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4" r:id="rId6"/>
    <p:sldId id="257" r:id="rId7"/>
    <p:sldId id="258" r:id="rId8"/>
    <p:sldId id="271" r:id="rId9"/>
    <p:sldId id="272" r:id="rId10"/>
    <p:sldId id="259" r:id="rId11"/>
    <p:sldId id="261" r:id="rId12"/>
    <p:sldId id="260" r:id="rId13"/>
    <p:sldId id="262" r:id="rId14"/>
    <p:sldId id="263" r:id="rId15"/>
    <p:sldId id="265" r:id="rId16"/>
    <p:sldId id="266" r:id="rId17"/>
    <p:sldId id="267" r:id="rId18"/>
    <p:sldId id="268" r:id="rId19"/>
    <p:sldId id="269" r:id="rId20"/>
    <p:sldId id="278" r:id="rId21"/>
    <p:sldId id="270" r:id="rId22"/>
    <p:sldId id="273" r:id="rId23"/>
    <p:sldId id="276" r:id="rId24"/>
    <p:sldId id="274" r:id="rId25"/>
    <p:sldId id="275" r:id="rId26"/>
    <p:sldId id="277"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969B24-CB11-4E09-8B64-BD3E019C7FCD}" v="10" dt="2024-10-04T10:59:04.3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4" d="100"/>
          <a:sy n="64" d="100"/>
        </p:scale>
        <p:origin x="74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nights, Mark" userId="737c7493-aa0a-4f00-a241-b230210f794f" providerId="ADAL" clId="{BB969B24-CB11-4E09-8B64-BD3E019C7FCD}"/>
    <pc:docChg chg="custSel modSld">
      <pc:chgData name="Knights, Mark" userId="737c7493-aa0a-4f00-a241-b230210f794f" providerId="ADAL" clId="{BB969B24-CB11-4E09-8B64-BD3E019C7FCD}" dt="2024-10-04T11:20:30.157" v="820" actId="1076"/>
      <pc:docMkLst>
        <pc:docMk/>
      </pc:docMkLst>
      <pc:sldChg chg="modSp mod">
        <pc:chgData name="Knights, Mark" userId="737c7493-aa0a-4f00-a241-b230210f794f" providerId="ADAL" clId="{BB969B24-CB11-4E09-8B64-BD3E019C7FCD}" dt="2024-10-04T09:14:42.990" v="31" actId="20577"/>
        <pc:sldMkLst>
          <pc:docMk/>
          <pc:sldMk cId="3332974910" sldId="257"/>
        </pc:sldMkLst>
        <pc:spChg chg="mod">
          <ac:chgData name="Knights, Mark" userId="737c7493-aa0a-4f00-a241-b230210f794f" providerId="ADAL" clId="{BB969B24-CB11-4E09-8B64-BD3E019C7FCD}" dt="2024-10-04T09:14:42.990" v="31" actId="20577"/>
          <ac:spMkLst>
            <pc:docMk/>
            <pc:sldMk cId="3332974910" sldId="257"/>
            <ac:spMk id="3" creationId="{3796DF82-74EF-26B4-12BF-86DDC791AE4E}"/>
          </ac:spMkLst>
        </pc:spChg>
      </pc:sldChg>
      <pc:sldChg chg="addSp delSp modSp mod">
        <pc:chgData name="Knights, Mark" userId="737c7493-aa0a-4f00-a241-b230210f794f" providerId="ADAL" clId="{BB969B24-CB11-4E09-8B64-BD3E019C7FCD}" dt="2024-10-04T10:51:40.888" v="41" actId="1076"/>
        <pc:sldMkLst>
          <pc:docMk/>
          <pc:sldMk cId="1619572559" sldId="259"/>
        </pc:sldMkLst>
        <pc:spChg chg="mod">
          <ac:chgData name="Knights, Mark" userId="737c7493-aa0a-4f00-a241-b230210f794f" providerId="ADAL" clId="{BB969B24-CB11-4E09-8B64-BD3E019C7FCD}" dt="2024-10-04T10:50:52.581" v="37" actId="27636"/>
          <ac:spMkLst>
            <pc:docMk/>
            <pc:sldMk cId="1619572559" sldId="259"/>
            <ac:spMk id="3" creationId="{0ACB073E-D920-CF1C-CEBC-9DD5FC136FE9}"/>
          </ac:spMkLst>
        </pc:spChg>
        <pc:spChg chg="del">
          <ac:chgData name="Knights, Mark" userId="737c7493-aa0a-4f00-a241-b230210f794f" providerId="ADAL" clId="{BB969B24-CB11-4E09-8B64-BD3E019C7FCD}" dt="2024-10-04T10:50:32.040" v="34" actId="26606"/>
          <ac:spMkLst>
            <pc:docMk/>
            <pc:sldMk cId="1619572559" sldId="259"/>
            <ac:spMk id="1031" creationId="{45D37F4E-DDB4-456B-97E0-9937730A039F}"/>
          </ac:spMkLst>
        </pc:spChg>
        <pc:spChg chg="del">
          <ac:chgData name="Knights, Mark" userId="737c7493-aa0a-4f00-a241-b230210f794f" providerId="ADAL" clId="{BB969B24-CB11-4E09-8B64-BD3E019C7FCD}" dt="2024-10-04T10:50:32.040" v="34" actId="26606"/>
          <ac:spMkLst>
            <pc:docMk/>
            <pc:sldMk cId="1619572559" sldId="259"/>
            <ac:spMk id="1033" creationId="{B2DD41CD-8F47-4F56-AD12-4E2FF7696987}"/>
          </ac:spMkLst>
        </pc:spChg>
        <pc:spChg chg="add">
          <ac:chgData name="Knights, Mark" userId="737c7493-aa0a-4f00-a241-b230210f794f" providerId="ADAL" clId="{BB969B24-CB11-4E09-8B64-BD3E019C7FCD}" dt="2024-10-04T10:50:32.040" v="34" actId="26606"/>
          <ac:spMkLst>
            <pc:docMk/>
            <pc:sldMk cId="1619572559" sldId="259"/>
            <ac:spMk id="1038" creationId="{45D37F4E-DDB4-456B-97E0-9937730A039F}"/>
          </ac:spMkLst>
        </pc:spChg>
        <pc:spChg chg="add">
          <ac:chgData name="Knights, Mark" userId="737c7493-aa0a-4f00-a241-b230210f794f" providerId="ADAL" clId="{BB969B24-CB11-4E09-8B64-BD3E019C7FCD}" dt="2024-10-04T10:50:32.040" v="34" actId="26606"/>
          <ac:spMkLst>
            <pc:docMk/>
            <pc:sldMk cId="1619572559" sldId="259"/>
            <ac:spMk id="1040" creationId="{B2DD41CD-8F47-4F56-AD12-4E2FF7696987}"/>
          </ac:spMkLst>
        </pc:spChg>
        <pc:picChg chg="add del mod">
          <ac:chgData name="Knights, Mark" userId="737c7493-aa0a-4f00-a241-b230210f794f" providerId="ADAL" clId="{BB969B24-CB11-4E09-8B64-BD3E019C7FCD}" dt="2024-10-04T10:51:25.873" v="38" actId="478"/>
          <ac:picMkLst>
            <pc:docMk/>
            <pc:sldMk cId="1619572559" sldId="259"/>
            <ac:picMk id="4" creationId="{FAF6B8EB-16EE-9B8A-C5A6-3BA7AEE9F977}"/>
          </ac:picMkLst>
        </pc:picChg>
        <pc:picChg chg="del">
          <ac:chgData name="Knights, Mark" userId="737c7493-aa0a-4f00-a241-b230210f794f" providerId="ADAL" clId="{BB969B24-CB11-4E09-8B64-BD3E019C7FCD}" dt="2024-10-04T10:50:22.344" v="32" actId="478"/>
          <ac:picMkLst>
            <pc:docMk/>
            <pc:sldMk cId="1619572559" sldId="259"/>
            <ac:picMk id="1026" creationId="{0F76184A-6C6B-64C4-64C3-053504F29267}"/>
          </ac:picMkLst>
        </pc:picChg>
        <pc:picChg chg="add mod">
          <ac:chgData name="Knights, Mark" userId="737c7493-aa0a-4f00-a241-b230210f794f" providerId="ADAL" clId="{BB969B24-CB11-4E09-8B64-BD3E019C7FCD}" dt="2024-10-04T10:51:40.888" v="41" actId="1076"/>
          <ac:picMkLst>
            <pc:docMk/>
            <pc:sldMk cId="1619572559" sldId="259"/>
            <ac:picMk id="1028" creationId="{E91547D2-A24F-AF2F-399F-884390894222}"/>
          </ac:picMkLst>
        </pc:picChg>
      </pc:sldChg>
      <pc:sldChg chg="modSp mod">
        <pc:chgData name="Knights, Mark" userId="737c7493-aa0a-4f00-a241-b230210f794f" providerId="ADAL" clId="{BB969B24-CB11-4E09-8B64-BD3E019C7FCD}" dt="2024-10-04T10:54:50.437" v="71" actId="20577"/>
        <pc:sldMkLst>
          <pc:docMk/>
          <pc:sldMk cId="768369113" sldId="260"/>
        </pc:sldMkLst>
        <pc:spChg chg="mod">
          <ac:chgData name="Knights, Mark" userId="737c7493-aa0a-4f00-a241-b230210f794f" providerId="ADAL" clId="{BB969B24-CB11-4E09-8B64-BD3E019C7FCD}" dt="2024-10-04T10:53:10.113" v="42" actId="20577"/>
          <ac:spMkLst>
            <pc:docMk/>
            <pc:sldMk cId="768369113" sldId="260"/>
            <ac:spMk id="2" creationId="{E44FC508-1C08-B492-4E67-4EFBF9CEABCF}"/>
          </ac:spMkLst>
        </pc:spChg>
        <pc:spChg chg="mod">
          <ac:chgData name="Knights, Mark" userId="737c7493-aa0a-4f00-a241-b230210f794f" providerId="ADAL" clId="{BB969B24-CB11-4E09-8B64-BD3E019C7FCD}" dt="2024-10-04T10:54:50.437" v="71" actId="20577"/>
          <ac:spMkLst>
            <pc:docMk/>
            <pc:sldMk cId="768369113" sldId="260"/>
            <ac:spMk id="3" creationId="{82CFEB35-C528-61AD-AB3A-673720A13FB0}"/>
          </ac:spMkLst>
        </pc:spChg>
      </pc:sldChg>
      <pc:sldChg chg="modSp mod">
        <pc:chgData name="Knights, Mark" userId="737c7493-aa0a-4f00-a241-b230210f794f" providerId="ADAL" clId="{BB969B24-CB11-4E09-8B64-BD3E019C7FCD}" dt="2024-10-04T10:55:44.497" v="86" actId="20577"/>
        <pc:sldMkLst>
          <pc:docMk/>
          <pc:sldMk cId="2410013386" sldId="262"/>
        </pc:sldMkLst>
        <pc:spChg chg="mod">
          <ac:chgData name="Knights, Mark" userId="737c7493-aa0a-4f00-a241-b230210f794f" providerId="ADAL" clId="{BB969B24-CB11-4E09-8B64-BD3E019C7FCD}" dt="2024-10-04T10:55:44.497" v="86" actId="20577"/>
          <ac:spMkLst>
            <pc:docMk/>
            <pc:sldMk cId="2410013386" sldId="262"/>
            <ac:spMk id="2" creationId="{8F6A3B69-4197-956D-B8EE-CAFD0243B82A}"/>
          </ac:spMkLst>
        </pc:spChg>
      </pc:sldChg>
      <pc:sldChg chg="addSp modSp mod">
        <pc:chgData name="Knights, Mark" userId="737c7493-aa0a-4f00-a241-b230210f794f" providerId="ADAL" clId="{BB969B24-CB11-4E09-8B64-BD3E019C7FCD}" dt="2024-10-04T10:59:48.309" v="136" actId="1076"/>
        <pc:sldMkLst>
          <pc:docMk/>
          <pc:sldMk cId="74624532" sldId="263"/>
        </pc:sldMkLst>
        <pc:spChg chg="mod">
          <ac:chgData name="Knights, Mark" userId="737c7493-aa0a-4f00-a241-b230210f794f" providerId="ADAL" clId="{BB969B24-CB11-4E09-8B64-BD3E019C7FCD}" dt="2024-10-04T10:59:43.068" v="135" actId="1076"/>
          <ac:spMkLst>
            <pc:docMk/>
            <pc:sldMk cId="74624532" sldId="263"/>
            <ac:spMk id="2" creationId="{5528BF64-A923-D67A-1666-7DADEDD9E649}"/>
          </ac:spMkLst>
        </pc:spChg>
        <pc:spChg chg="mod">
          <ac:chgData name="Knights, Mark" userId="737c7493-aa0a-4f00-a241-b230210f794f" providerId="ADAL" clId="{BB969B24-CB11-4E09-8B64-BD3E019C7FCD}" dt="2024-10-04T10:59:48.309" v="136" actId="1076"/>
          <ac:spMkLst>
            <pc:docMk/>
            <pc:sldMk cId="74624532" sldId="263"/>
            <ac:spMk id="9" creationId="{61545A5E-3FDE-5E08-6DF0-BF1177F094E7}"/>
          </ac:spMkLst>
        </pc:spChg>
        <pc:picChg chg="add mod">
          <ac:chgData name="Knights, Mark" userId="737c7493-aa0a-4f00-a241-b230210f794f" providerId="ADAL" clId="{BB969B24-CB11-4E09-8B64-BD3E019C7FCD}" dt="2024-10-04T10:59:04.349" v="131" actId="167"/>
          <ac:picMkLst>
            <pc:docMk/>
            <pc:sldMk cId="74624532" sldId="263"/>
            <ac:picMk id="2050" creationId="{79F67BE3-5D3A-94D2-736C-837835AD2E75}"/>
          </ac:picMkLst>
        </pc:picChg>
      </pc:sldChg>
      <pc:sldChg chg="modSp mod">
        <pc:chgData name="Knights, Mark" userId="737c7493-aa0a-4f00-a241-b230210f794f" providerId="ADAL" clId="{BB969B24-CB11-4E09-8B64-BD3E019C7FCD}" dt="2024-10-04T11:05:00.034" v="183" actId="20577"/>
        <pc:sldMkLst>
          <pc:docMk/>
          <pc:sldMk cId="4258673922" sldId="266"/>
        </pc:sldMkLst>
        <pc:spChg chg="mod">
          <ac:chgData name="Knights, Mark" userId="737c7493-aa0a-4f00-a241-b230210f794f" providerId="ADAL" clId="{BB969B24-CB11-4E09-8B64-BD3E019C7FCD}" dt="2024-10-04T11:05:00.034" v="183" actId="20577"/>
          <ac:spMkLst>
            <pc:docMk/>
            <pc:sldMk cId="4258673922" sldId="266"/>
            <ac:spMk id="3" creationId="{76B3065D-1D47-C1A6-09BA-1CE691A4CADB}"/>
          </ac:spMkLst>
        </pc:spChg>
      </pc:sldChg>
      <pc:sldChg chg="modSp mod">
        <pc:chgData name="Knights, Mark" userId="737c7493-aa0a-4f00-a241-b230210f794f" providerId="ADAL" clId="{BB969B24-CB11-4E09-8B64-BD3E019C7FCD}" dt="2024-10-04T11:15:40.737" v="415" actId="1076"/>
        <pc:sldMkLst>
          <pc:docMk/>
          <pc:sldMk cId="405716226" sldId="270"/>
        </pc:sldMkLst>
        <pc:spChg chg="mod">
          <ac:chgData name="Knights, Mark" userId="737c7493-aa0a-4f00-a241-b230210f794f" providerId="ADAL" clId="{BB969B24-CB11-4E09-8B64-BD3E019C7FCD}" dt="2024-10-04T11:15:40.737" v="415" actId="1076"/>
          <ac:spMkLst>
            <pc:docMk/>
            <pc:sldMk cId="405716226" sldId="270"/>
            <ac:spMk id="7" creationId="{16FC99A9-0FB6-1E0C-152A-995EF0C674BE}"/>
          </ac:spMkLst>
        </pc:spChg>
      </pc:sldChg>
      <pc:sldChg chg="modSp mod">
        <pc:chgData name="Knights, Mark" userId="737c7493-aa0a-4f00-a241-b230210f794f" providerId="ADAL" clId="{BB969B24-CB11-4E09-8B64-BD3E019C7FCD}" dt="2024-10-04T11:16:44.993" v="516" actId="20577"/>
        <pc:sldMkLst>
          <pc:docMk/>
          <pc:sldMk cId="965877762" sldId="273"/>
        </pc:sldMkLst>
        <pc:spChg chg="mod">
          <ac:chgData name="Knights, Mark" userId="737c7493-aa0a-4f00-a241-b230210f794f" providerId="ADAL" clId="{BB969B24-CB11-4E09-8B64-BD3E019C7FCD}" dt="2024-10-04T11:16:44.993" v="516" actId="20577"/>
          <ac:spMkLst>
            <pc:docMk/>
            <pc:sldMk cId="965877762" sldId="273"/>
            <ac:spMk id="3" creationId="{04F73A5A-844D-2988-C6C1-F2298157D1EC}"/>
          </ac:spMkLst>
        </pc:spChg>
      </pc:sldChg>
      <pc:sldChg chg="modSp mod">
        <pc:chgData name="Knights, Mark" userId="737c7493-aa0a-4f00-a241-b230210f794f" providerId="ADAL" clId="{BB969B24-CB11-4E09-8B64-BD3E019C7FCD}" dt="2024-10-04T11:20:30.157" v="820" actId="1076"/>
        <pc:sldMkLst>
          <pc:docMk/>
          <pc:sldMk cId="101680803" sldId="277"/>
        </pc:sldMkLst>
        <pc:spChg chg="mod">
          <ac:chgData name="Knights, Mark" userId="737c7493-aa0a-4f00-a241-b230210f794f" providerId="ADAL" clId="{BB969B24-CB11-4E09-8B64-BD3E019C7FCD}" dt="2024-10-04T11:20:30.157" v="820" actId="1076"/>
          <ac:spMkLst>
            <pc:docMk/>
            <pc:sldMk cId="101680803" sldId="277"/>
            <ac:spMk id="3" creationId="{E2DDF173-9AD8-11D6-767A-8AA0B69D2524}"/>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6D515-F885-9BAE-E7C2-54D3A341C4D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EF43FDA-6F5A-89D1-3133-AA955BB9C3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CABFFEA-D8FE-CD7B-E027-0D45E4839651}"/>
              </a:ext>
            </a:extLst>
          </p:cNvPr>
          <p:cNvSpPr>
            <a:spLocks noGrp="1"/>
          </p:cNvSpPr>
          <p:nvPr>
            <p:ph type="dt" sz="half" idx="10"/>
          </p:nvPr>
        </p:nvSpPr>
        <p:spPr/>
        <p:txBody>
          <a:bodyPr/>
          <a:lstStyle/>
          <a:p>
            <a:fld id="{487AAB0C-BB46-4B02-9E03-9D7EE307AC8E}" type="datetimeFigureOut">
              <a:rPr lang="en-GB" smtClean="0"/>
              <a:t>04/10/2024</a:t>
            </a:fld>
            <a:endParaRPr lang="en-GB"/>
          </a:p>
        </p:txBody>
      </p:sp>
      <p:sp>
        <p:nvSpPr>
          <p:cNvPr id="5" name="Footer Placeholder 4">
            <a:extLst>
              <a:ext uri="{FF2B5EF4-FFF2-40B4-BE49-F238E27FC236}">
                <a16:creationId xmlns:a16="http://schemas.microsoft.com/office/drawing/2014/main" id="{50614661-5C63-F5FB-2C84-0C0D66DFB7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59BE3C4-6A9E-D5A1-E26F-6AB190615ECF}"/>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2125770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84234-1B6E-D3D0-D42E-A08237B56B3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B49945A-F4BD-6EC3-3E31-5F796E7113E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6F8473-6089-3A5E-E7BA-4564BB7BEE08}"/>
              </a:ext>
            </a:extLst>
          </p:cNvPr>
          <p:cNvSpPr>
            <a:spLocks noGrp="1"/>
          </p:cNvSpPr>
          <p:nvPr>
            <p:ph type="dt" sz="half" idx="10"/>
          </p:nvPr>
        </p:nvSpPr>
        <p:spPr/>
        <p:txBody>
          <a:bodyPr/>
          <a:lstStyle/>
          <a:p>
            <a:fld id="{487AAB0C-BB46-4B02-9E03-9D7EE307AC8E}" type="datetimeFigureOut">
              <a:rPr lang="en-GB" smtClean="0"/>
              <a:t>04/10/2024</a:t>
            </a:fld>
            <a:endParaRPr lang="en-GB"/>
          </a:p>
        </p:txBody>
      </p:sp>
      <p:sp>
        <p:nvSpPr>
          <p:cNvPr id="5" name="Footer Placeholder 4">
            <a:extLst>
              <a:ext uri="{FF2B5EF4-FFF2-40B4-BE49-F238E27FC236}">
                <a16:creationId xmlns:a16="http://schemas.microsoft.com/office/drawing/2014/main" id="{B3444F23-5E24-04A8-BE98-841669FA01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D8AD3E-B0C7-AEB6-BF52-5326D6B5BA1B}"/>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2449110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8601605-08A0-05C1-F1C6-451E35229E3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0482685-6DE6-77C9-8B3A-A0E28B2AB21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6904F3E-0574-AC01-44C3-E8F44990F4BC}"/>
              </a:ext>
            </a:extLst>
          </p:cNvPr>
          <p:cNvSpPr>
            <a:spLocks noGrp="1"/>
          </p:cNvSpPr>
          <p:nvPr>
            <p:ph type="dt" sz="half" idx="10"/>
          </p:nvPr>
        </p:nvSpPr>
        <p:spPr/>
        <p:txBody>
          <a:bodyPr/>
          <a:lstStyle/>
          <a:p>
            <a:fld id="{487AAB0C-BB46-4B02-9E03-9D7EE307AC8E}" type="datetimeFigureOut">
              <a:rPr lang="en-GB" smtClean="0"/>
              <a:t>04/10/2024</a:t>
            </a:fld>
            <a:endParaRPr lang="en-GB"/>
          </a:p>
        </p:txBody>
      </p:sp>
      <p:sp>
        <p:nvSpPr>
          <p:cNvPr id="5" name="Footer Placeholder 4">
            <a:extLst>
              <a:ext uri="{FF2B5EF4-FFF2-40B4-BE49-F238E27FC236}">
                <a16:creationId xmlns:a16="http://schemas.microsoft.com/office/drawing/2014/main" id="{C082B312-DADA-1856-96D1-7BDF2071678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957ABC-D002-CB2F-A8B3-6F417A9E5BCD}"/>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445442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F4916-6EF2-2596-EA70-0000828BC3F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B46D343-FCF0-3DB6-B5C2-E590BBCDAE3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4A1D8-4AC5-88DF-664A-275F3B37FD84}"/>
              </a:ext>
            </a:extLst>
          </p:cNvPr>
          <p:cNvSpPr>
            <a:spLocks noGrp="1"/>
          </p:cNvSpPr>
          <p:nvPr>
            <p:ph type="dt" sz="half" idx="10"/>
          </p:nvPr>
        </p:nvSpPr>
        <p:spPr/>
        <p:txBody>
          <a:bodyPr/>
          <a:lstStyle/>
          <a:p>
            <a:fld id="{487AAB0C-BB46-4B02-9E03-9D7EE307AC8E}" type="datetimeFigureOut">
              <a:rPr lang="en-GB" smtClean="0"/>
              <a:t>04/10/2024</a:t>
            </a:fld>
            <a:endParaRPr lang="en-GB"/>
          </a:p>
        </p:txBody>
      </p:sp>
      <p:sp>
        <p:nvSpPr>
          <p:cNvPr id="5" name="Footer Placeholder 4">
            <a:extLst>
              <a:ext uri="{FF2B5EF4-FFF2-40B4-BE49-F238E27FC236}">
                <a16:creationId xmlns:a16="http://schemas.microsoft.com/office/drawing/2014/main" id="{3C1BC1C5-A556-E69A-FE33-0C23229F70B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7A77C6-409F-597C-F01E-A07CFD201365}"/>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1967486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60BB7-B10A-BD81-8485-D0BF01E208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ED37813-A1C6-A265-7168-222FA0833F0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E20A255-C087-6AFA-FBA8-882032CF7B7C}"/>
              </a:ext>
            </a:extLst>
          </p:cNvPr>
          <p:cNvSpPr>
            <a:spLocks noGrp="1"/>
          </p:cNvSpPr>
          <p:nvPr>
            <p:ph type="dt" sz="half" idx="10"/>
          </p:nvPr>
        </p:nvSpPr>
        <p:spPr/>
        <p:txBody>
          <a:bodyPr/>
          <a:lstStyle/>
          <a:p>
            <a:fld id="{487AAB0C-BB46-4B02-9E03-9D7EE307AC8E}" type="datetimeFigureOut">
              <a:rPr lang="en-GB" smtClean="0"/>
              <a:t>04/10/2024</a:t>
            </a:fld>
            <a:endParaRPr lang="en-GB"/>
          </a:p>
        </p:txBody>
      </p:sp>
      <p:sp>
        <p:nvSpPr>
          <p:cNvPr id="5" name="Footer Placeholder 4">
            <a:extLst>
              <a:ext uri="{FF2B5EF4-FFF2-40B4-BE49-F238E27FC236}">
                <a16:creationId xmlns:a16="http://schemas.microsoft.com/office/drawing/2014/main" id="{8A48C908-C967-77D8-9A56-2FC26593A0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90B9847-8AEF-A76A-7D4B-F3812E3E90AA}"/>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996410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7E9BA-9038-A42C-7DF7-C7F4D9DE8EA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A09BDF6-CD2B-D119-9B57-C6F3F1A94D6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8E11FB2-79EB-0BFC-B9AE-CE5EAB5227B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CAE2472-F120-610E-D6E3-447D6D716C2B}"/>
              </a:ext>
            </a:extLst>
          </p:cNvPr>
          <p:cNvSpPr>
            <a:spLocks noGrp="1"/>
          </p:cNvSpPr>
          <p:nvPr>
            <p:ph type="dt" sz="half" idx="10"/>
          </p:nvPr>
        </p:nvSpPr>
        <p:spPr/>
        <p:txBody>
          <a:bodyPr/>
          <a:lstStyle/>
          <a:p>
            <a:fld id="{487AAB0C-BB46-4B02-9E03-9D7EE307AC8E}" type="datetimeFigureOut">
              <a:rPr lang="en-GB" smtClean="0"/>
              <a:t>04/10/2024</a:t>
            </a:fld>
            <a:endParaRPr lang="en-GB"/>
          </a:p>
        </p:txBody>
      </p:sp>
      <p:sp>
        <p:nvSpPr>
          <p:cNvPr id="6" name="Footer Placeholder 5">
            <a:extLst>
              <a:ext uri="{FF2B5EF4-FFF2-40B4-BE49-F238E27FC236}">
                <a16:creationId xmlns:a16="http://schemas.microsoft.com/office/drawing/2014/main" id="{D6FDB399-6EAF-751D-A0B8-9433220317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8F78440-096D-87F3-4289-774DDE4C08B7}"/>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2274556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6EEC3-04B0-41A7-7E0D-8F97BEB5892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CC51C91-16E0-C689-760C-16A9412901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6EA4464-BCFA-668B-EFCA-020BC8D091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BD7FBF5-031B-10D6-6DE5-A2ED2982866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E04248-A73C-E079-C91F-A4E1FB5092D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EC67F87-34DA-9EAF-B421-68F6C3C4C0B9}"/>
              </a:ext>
            </a:extLst>
          </p:cNvPr>
          <p:cNvSpPr>
            <a:spLocks noGrp="1"/>
          </p:cNvSpPr>
          <p:nvPr>
            <p:ph type="dt" sz="half" idx="10"/>
          </p:nvPr>
        </p:nvSpPr>
        <p:spPr/>
        <p:txBody>
          <a:bodyPr/>
          <a:lstStyle/>
          <a:p>
            <a:fld id="{487AAB0C-BB46-4B02-9E03-9D7EE307AC8E}" type="datetimeFigureOut">
              <a:rPr lang="en-GB" smtClean="0"/>
              <a:t>04/10/2024</a:t>
            </a:fld>
            <a:endParaRPr lang="en-GB"/>
          </a:p>
        </p:txBody>
      </p:sp>
      <p:sp>
        <p:nvSpPr>
          <p:cNvPr id="8" name="Footer Placeholder 7">
            <a:extLst>
              <a:ext uri="{FF2B5EF4-FFF2-40B4-BE49-F238E27FC236}">
                <a16:creationId xmlns:a16="http://schemas.microsoft.com/office/drawing/2014/main" id="{A1EF531B-9DB8-B7B1-98CC-491F90E5B4E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754FFF7-8667-CBAD-6714-3E7B4B64FCE9}"/>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1581182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9B34F-752F-7F7A-E8CF-DEBF4AE8BE7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D28340B-F8C0-4874-E012-67174F3C3F6F}"/>
              </a:ext>
            </a:extLst>
          </p:cNvPr>
          <p:cNvSpPr>
            <a:spLocks noGrp="1"/>
          </p:cNvSpPr>
          <p:nvPr>
            <p:ph type="dt" sz="half" idx="10"/>
          </p:nvPr>
        </p:nvSpPr>
        <p:spPr/>
        <p:txBody>
          <a:bodyPr/>
          <a:lstStyle/>
          <a:p>
            <a:fld id="{487AAB0C-BB46-4B02-9E03-9D7EE307AC8E}" type="datetimeFigureOut">
              <a:rPr lang="en-GB" smtClean="0"/>
              <a:t>04/10/2024</a:t>
            </a:fld>
            <a:endParaRPr lang="en-GB"/>
          </a:p>
        </p:txBody>
      </p:sp>
      <p:sp>
        <p:nvSpPr>
          <p:cNvPr id="4" name="Footer Placeholder 3">
            <a:extLst>
              <a:ext uri="{FF2B5EF4-FFF2-40B4-BE49-F238E27FC236}">
                <a16:creationId xmlns:a16="http://schemas.microsoft.com/office/drawing/2014/main" id="{F4688BED-39CA-9712-A4A1-3AAB000EBD4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688C3E9-6DC9-6B0A-75A5-8D352C52332F}"/>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3031618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AFB726F-7EE4-663D-F872-A06919E2924E}"/>
              </a:ext>
            </a:extLst>
          </p:cNvPr>
          <p:cNvSpPr>
            <a:spLocks noGrp="1"/>
          </p:cNvSpPr>
          <p:nvPr>
            <p:ph type="dt" sz="half" idx="10"/>
          </p:nvPr>
        </p:nvSpPr>
        <p:spPr/>
        <p:txBody>
          <a:bodyPr/>
          <a:lstStyle/>
          <a:p>
            <a:fld id="{487AAB0C-BB46-4B02-9E03-9D7EE307AC8E}" type="datetimeFigureOut">
              <a:rPr lang="en-GB" smtClean="0"/>
              <a:t>04/10/2024</a:t>
            </a:fld>
            <a:endParaRPr lang="en-GB"/>
          </a:p>
        </p:txBody>
      </p:sp>
      <p:sp>
        <p:nvSpPr>
          <p:cNvPr id="3" name="Footer Placeholder 2">
            <a:extLst>
              <a:ext uri="{FF2B5EF4-FFF2-40B4-BE49-F238E27FC236}">
                <a16:creationId xmlns:a16="http://schemas.microsoft.com/office/drawing/2014/main" id="{0A9E827A-C6D5-8C2E-4C0E-56868D82149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02696C8-0F22-435F-DDED-CF01F4D91BD1}"/>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1125979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17D4B-76ED-96B0-A1B4-936F98572B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9403E10-B1BC-EF56-34E8-FF3068D47B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5115A9E-FE5A-394B-FB4A-3124D1F253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6EC7CF-3794-EF6E-60FE-D3C73DDAD437}"/>
              </a:ext>
            </a:extLst>
          </p:cNvPr>
          <p:cNvSpPr>
            <a:spLocks noGrp="1"/>
          </p:cNvSpPr>
          <p:nvPr>
            <p:ph type="dt" sz="half" idx="10"/>
          </p:nvPr>
        </p:nvSpPr>
        <p:spPr/>
        <p:txBody>
          <a:bodyPr/>
          <a:lstStyle/>
          <a:p>
            <a:fld id="{487AAB0C-BB46-4B02-9E03-9D7EE307AC8E}" type="datetimeFigureOut">
              <a:rPr lang="en-GB" smtClean="0"/>
              <a:t>04/10/2024</a:t>
            </a:fld>
            <a:endParaRPr lang="en-GB"/>
          </a:p>
        </p:txBody>
      </p:sp>
      <p:sp>
        <p:nvSpPr>
          <p:cNvPr id="6" name="Footer Placeholder 5">
            <a:extLst>
              <a:ext uri="{FF2B5EF4-FFF2-40B4-BE49-F238E27FC236}">
                <a16:creationId xmlns:a16="http://schemas.microsoft.com/office/drawing/2014/main" id="{552DAB69-4CAA-4F94-092C-7571087E7F5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5B49C76-7FF1-815E-3B54-26A6D452BDD7}"/>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2187090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98B17-93DE-536D-D780-92F656BE8D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25181BF-424E-75EE-A779-0F6F729436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D8DD779-CC36-0ED5-7CCC-D0F7D0FA0B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8442C2-2CFD-B4E6-24DD-A280C630190D}"/>
              </a:ext>
            </a:extLst>
          </p:cNvPr>
          <p:cNvSpPr>
            <a:spLocks noGrp="1"/>
          </p:cNvSpPr>
          <p:nvPr>
            <p:ph type="dt" sz="half" idx="10"/>
          </p:nvPr>
        </p:nvSpPr>
        <p:spPr/>
        <p:txBody>
          <a:bodyPr/>
          <a:lstStyle/>
          <a:p>
            <a:fld id="{487AAB0C-BB46-4B02-9E03-9D7EE307AC8E}" type="datetimeFigureOut">
              <a:rPr lang="en-GB" smtClean="0"/>
              <a:t>04/10/2024</a:t>
            </a:fld>
            <a:endParaRPr lang="en-GB"/>
          </a:p>
        </p:txBody>
      </p:sp>
      <p:sp>
        <p:nvSpPr>
          <p:cNvPr id="6" name="Footer Placeholder 5">
            <a:extLst>
              <a:ext uri="{FF2B5EF4-FFF2-40B4-BE49-F238E27FC236}">
                <a16:creationId xmlns:a16="http://schemas.microsoft.com/office/drawing/2014/main" id="{EDCBCC36-9FDE-44CF-887F-94B606D7733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E179FD5-665A-8C13-111A-D671338DCD0A}"/>
              </a:ext>
            </a:extLst>
          </p:cNvPr>
          <p:cNvSpPr>
            <a:spLocks noGrp="1"/>
          </p:cNvSpPr>
          <p:nvPr>
            <p:ph type="sldNum" sz="quarter" idx="12"/>
          </p:nvPr>
        </p:nvSpPr>
        <p:spPr/>
        <p:txBody>
          <a:bodyPr/>
          <a:lstStyle/>
          <a:p>
            <a:fld id="{8EE3ABCC-557D-43F7-925D-28181B3E1592}" type="slidenum">
              <a:rPr lang="en-GB" smtClean="0"/>
              <a:t>‹#›</a:t>
            </a:fld>
            <a:endParaRPr lang="en-GB"/>
          </a:p>
        </p:txBody>
      </p:sp>
    </p:spTree>
    <p:extLst>
      <p:ext uri="{BB962C8B-B14F-4D97-AF65-F5344CB8AC3E}">
        <p14:creationId xmlns:p14="http://schemas.microsoft.com/office/powerpoint/2010/main" val="4181113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B6A514-CAAB-398E-8898-C46B4CB38F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DF1C2D8-3602-A702-FF04-F7F0FC17031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FA2CAB-E52A-13B6-E8D7-2F60758917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7AAB0C-BB46-4B02-9E03-9D7EE307AC8E}" type="datetimeFigureOut">
              <a:rPr lang="en-GB" smtClean="0"/>
              <a:t>04/10/2024</a:t>
            </a:fld>
            <a:endParaRPr lang="en-GB"/>
          </a:p>
        </p:txBody>
      </p:sp>
      <p:sp>
        <p:nvSpPr>
          <p:cNvPr id="5" name="Footer Placeholder 4">
            <a:extLst>
              <a:ext uri="{FF2B5EF4-FFF2-40B4-BE49-F238E27FC236}">
                <a16:creationId xmlns:a16="http://schemas.microsoft.com/office/drawing/2014/main" id="{744A0788-BAC3-EF5C-D42D-FE68A3CEBA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6A49B28-E1BC-6DFF-8CBE-6DF5919F7B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E3ABCC-557D-43F7-925D-28181B3E1592}" type="slidenum">
              <a:rPr lang="en-GB" smtClean="0"/>
              <a:t>‹#›</a:t>
            </a:fld>
            <a:endParaRPr lang="en-GB"/>
          </a:p>
        </p:txBody>
      </p:sp>
    </p:spTree>
    <p:extLst>
      <p:ext uri="{BB962C8B-B14F-4D97-AF65-F5344CB8AC3E}">
        <p14:creationId xmlns:p14="http://schemas.microsoft.com/office/powerpoint/2010/main" val="33392812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hyperlink" Target="http://enccre.academie-sciences.fr/encyclopedie/article/v6-232-0/"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8000"/>
            <a:lum/>
          </a:blip>
          <a:srcRect/>
          <a:stretch>
            <a:fillRect t="-18000" b="-1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94AC7-AE13-2783-0DED-A9FC462A0CBF}"/>
              </a:ext>
            </a:extLst>
          </p:cNvPr>
          <p:cNvSpPr>
            <a:spLocks noGrp="1"/>
          </p:cNvSpPr>
          <p:nvPr>
            <p:ph type="ctrTitle"/>
          </p:nvPr>
        </p:nvSpPr>
        <p:spPr/>
        <p:txBody>
          <a:bodyPr>
            <a:normAutofit fontScale="90000"/>
          </a:bodyPr>
          <a:lstStyle/>
          <a:p>
            <a:r>
              <a:rPr lang="en-GB" altLang="en-US" sz="6000" dirty="0">
                <a:latin typeface="Verdana" panose="020B0604030504040204" pitchFamily="34" charset="0"/>
                <a:ea typeface="Verdana" panose="020B0604030504040204" pitchFamily="34" charset="0"/>
                <a:cs typeface="Verdana" panose="020B0604030504040204" pitchFamily="34" charset="0"/>
              </a:rPr>
              <a:t>European Identities and the Identity of Europe</a:t>
            </a:r>
            <a:endParaRPr lang="en-GB" dirty="0"/>
          </a:p>
        </p:txBody>
      </p:sp>
      <p:sp>
        <p:nvSpPr>
          <p:cNvPr id="3" name="Subtitle 2">
            <a:extLst>
              <a:ext uri="{FF2B5EF4-FFF2-40B4-BE49-F238E27FC236}">
                <a16:creationId xmlns:a16="http://schemas.microsoft.com/office/drawing/2014/main" id="{20883250-3F61-9170-C1EC-4F9D200ACB94}"/>
              </a:ext>
            </a:extLst>
          </p:cNvPr>
          <p:cNvSpPr>
            <a:spLocks noGrp="1"/>
          </p:cNvSpPr>
          <p:nvPr>
            <p:ph type="subTitle" idx="1"/>
          </p:nvPr>
        </p:nvSpPr>
        <p:spPr>
          <a:xfrm>
            <a:off x="1457325" y="4154488"/>
            <a:ext cx="9144000" cy="1655762"/>
          </a:xfrm>
        </p:spPr>
        <p:txBody>
          <a:bodyPr>
            <a:normAutofit/>
          </a:bodyPr>
          <a:lstStyle/>
          <a:p>
            <a:r>
              <a:rPr lang="en-GB" sz="3600" dirty="0"/>
              <a:t>Mark Knights</a:t>
            </a:r>
          </a:p>
        </p:txBody>
      </p:sp>
    </p:spTree>
    <p:extLst>
      <p:ext uri="{BB962C8B-B14F-4D97-AF65-F5344CB8AC3E}">
        <p14:creationId xmlns:p14="http://schemas.microsoft.com/office/powerpoint/2010/main" val="41279373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A3B69-4197-956D-B8EE-CAFD0243B82A}"/>
              </a:ext>
            </a:extLst>
          </p:cNvPr>
          <p:cNvSpPr>
            <a:spLocks noGrp="1"/>
          </p:cNvSpPr>
          <p:nvPr>
            <p:ph type="title"/>
          </p:nvPr>
        </p:nvSpPr>
        <p:spPr>
          <a:xfrm>
            <a:off x="766807" y="142378"/>
            <a:ext cx="3505495" cy="1622321"/>
          </a:xfrm>
        </p:spPr>
        <p:txBody>
          <a:bodyPr>
            <a:normAutofit/>
          </a:bodyPr>
          <a:lstStyle/>
          <a:p>
            <a:r>
              <a:rPr lang="en-GB" sz="3700" dirty="0"/>
              <a:t>Identity defined in opposition to an ‘other’</a:t>
            </a:r>
          </a:p>
        </p:txBody>
      </p:sp>
      <p:sp>
        <p:nvSpPr>
          <p:cNvPr id="3" name="Content Placeholder 2">
            <a:extLst>
              <a:ext uri="{FF2B5EF4-FFF2-40B4-BE49-F238E27FC236}">
                <a16:creationId xmlns:a16="http://schemas.microsoft.com/office/drawing/2014/main" id="{2FA98D0F-F114-BBD1-83E9-613C5752BF3F}"/>
              </a:ext>
            </a:extLst>
          </p:cNvPr>
          <p:cNvSpPr>
            <a:spLocks noGrp="1"/>
          </p:cNvSpPr>
          <p:nvPr>
            <p:ph idx="1"/>
          </p:nvPr>
        </p:nvSpPr>
        <p:spPr>
          <a:xfrm>
            <a:off x="648930" y="2066306"/>
            <a:ext cx="3505494" cy="4432817"/>
          </a:xfrm>
        </p:spPr>
        <p:txBody>
          <a:bodyPr>
            <a:normAutofit fontScale="85000" lnSpcReduction="20000"/>
          </a:bodyPr>
          <a:lstStyle/>
          <a:p>
            <a:r>
              <a:rPr lang="en-GB" sz="2400" dirty="0"/>
              <a:t>barbarian, heathen, skin colour, the ‘East’ (Turks: Muslim, despotic; South Americans)</a:t>
            </a:r>
          </a:p>
          <a:p>
            <a:r>
              <a:rPr lang="en-GB" sz="2400" dirty="0"/>
              <a:t>As a civilisation: Christianity, democracy, freedom, white skin, the ‘West’</a:t>
            </a:r>
          </a:p>
          <a:p>
            <a:endParaRPr lang="en-GB" sz="2400" dirty="0"/>
          </a:p>
          <a:p>
            <a:r>
              <a:rPr lang="en-GB" sz="2400" dirty="0"/>
              <a:t>But </a:t>
            </a:r>
            <a:r>
              <a:rPr lang="en-GB" sz="2400" i="1" dirty="0"/>
              <a:t>whose</a:t>
            </a:r>
            <a:r>
              <a:rPr lang="en-GB" sz="2400" b="1" dirty="0"/>
              <a:t> </a:t>
            </a:r>
            <a:r>
              <a:rPr lang="en-GB" sz="2400" dirty="0"/>
              <a:t>consciousness/identity? Elite or everyone? </a:t>
            </a:r>
          </a:p>
          <a:p>
            <a:r>
              <a:rPr lang="en-GB" sz="2400" dirty="0"/>
              <a:t>Single consciousness/identity? locality (town or village), region, nation, Christians, Europeans, Westerners? Overlapping identities?</a:t>
            </a:r>
          </a:p>
          <a:p>
            <a:endParaRPr lang="en-GB" sz="2000" dirty="0"/>
          </a:p>
          <a:p>
            <a:endParaRPr lang="en-GB" sz="2000" dirty="0"/>
          </a:p>
        </p:txBody>
      </p:sp>
      <p:sp>
        <p:nvSpPr>
          <p:cNvPr id="3079" name="Rectangle 3078">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1"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See the source image">
            <a:extLst>
              <a:ext uri="{FF2B5EF4-FFF2-40B4-BE49-F238E27FC236}">
                <a16:creationId xmlns:a16="http://schemas.microsoft.com/office/drawing/2014/main" id="{0613269D-8B30-32D6-1B47-49BEBB89A63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405862" y="1275466"/>
            <a:ext cx="6019331" cy="4303821"/>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0013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harlemagne - Kids | Britannica Kids | Homework Help">
            <a:extLst>
              <a:ext uri="{FF2B5EF4-FFF2-40B4-BE49-F238E27FC236}">
                <a16:creationId xmlns:a16="http://schemas.microsoft.com/office/drawing/2014/main" id="{79F67BE3-5D3A-94D2-736C-837835AD2E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72080"/>
            <a:ext cx="4434647" cy="352552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528BF64-A923-D67A-1666-7DADEDD9E649}"/>
              </a:ext>
            </a:extLst>
          </p:cNvPr>
          <p:cNvSpPr>
            <a:spLocks noGrp="1"/>
          </p:cNvSpPr>
          <p:nvPr>
            <p:ph type="title"/>
          </p:nvPr>
        </p:nvSpPr>
        <p:spPr>
          <a:xfrm>
            <a:off x="987804" y="660400"/>
            <a:ext cx="2459037" cy="1325563"/>
          </a:xfrm>
        </p:spPr>
        <p:txBody>
          <a:bodyPr>
            <a:normAutofit fontScale="90000"/>
          </a:bodyPr>
          <a:lstStyle/>
          <a:p>
            <a:r>
              <a:rPr lang="en-GB" dirty="0"/>
              <a:t>What can maps of Europe</a:t>
            </a:r>
            <a:br>
              <a:rPr lang="en-GB" dirty="0"/>
            </a:br>
            <a:r>
              <a:rPr lang="en-GB" dirty="0"/>
              <a:t>tell us?</a:t>
            </a:r>
          </a:p>
        </p:txBody>
      </p:sp>
      <p:sp>
        <p:nvSpPr>
          <p:cNvPr id="9" name="TextBox 8">
            <a:extLst>
              <a:ext uri="{FF2B5EF4-FFF2-40B4-BE49-F238E27FC236}">
                <a16:creationId xmlns:a16="http://schemas.microsoft.com/office/drawing/2014/main" id="{61545A5E-3FDE-5E08-6DF0-BF1177F094E7}"/>
              </a:ext>
            </a:extLst>
          </p:cNvPr>
          <p:cNvSpPr txBox="1"/>
          <p:nvPr/>
        </p:nvSpPr>
        <p:spPr>
          <a:xfrm>
            <a:off x="3769361" y="151179"/>
            <a:ext cx="3342640" cy="6555641"/>
          </a:xfrm>
          <a:prstGeom prst="rect">
            <a:avLst/>
          </a:prstGeom>
          <a:solidFill>
            <a:schemeClr val="bg1"/>
          </a:solidFill>
        </p:spPr>
        <p:txBody>
          <a:bodyPr wrap="square">
            <a:spAutoFit/>
          </a:bodyPr>
          <a:lstStyle/>
          <a:p>
            <a:r>
              <a:rPr lang="en-GB" sz="2000" b="0" i="0" dirty="0">
                <a:solidFill>
                  <a:srgbClr val="555555"/>
                </a:solidFill>
                <a:effectLst/>
                <a:latin typeface="robotoregular"/>
              </a:rPr>
              <a:t>The oldest single-sheet map (1090-1120) was probably drawn by Lambert, a canon of Saint-Omer, and is to be found in his Liber </a:t>
            </a:r>
            <a:r>
              <a:rPr lang="en-GB" sz="2000" b="0" i="0" dirty="0" err="1">
                <a:solidFill>
                  <a:srgbClr val="555555"/>
                </a:solidFill>
                <a:effectLst/>
                <a:latin typeface="robotoregular"/>
              </a:rPr>
              <a:t>Floridus</a:t>
            </a:r>
            <a:r>
              <a:rPr lang="en-GB" sz="2000" b="0" i="0" dirty="0">
                <a:solidFill>
                  <a:srgbClr val="555555"/>
                </a:solidFill>
                <a:effectLst/>
                <a:latin typeface="robotoregular"/>
              </a:rPr>
              <a:t>, a sort of encyclopaedia</a:t>
            </a:r>
          </a:p>
          <a:p>
            <a:endParaRPr lang="en-GB" sz="2000" dirty="0"/>
          </a:p>
          <a:p>
            <a:r>
              <a:rPr lang="en-GB" sz="2000" dirty="0">
                <a:solidFill>
                  <a:srgbClr val="555555"/>
                </a:solidFill>
                <a:latin typeface="robotoregular"/>
              </a:rPr>
              <a:t>D</a:t>
            </a:r>
            <a:r>
              <a:rPr lang="en-GB" sz="2000" b="0" i="0" dirty="0">
                <a:solidFill>
                  <a:srgbClr val="555555"/>
                </a:solidFill>
                <a:effectLst/>
                <a:latin typeface="robotoregular"/>
              </a:rPr>
              <a:t>istinct area includes Italia, Gallia, </a:t>
            </a:r>
            <a:r>
              <a:rPr lang="en-GB" sz="2000" b="0" i="0" dirty="0" err="1">
                <a:solidFill>
                  <a:srgbClr val="555555"/>
                </a:solidFill>
                <a:effectLst/>
                <a:latin typeface="robotoregular"/>
              </a:rPr>
              <a:t>Flandria</a:t>
            </a:r>
            <a:r>
              <a:rPr lang="en-GB" sz="2000" b="0" i="0" dirty="0">
                <a:solidFill>
                  <a:srgbClr val="555555"/>
                </a:solidFill>
                <a:effectLst/>
                <a:latin typeface="robotoregular"/>
              </a:rPr>
              <a:t>, </a:t>
            </a:r>
            <a:r>
              <a:rPr lang="en-GB" sz="2000" b="0" i="0" dirty="0" err="1">
                <a:solidFill>
                  <a:srgbClr val="555555"/>
                </a:solidFill>
                <a:effectLst/>
                <a:latin typeface="robotoregular"/>
              </a:rPr>
              <a:t>Alemania</a:t>
            </a:r>
            <a:r>
              <a:rPr lang="en-GB" sz="2000" b="0" i="0" dirty="0">
                <a:solidFill>
                  <a:srgbClr val="555555"/>
                </a:solidFill>
                <a:effectLst/>
                <a:latin typeface="robotoregular"/>
              </a:rPr>
              <a:t>, and </a:t>
            </a:r>
            <a:r>
              <a:rPr lang="en-GB" sz="2000" b="0" i="0" dirty="0" err="1">
                <a:solidFill>
                  <a:srgbClr val="555555"/>
                </a:solidFill>
                <a:effectLst/>
                <a:latin typeface="robotoregular"/>
              </a:rPr>
              <a:t>Saxonia</a:t>
            </a:r>
            <a:r>
              <a:rPr lang="en-GB" sz="2000" b="0" i="0" dirty="0">
                <a:solidFill>
                  <a:srgbClr val="555555"/>
                </a:solidFill>
                <a:effectLst/>
                <a:latin typeface="robotoregular"/>
              </a:rPr>
              <a:t>: in other words, roughly the Carolingian Empire of Charlemagne (late C8th). </a:t>
            </a:r>
          </a:p>
          <a:p>
            <a:endParaRPr lang="en-GB" sz="2000" dirty="0">
              <a:solidFill>
                <a:srgbClr val="555555"/>
              </a:solidFill>
              <a:latin typeface="robotoregular"/>
            </a:endParaRPr>
          </a:p>
          <a:p>
            <a:r>
              <a:rPr lang="en-GB" sz="2000" b="0" i="0" dirty="0">
                <a:solidFill>
                  <a:srgbClr val="555555"/>
                </a:solidFill>
                <a:effectLst/>
                <a:latin typeface="robotoregular"/>
              </a:rPr>
              <a:t>Spain is excluded, as are Britain, Scandinavia, and the whole area to the east of the Adriatic from Venice down to Greece and Macedonia</a:t>
            </a:r>
            <a:endParaRPr lang="en-GB" sz="2000" dirty="0"/>
          </a:p>
        </p:txBody>
      </p:sp>
      <p:pic>
        <p:nvPicPr>
          <p:cNvPr id="5124" name="Picture 4" descr="See the source image">
            <a:extLst>
              <a:ext uri="{FF2B5EF4-FFF2-40B4-BE49-F238E27FC236}">
                <a16:creationId xmlns:a16="http://schemas.microsoft.com/office/drawing/2014/main" id="{81804B5A-6101-E85F-AE49-C02162BC69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59943" y="0"/>
            <a:ext cx="46370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6245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A15A2-9D23-C5CE-3E30-42EFDF494D7D}"/>
              </a:ext>
            </a:extLst>
          </p:cNvPr>
          <p:cNvSpPr>
            <a:spLocks noGrp="1"/>
          </p:cNvSpPr>
          <p:nvPr>
            <p:ph type="title"/>
          </p:nvPr>
        </p:nvSpPr>
        <p:spPr>
          <a:xfrm>
            <a:off x="838200" y="281998"/>
            <a:ext cx="4933208" cy="1325563"/>
          </a:xfrm>
        </p:spPr>
        <p:txBody>
          <a:bodyPr>
            <a:normAutofit fontScale="90000"/>
          </a:bodyPr>
          <a:lstStyle/>
          <a:p>
            <a:r>
              <a:rPr lang="en-GB" dirty="0"/>
              <a:t>Renaissance maps: Europe as Christendom </a:t>
            </a:r>
          </a:p>
        </p:txBody>
      </p:sp>
      <p:sp>
        <p:nvSpPr>
          <p:cNvPr id="3" name="Content Placeholder 2">
            <a:extLst>
              <a:ext uri="{FF2B5EF4-FFF2-40B4-BE49-F238E27FC236}">
                <a16:creationId xmlns:a16="http://schemas.microsoft.com/office/drawing/2014/main" id="{77BF8EE6-8586-8664-A2B8-7ECE8A05B30C}"/>
              </a:ext>
            </a:extLst>
          </p:cNvPr>
          <p:cNvSpPr>
            <a:spLocks noGrp="1"/>
          </p:cNvSpPr>
          <p:nvPr>
            <p:ph idx="1"/>
          </p:nvPr>
        </p:nvSpPr>
        <p:spPr>
          <a:xfrm>
            <a:off x="838200" y="1753321"/>
            <a:ext cx="5257800" cy="4979988"/>
          </a:xfrm>
        </p:spPr>
        <p:txBody>
          <a:bodyPr>
            <a:normAutofit fontScale="92500" lnSpcReduction="20000"/>
          </a:bodyPr>
          <a:lstStyle/>
          <a:p>
            <a:pPr lvl="0"/>
            <a:r>
              <a:rPr lang="en-GB" sz="2100" dirty="0"/>
              <a:t>Overseas exploration greatly encouraged the further development of mapmaking. </a:t>
            </a:r>
          </a:p>
          <a:p>
            <a:pPr lvl="0">
              <a:spcAft>
                <a:spcPts val="800"/>
              </a:spcAft>
            </a:pPr>
            <a:r>
              <a:rPr lang="en-GB" sz="2100" dirty="0"/>
              <a:t>In addition, the invention of printing increased the distribution of maps. </a:t>
            </a:r>
          </a:p>
          <a:p>
            <a:r>
              <a:rPr lang="en-GB" sz="2000" dirty="0"/>
              <a:t>The Low Countries became a centre of mapmaking </a:t>
            </a:r>
            <a:r>
              <a:rPr lang="en-GB" sz="2000" dirty="0" err="1"/>
              <a:t>eg</a:t>
            </a:r>
            <a:r>
              <a:rPr lang="en-GB" sz="2000" dirty="0"/>
              <a:t> Gerard De Cremer/Gerardus Mercator’s world map of 1569; 1570 first atlas by Abraham Ortelius in Antwerp, collecting all known maps in one place</a:t>
            </a:r>
          </a:p>
          <a:p>
            <a:r>
              <a:rPr lang="en-GB" sz="2000" dirty="0"/>
              <a:t>Mercator’s grandson sold the plates engraved with Mercator’s maps to </a:t>
            </a:r>
            <a:r>
              <a:rPr lang="en-GB" sz="2000" dirty="0" err="1"/>
              <a:t>Jodocus</a:t>
            </a:r>
            <a:r>
              <a:rPr lang="en-GB" sz="2000" dirty="0"/>
              <a:t> </a:t>
            </a:r>
            <a:r>
              <a:rPr lang="en-GB" sz="2000" dirty="0" err="1"/>
              <a:t>Hondius</a:t>
            </a:r>
            <a:endParaRPr lang="en-GB" sz="2000" dirty="0"/>
          </a:p>
          <a:p>
            <a:r>
              <a:rPr lang="en-GB" sz="2000" dirty="0"/>
              <a:t>The Atlas Minor published by </a:t>
            </a:r>
            <a:r>
              <a:rPr lang="en-GB" sz="2000" dirty="0" err="1"/>
              <a:t>Hondius</a:t>
            </a:r>
            <a:r>
              <a:rPr lang="en-GB" sz="2000" dirty="0"/>
              <a:t> in Amsterdam in 1607 shows Europe as the leading continent because of its fertility, population and the illustrious deeds of its inhabitants</a:t>
            </a:r>
          </a:p>
          <a:p>
            <a:r>
              <a:rPr lang="en-GB" sz="2000" dirty="0"/>
              <a:t>The atlas includes texts as well as images.  These texts consider Europe to be interchangeable with Christendom, the area where Christianity dominated</a:t>
            </a:r>
          </a:p>
        </p:txBody>
      </p:sp>
      <p:pic>
        <p:nvPicPr>
          <p:cNvPr id="5" name="Picture 2">
            <a:extLst>
              <a:ext uri="{FF2B5EF4-FFF2-40B4-BE49-F238E27FC236}">
                <a16:creationId xmlns:a16="http://schemas.microsoft.com/office/drawing/2014/main" id="{70B933CC-B658-8ABE-D17A-A4F83262F7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7126" y="751848"/>
            <a:ext cx="5753747" cy="4579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259F5588-FE47-A7F8-312E-09562B925639}"/>
              </a:ext>
            </a:extLst>
          </p:cNvPr>
          <p:cNvSpPr txBox="1"/>
          <p:nvPr/>
        </p:nvSpPr>
        <p:spPr>
          <a:xfrm>
            <a:off x="6096000" y="5636478"/>
            <a:ext cx="6096000" cy="646331"/>
          </a:xfrm>
          <a:prstGeom prst="rect">
            <a:avLst/>
          </a:prstGeom>
          <a:noFill/>
        </p:spPr>
        <p:txBody>
          <a:bodyPr wrap="square">
            <a:spAutoFit/>
          </a:bodyPr>
          <a:lstStyle/>
          <a:p>
            <a:pPr algn="ctr"/>
            <a:r>
              <a:rPr lang="en-GB" altLang="en-US" sz="1800" dirty="0" err="1">
                <a:latin typeface="Verdana" panose="020B0604030504040204" pitchFamily="34" charset="0"/>
                <a:ea typeface="Verdana" panose="020B0604030504040204" pitchFamily="34" charset="0"/>
                <a:cs typeface="Verdana" panose="020B0604030504040204" pitchFamily="34" charset="0"/>
              </a:rPr>
              <a:t>Jodocus</a:t>
            </a:r>
            <a:r>
              <a:rPr lang="en-GB" altLang="en-US" sz="1800" dirty="0">
                <a:latin typeface="Verdana" panose="020B0604030504040204" pitchFamily="34" charset="0"/>
                <a:ea typeface="Verdana" panose="020B0604030504040204" pitchFamily="34" charset="0"/>
                <a:cs typeface="Verdana" panose="020B0604030504040204" pitchFamily="34" charset="0"/>
              </a:rPr>
              <a:t> </a:t>
            </a:r>
            <a:r>
              <a:rPr lang="en-GB" altLang="en-US" sz="1800" dirty="0" err="1">
                <a:latin typeface="Verdana" panose="020B0604030504040204" pitchFamily="34" charset="0"/>
                <a:ea typeface="Verdana" panose="020B0604030504040204" pitchFamily="34" charset="0"/>
                <a:cs typeface="Verdana" panose="020B0604030504040204" pitchFamily="34" charset="0"/>
              </a:rPr>
              <a:t>Hondius</a:t>
            </a:r>
            <a:r>
              <a:rPr lang="en-GB" altLang="en-US" sz="1800" dirty="0">
                <a:latin typeface="Verdana" panose="020B0604030504040204" pitchFamily="34" charset="0"/>
                <a:ea typeface="Verdana" panose="020B0604030504040204" pitchFamily="34" charset="0"/>
                <a:cs typeface="Verdana" panose="020B0604030504040204" pitchFamily="34" charset="0"/>
              </a:rPr>
              <a:t>, </a:t>
            </a:r>
          </a:p>
          <a:p>
            <a:pPr algn="ctr"/>
            <a:r>
              <a:rPr lang="en-GB" altLang="en-US" sz="1800" i="1" dirty="0" err="1">
                <a:latin typeface="Verdana" panose="020B0604030504040204" pitchFamily="34" charset="0"/>
                <a:ea typeface="Verdana" panose="020B0604030504040204" pitchFamily="34" charset="0"/>
                <a:cs typeface="Verdana" panose="020B0604030504040204" pitchFamily="34" charset="0"/>
              </a:rPr>
              <a:t>Designatio</a:t>
            </a:r>
            <a:r>
              <a:rPr lang="en-GB" altLang="en-US" sz="1800" i="1" dirty="0">
                <a:latin typeface="Verdana" panose="020B0604030504040204" pitchFamily="34" charset="0"/>
                <a:ea typeface="Verdana" panose="020B0604030504040204" pitchFamily="34" charset="0"/>
                <a:cs typeface="Verdana" panose="020B0604030504040204" pitchFamily="34" charset="0"/>
              </a:rPr>
              <a:t> </a:t>
            </a:r>
            <a:r>
              <a:rPr lang="en-GB" altLang="en-US" sz="1800" i="1" dirty="0" err="1">
                <a:latin typeface="Verdana" panose="020B0604030504040204" pitchFamily="34" charset="0"/>
                <a:ea typeface="Verdana" panose="020B0604030504040204" pitchFamily="34" charset="0"/>
                <a:cs typeface="Verdana" panose="020B0604030504040204" pitchFamily="34" charset="0"/>
              </a:rPr>
              <a:t>orbis</a:t>
            </a:r>
            <a:r>
              <a:rPr lang="en-GB" altLang="en-US" sz="1800" i="1" dirty="0">
                <a:latin typeface="Verdana" panose="020B0604030504040204" pitchFamily="34" charset="0"/>
                <a:ea typeface="Verdana" panose="020B0604030504040204" pitchFamily="34" charset="0"/>
                <a:cs typeface="Verdana" panose="020B0604030504040204" pitchFamily="34" charset="0"/>
              </a:rPr>
              <a:t> </a:t>
            </a:r>
            <a:r>
              <a:rPr lang="en-GB" altLang="en-US" sz="1800" i="1" dirty="0" err="1">
                <a:latin typeface="Verdana" panose="020B0604030504040204" pitchFamily="34" charset="0"/>
                <a:ea typeface="Verdana" panose="020B0604030504040204" pitchFamily="34" charset="0"/>
                <a:cs typeface="Verdana" panose="020B0604030504040204" pitchFamily="34" charset="0"/>
              </a:rPr>
              <a:t>christiani</a:t>
            </a:r>
            <a:r>
              <a:rPr lang="en-GB" altLang="en-US" sz="1800" dirty="0">
                <a:latin typeface="Verdana" panose="020B0604030504040204" pitchFamily="34" charset="0"/>
                <a:ea typeface="Verdana" panose="020B0604030504040204" pitchFamily="34" charset="0"/>
                <a:cs typeface="Verdana" panose="020B0604030504040204" pitchFamily="34" charset="0"/>
              </a:rPr>
              <a:t>, 1607 </a:t>
            </a:r>
            <a:endParaRPr lang="en-GB" dirty="0"/>
          </a:p>
        </p:txBody>
      </p:sp>
    </p:spTree>
    <p:extLst>
      <p:ext uri="{BB962C8B-B14F-4D97-AF65-F5344CB8AC3E}">
        <p14:creationId xmlns:p14="http://schemas.microsoft.com/office/powerpoint/2010/main" val="1888796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F02E7-5CEE-A643-3A49-6DA8C5EC797C}"/>
              </a:ext>
            </a:extLst>
          </p:cNvPr>
          <p:cNvSpPr>
            <a:spLocks noGrp="1"/>
          </p:cNvSpPr>
          <p:nvPr>
            <p:ph type="title"/>
          </p:nvPr>
        </p:nvSpPr>
        <p:spPr>
          <a:xfrm>
            <a:off x="838200" y="365125"/>
            <a:ext cx="4729481" cy="1325563"/>
          </a:xfrm>
        </p:spPr>
        <p:txBody>
          <a:bodyPr>
            <a:normAutofit fontScale="90000"/>
          </a:bodyPr>
          <a:lstStyle/>
          <a:p>
            <a:r>
              <a:rPr lang="en-GB" dirty="0"/>
              <a:t>Allegorical representations: Europa Regina</a:t>
            </a:r>
          </a:p>
        </p:txBody>
      </p:sp>
      <p:sp>
        <p:nvSpPr>
          <p:cNvPr id="3" name="Content Placeholder 2">
            <a:extLst>
              <a:ext uri="{FF2B5EF4-FFF2-40B4-BE49-F238E27FC236}">
                <a16:creationId xmlns:a16="http://schemas.microsoft.com/office/drawing/2014/main" id="{76B3065D-1D47-C1A6-09BA-1CE691A4CADB}"/>
              </a:ext>
            </a:extLst>
          </p:cNvPr>
          <p:cNvSpPr>
            <a:spLocks noGrp="1"/>
          </p:cNvSpPr>
          <p:nvPr>
            <p:ph idx="1"/>
          </p:nvPr>
        </p:nvSpPr>
        <p:spPr>
          <a:xfrm>
            <a:off x="508001" y="2373313"/>
            <a:ext cx="4983480" cy="4351338"/>
          </a:xfrm>
        </p:spPr>
        <p:txBody>
          <a:bodyPr>
            <a:normAutofit fontScale="92500" lnSpcReduction="20000"/>
          </a:bodyPr>
          <a:lstStyle/>
          <a:p>
            <a:r>
              <a:rPr lang="en-GB" sz="2000" dirty="0"/>
              <a:t>In the mid- to late sixteenth century allegorical representations of continents (a total of four at that time) with standard attributes and symbols became popular.</a:t>
            </a:r>
          </a:p>
          <a:p>
            <a:r>
              <a:rPr lang="en-GB" sz="2000" dirty="0"/>
              <a:t>in 1537, first map of Europe in the form of a queen, was produced by the Innsbruck humanist Johannes Putsch and presented to the Holy Roman Emperor, Charles V. [1544 version shown, by Sebastian Münster]. Iberia as head – perhaps depicting Europe as spouse of Charles V. In Philips Galle’s engraving of c. 1590-c. 1600, Europe is portrayed as a woman wearing a crown. Only she is crowned, the other continents are not. </a:t>
            </a:r>
          </a:p>
          <a:p>
            <a:r>
              <a:rPr lang="en-GB" sz="2000" dirty="0"/>
              <a:t>By around 1580 ‘Europe crowned’ had become a frequent motif in prints</a:t>
            </a:r>
          </a:p>
          <a:p>
            <a:r>
              <a:rPr lang="en-GB" sz="2000" dirty="0"/>
              <a:t>‘Motherland’. Fruitfulness.</a:t>
            </a:r>
          </a:p>
        </p:txBody>
      </p:sp>
      <p:pic>
        <p:nvPicPr>
          <p:cNvPr id="5" name="Picture 2">
            <a:extLst>
              <a:ext uri="{FF2B5EF4-FFF2-40B4-BE49-F238E27FC236}">
                <a16:creationId xmlns:a16="http://schemas.microsoft.com/office/drawing/2014/main" id="{6365D521-9881-3691-4C24-ACA090D9ED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38819" y="0"/>
            <a:ext cx="4629961" cy="6963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6" name="Picture 2">
            <a:extLst>
              <a:ext uri="{FF2B5EF4-FFF2-40B4-BE49-F238E27FC236}">
                <a16:creationId xmlns:a16="http://schemas.microsoft.com/office/drawing/2014/main" id="{F6BAA54B-7E99-E508-37D7-49BFCAF53A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0720" y="0"/>
            <a:ext cx="43719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86739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6BB596-DA98-0E77-D06E-FB91D5DF90C8}"/>
              </a:ext>
            </a:extLst>
          </p:cNvPr>
          <p:cNvSpPr>
            <a:spLocks noGrp="1"/>
          </p:cNvSpPr>
          <p:nvPr>
            <p:ph idx="1"/>
          </p:nvPr>
        </p:nvSpPr>
        <p:spPr>
          <a:xfrm>
            <a:off x="571499" y="481012"/>
            <a:ext cx="5724525" cy="6181725"/>
          </a:xfrm>
        </p:spPr>
        <p:txBody>
          <a:bodyPr>
            <a:normAutofit fontScale="92500" lnSpcReduction="10000"/>
          </a:bodyPr>
          <a:lstStyle/>
          <a:p>
            <a:pPr marL="0" indent="0">
              <a:buNone/>
            </a:pPr>
            <a:r>
              <a:rPr lang="en-GB" altLang="en-US" sz="2800" dirty="0">
                <a:latin typeface="Verdana" panose="020B0604030504040204" pitchFamily="34" charset="0"/>
                <a:ea typeface="Verdana" panose="020B0604030504040204" pitchFamily="34" charset="0"/>
                <a:cs typeface="Verdana" panose="020B0604030504040204" pitchFamily="34" charset="0"/>
              </a:rPr>
              <a:t>Cesare </a:t>
            </a:r>
            <a:r>
              <a:rPr lang="en-GB" altLang="en-US" sz="2800" dirty="0" err="1">
                <a:latin typeface="Verdana" panose="020B0604030504040204" pitchFamily="34" charset="0"/>
                <a:ea typeface="Verdana" panose="020B0604030504040204" pitchFamily="34" charset="0"/>
                <a:cs typeface="Verdana" panose="020B0604030504040204" pitchFamily="34" charset="0"/>
              </a:rPr>
              <a:t>Ripa</a:t>
            </a:r>
            <a:r>
              <a:rPr lang="en-GB" altLang="en-US" sz="2800" dirty="0">
                <a:latin typeface="Verdana" panose="020B0604030504040204" pitchFamily="34" charset="0"/>
                <a:ea typeface="Verdana" panose="020B0604030504040204" pitchFamily="34" charset="0"/>
                <a:cs typeface="Verdana" panose="020B0604030504040204" pitchFamily="34" charset="0"/>
              </a:rPr>
              <a:t>, </a:t>
            </a:r>
            <a:r>
              <a:rPr lang="en-GB" altLang="en-US" sz="2800" i="1" dirty="0" err="1">
                <a:latin typeface="Verdana" panose="020B0604030504040204" pitchFamily="34" charset="0"/>
                <a:ea typeface="Verdana" panose="020B0604030504040204" pitchFamily="34" charset="0"/>
                <a:cs typeface="Verdana" panose="020B0604030504040204" pitchFamily="34" charset="0"/>
              </a:rPr>
              <a:t>Iconologia</a:t>
            </a:r>
            <a:r>
              <a:rPr lang="en-GB" altLang="en-US" sz="2800" i="1" dirty="0">
                <a:latin typeface="Verdana" panose="020B0604030504040204" pitchFamily="34" charset="0"/>
                <a:ea typeface="Verdana" panose="020B0604030504040204" pitchFamily="34" charset="0"/>
                <a:cs typeface="Verdana" panose="020B0604030504040204" pitchFamily="34" charset="0"/>
              </a:rPr>
              <a:t>, </a:t>
            </a:r>
            <a:r>
              <a:rPr lang="en-GB" altLang="en-US" sz="2800" dirty="0">
                <a:latin typeface="Verdana" panose="020B0604030504040204" pitchFamily="34" charset="0"/>
                <a:ea typeface="Verdana" panose="020B0604030504040204" pitchFamily="34" charset="0"/>
                <a:cs typeface="Verdana" panose="020B0604030504040204" pitchFamily="34" charset="0"/>
              </a:rPr>
              <a:t>1593</a:t>
            </a:r>
          </a:p>
          <a:p>
            <a:pPr marL="0" indent="0">
              <a:buNone/>
            </a:pPr>
            <a:endParaRPr lang="en-GB" altLang="en-US" sz="2800" dirty="0">
              <a:latin typeface="Verdana" panose="020B0604030504040204" pitchFamily="34" charset="0"/>
              <a:ea typeface="Verdana" panose="020B0604030504040204" pitchFamily="34" charset="0"/>
              <a:cs typeface="Verdana" panose="020B0604030504040204" pitchFamily="34" charset="0"/>
            </a:endParaRPr>
          </a:p>
          <a:p>
            <a:pPr lvl="1" algn="just">
              <a:lnSpc>
                <a:spcPct val="107000"/>
              </a:lnSpc>
            </a:pPr>
            <a:r>
              <a:rPr lang="en-GB" sz="2100" dirty="0">
                <a:effectLst/>
                <a:ea typeface="Calibri" panose="020F0502020204030204" pitchFamily="34" charset="0"/>
                <a:cs typeface="Times New Roman" panose="02020603050405020304" pitchFamily="18" charset="0"/>
              </a:rPr>
              <a:t>‘one of the </a:t>
            </a:r>
            <a:r>
              <a:rPr lang="en-GB" sz="2100" dirty="0">
                <a:ea typeface="Calibri" panose="020F0502020204030204" pitchFamily="34" charset="0"/>
                <a:cs typeface="Times New Roman" panose="02020603050405020304" pitchFamily="18" charset="0"/>
              </a:rPr>
              <a:t>principal parts of the world’</a:t>
            </a:r>
          </a:p>
          <a:p>
            <a:pPr lvl="1" algn="just">
              <a:lnSpc>
                <a:spcPct val="107000"/>
              </a:lnSpc>
            </a:pPr>
            <a:r>
              <a:rPr lang="en-GB" sz="2100" dirty="0">
                <a:effectLst/>
                <a:ea typeface="Calibri" panose="020F0502020204030204" pitchFamily="34" charset="0"/>
                <a:cs typeface="Times New Roman" panose="02020603050405020304" pitchFamily="18" charset="0"/>
              </a:rPr>
              <a:t>On either side of her are shown Horns of Plenty, one filled with fruit and grain, the other with white and blue grapes, as symbols of fertility. </a:t>
            </a:r>
          </a:p>
          <a:p>
            <a:pPr lvl="1" algn="just">
              <a:lnSpc>
                <a:spcPct val="107000"/>
              </a:lnSpc>
            </a:pPr>
            <a:r>
              <a:rPr lang="en-GB" sz="2100" dirty="0">
                <a:effectLst/>
                <a:ea typeface="Calibri" panose="020F0502020204030204" pitchFamily="34" charset="0"/>
                <a:cs typeface="Times New Roman" panose="02020603050405020304" pitchFamily="18" charset="0"/>
              </a:rPr>
              <a:t>She carries a temple in one hand as a sign of perfect religion. With her other hand she points to crowns and sceptres as proof of the fact that it is in Europe that the most powerful of potentates and princes reside, the Emperor and the Pope. </a:t>
            </a:r>
          </a:p>
          <a:p>
            <a:pPr lvl="1" algn="just">
              <a:lnSpc>
                <a:spcPct val="107000"/>
              </a:lnSpc>
              <a:spcAft>
                <a:spcPts val="800"/>
              </a:spcAft>
            </a:pPr>
            <a:r>
              <a:rPr lang="en-GB" sz="2100" dirty="0" err="1">
                <a:effectLst/>
                <a:ea typeface="Calibri" panose="020F0502020204030204" pitchFamily="34" charset="0"/>
                <a:cs typeface="Times New Roman" panose="02020603050405020304" pitchFamily="18" charset="0"/>
              </a:rPr>
              <a:t>Ripa</a:t>
            </a:r>
            <a:r>
              <a:rPr lang="en-GB" sz="2100" dirty="0">
                <a:effectLst/>
                <a:ea typeface="Calibri" panose="020F0502020204030204" pitchFamily="34" charset="0"/>
                <a:cs typeface="Times New Roman" panose="02020603050405020304" pitchFamily="18" charset="0"/>
              </a:rPr>
              <a:t> does not forget to mention that, by the Grace of God, the Christian Faith has also penetrated the New World. </a:t>
            </a:r>
          </a:p>
          <a:p>
            <a:pPr lvl="1" algn="just">
              <a:lnSpc>
                <a:spcPct val="107000"/>
              </a:lnSpc>
              <a:spcAft>
                <a:spcPts val="800"/>
              </a:spcAft>
            </a:pPr>
            <a:r>
              <a:rPr lang="en-GB" sz="2100" dirty="0">
                <a:effectLst/>
                <a:ea typeface="Calibri" panose="020F0502020204030204" pitchFamily="34" charset="0"/>
                <a:cs typeface="Times New Roman" panose="02020603050405020304" pitchFamily="18" charset="0"/>
              </a:rPr>
              <a:t>The horse and pikes (top right) stand for warlike valour, the book and the owl for scholarship (bottom left), the musical instruments for the liberal arts. </a:t>
            </a:r>
          </a:p>
          <a:p>
            <a:endParaRPr lang="en-GB" dirty="0"/>
          </a:p>
        </p:txBody>
      </p:sp>
      <p:pic>
        <p:nvPicPr>
          <p:cNvPr id="7" name="Picture 3">
            <a:extLst>
              <a:ext uri="{FF2B5EF4-FFF2-40B4-BE49-F238E27FC236}">
                <a16:creationId xmlns:a16="http://schemas.microsoft.com/office/drawing/2014/main" id="{DA811AC8-8FEA-3318-29E4-4D690E4A3A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3238" y="481012"/>
            <a:ext cx="5000625"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23052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2" name="Rectangle 2061">
            <a:extLst>
              <a:ext uri="{FF2B5EF4-FFF2-40B4-BE49-F238E27FC236}">
                <a16:creationId xmlns:a16="http://schemas.microsoft.com/office/drawing/2014/main" id="{21AC6A30-4F22-4C0F-B278-19C5B8A80C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4" name="Rectangle 2063">
            <a:extLst>
              <a:ext uri="{FF2B5EF4-FFF2-40B4-BE49-F238E27FC236}">
                <a16:creationId xmlns:a16="http://schemas.microsoft.com/office/drawing/2014/main" id="{BB4335AD-65B1-44E4-90AF-264024FE4B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12191999"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FE6B12C-3843-278A-E5DC-A0517CE8EE05}"/>
              </a:ext>
            </a:extLst>
          </p:cNvPr>
          <p:cNvSpPr>
            <a:spLocks noGrp="1"/>
          </p:cNvSpPr>
          <p:nvPr>
            <p:ph type="title"/>
          </p:nvPr>
        </p:nvSpPr>
        <p:spPr>
          <a:xfrm>
            <a:off x="3970366" y="10161"/>
            <a:ext cx="4267200" cy="1036319"/>
          </a:xfrm>
        </p:spPr>
        <p:txBody>
          <a:bodyPr>
            <a:normAutofit/>
          </a:bodyPr>
          <a:lstStyle/>
          <a:p>
            <a:pPr algn="ctr"/>
            <a:r>
              <a:rPr lang="en-GB" dirty="0">
                <a:solidFill>
                  <a:schemeClr val="tx1">
                    <a:lumMod val="85000"/>
                    <a:lumOff val="15000"/>
                  </a:schemeClr>
                </a:solidFill>
              </a:rPr>
              <a:t>C18th Superiority</a:t>
            </a:r>
          </a:p>
        </p:txBody>
      </p:sp>
      <p:pic>
        <p:nvPicPr>
          <p:cNvPr id="2052" name="Picture 4" descr="Francesco Bertos - Allegorical Groups Representing the Four Continents ...">
            <a:extLst>
              <a:ext uri="{FF2B5EF4-FFF2-40B4-BE49-F238E27FC236}">
                <a16:creationId xmlns:a16="http://schemas.microsoft.com/office/drawing/2014/main" id="{B296E5A8-4C36-C211-6622-D6DF350E63E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281" r="15408"/>
          <a:stretch/>
        </p:blipFill>
        <p:spPr bwMode="auto">
          <a:xfrm>
            <a:off x="3" y="1"/>
            <a:ext cx="3695699" cy="6858001"/>
          </a:xfrm>
          <a:custGeom>
            <a:avLst/>
            <a:gdLst/>
            <a:ahLst/>
            <a:cxnLst/>
            <a:rect l="l" t="t" r="r" b="b"/>
            <a:pathLst>
              <a:path w="3695699" h="6858001">
                <a:moveTo>
                  <a:pt x="0" y="0"/>
                </a:moveTo>
                <a:lnTo>
                  <a:pt x="3435129" y="0"/>
                </a:lnTo>
                <a:lnTo>
                  <a:pt x="3430599" y="17349"/>
                </a:lnTo>
                <a:cubicBezTo>
                  <a:pt x="3437542" y="19835"/>
                  <a:pt x="3423757" y="30822"/>
                  <a:pt x="3427683" y="38871"/>
                </a:cubicBezTo>
                <a:cubicBezTo>
                  <a:pt x="3431230" y="44698"/>
                  <a:pt x="3427877" y="49388"/>
                  <a:pt x="3427096" y="55116"/>
                </a:cubicBezTo>
                <a:cubicBezTo>
                  <a:pt x="3429620" y="62945"/>
                  <a:pt x="3421946" y="87211"/>
                  <a:pt x="3417356" y="93331"/>
                </a:cubicBezTo>
                <a:cubicBezTo>
                  <a:pt x="3401974" y="107607"/>
                  <a:pt x="3409629" y="143436"/>
                  <a:pt x="3397765" y="155370"/>
                </a:cubicBezTo>
                <a:cubicBezTo>
                  <a:pt x="3395800" y="159886"/>
                  <a:pt x="3394789" y="164378"/>
                  <a:pt x="3394373" y="168831"/>
                </a:cubicBezTo>
                <a:lnTo>
                  <a:pt x="3394553" y="181402"/>
                </a:lnTo>
                <a:lnTo>
                  <a:pt x="3397293" y="185192"/>
                </a:lnTo>
                <a:lnTo>
                  <a:pt x="3395923" y="192756"/>
                </a:lnTo>
                <a:cubicBezTo>
                  <a:pt x="3396018" y="193497"/>
                  <a:pt x="3396112" y="194237"/>
                  <a:pt x="3396207" y="194978"/>
                </a:cubicBezTo>
                <a:cubicBezTo>
                  <a:pt x="3396531" y="199154"/>
                  <a:pt x="3396856" y="203330"/>
                  <a:pt x="3397180" y="207506"/>
                </a:cubicBezTo>
                <a:cubicBezTo>
                  <a:pt x="3382438" y="200939"/>
                  <a:pt x="3394549" y="241317"/>
                  <a:pt x="3383191" y="229051"/>
                </a:cubicBezTo>
                <a:cubicBezTo>
                  <a:pt x="3382519" y="234401"/>
                  <a:pt x="3381383" y="237332"/>
                  <a:pt x="3380194" y="239137"/>
                </a:cubicBezTo>
                <a:lnTo>
                  <a:pt x="3349267" y="310262"/>
                </a:lnTo>
                <a:lnTo>
                  <a:pt x="3344455" y="381704"/>
                </a:lnTo>
                <a:cubicBezTo>
                  <a:pt x="3343420" y="464598"/>
                  <a:pt x="3338482" y="511985"/>
                  <a:pt x="3327551" y="571873"/>
                </a:cubicBezTo>
                <a:cubicBezTo>
                  <a:pt x="3316620" y="631761"/>
                  <a:pt x="3309762" y="702429"/>
                  <a:pt x="3278869" y="741030"/>
                </a:cubicBezTo>
                <a:lnTo>
                  <a:pt x="3239259" y="957888"/>
                </a:lnTo>
                <a:cubicBezTo>
                  <a:pt x="3267597" y="1021376"/>
                  <a:pt x="3235647" y="1004478"/>
                  <a:pt x="3243890" y="1047869"/>
                </a:cubicBezTo>
                <a:cubicBezTo>
                  <a:pt x="3245988" y="1077107"/>
                  <a:pt x="3228006" y="1101189"/>
                  <a:pt x="3221700" y="1118244"/>
                </a:cubicBezTo>
                <a:cubicBezTo>
                  <a:pt x="3220198" y="1120922"/>
                  <a:pt x="3213346" y="1188569"/>
                  <a:pt x="3211078" y="1190394"/>
                </a:cubicBezTo>
                <a:cubicBezTo>
                  <a:pt x="3204899" y="1218939"/>
                  <a:pt x="3210276" y="1253036"/>
                  <a:pt x="3199704" y="1304585"/>
                </a:cubicBezTo>
                <a:cubicBezTo>
                  <a:pt x="3199438" y="1346246"/>
                  <a:pt x="3168623" y="1413431"/>
                  <a:pt x="3167741" y="1449444"/>
                </a:cubicBezTo>
                <a:cubicBezTo>
                  <a:pt x="3180911" y="1471132"/>
                  <a:pt x="3193362" y="1499173"/>
                  <a:pt x="3194410" y="1520667"/>
                </a:cubicBezTo>
                <a:cubicBezTo>
                  <a:pt x="3181228" y="1513763"/>
                  <a:pt x="3199978" y="1547097"/>
                  <a:pt x="3184473" y="1547038"/>
                </a:cubicBezTo>
                <a:cubicBezTo>
                  <a:pt x="3185153" y="1550949"/>
                  <a:pt x="3186303" y="1554741"/>
                  <a:pt x="3187573" y="1558550"/>
                </a:cubicBezTo>
                <a:lnTo>
                  <a:pt x="3188231" y="1560544"/>
                </a:lnTo>
                <a:lnTo>
                  <a:pt x="3188195" y="1568317"/>
                </a:lnTo>
                <a:lnTo>
                  <a:pt x="3191518" y="1570772"/>
                </a:lnTo>
                <a:lnTo>
                  <a:pt x="3193853" y="1582659"/>
                </a:lnTo>
                <a:cubicBezTo>
                  <a:pt x="3194213" y="1587070"/>
                  <a:pt x="3193997" y="1591769"/>
                  <a:pt x="3192857" y="1596890"/>
                </a:cubicBezTo>
                <a:cubicBezTo>
                  <a:pt x="3185716" y="1609144"/>
                  <a:pt x="3191593" y="1629575"/>
                  <a:pt x="3189686" y="1647479"/>
                </a:cubicBezTo>
                <a:lnTo>
                  <a:pt x="3187125" y="1655568"/>
                </a:lnTo>
                <a:cubicBezTo>
                  <a:pt x="3187259" y="1659315"/>
                  <a:pt x="3192418" y="1733399"/>
                  <a:pt x="3192552" y="1737146"/>
                </a:cubicBezTo>
                <a:cubicBezTo>
                  <a:pt x="3236684" y="1834597"/>
                  <a:pt x="3210475" y="1851660"/>
                  <a:pt x="3219437" y="1908917"/>
                </a:cubicBezTo>
                <a:lnTo>
                  <a:pt x="3220572" y="1915235"/>
                </a:lnTo>
                <a:cubicBezTo>
                  <a:pt x="3225642" y="1919319"/>
                  <a:pt x="3228448" y="1945519"/>
                  <a:pt x="3226946" y="1954447"/>
                </a:cubicBezTo>
                <a:cubicBezTo>
                  <a:pt x="3219553" y="1979351"/>
                  <a:pt x="3239504" y="2001442"/>
                  <a:pt x="3234148" y="2021397"/>
                </a:cubicBezTo>
                <a:cubicBezTo>
                  <a:pt x="3234224" y="2026740"/>
                  <a:pt x="3235084" y="2031233"/>
                  <a:pt x="3236424" y="2035173"/>
                </a:cubicBezTo>
                <a:lnTo>
                  <a:pt x="3241339" y="2045116"/>
                </a:lnTo>
                <a:lnTo>
                  <a:pt x="3233470" y="2098623"/>
                </a:lnTo>
                <a:cubicBezTo>
                  <a:pt x="3230495" y="2129687"/>
                  <a:pt x="3232618" y="2188321"/>
                  <a:pt x="3230016" y="2240964"/>
                </a:cubicBezTo>
                <a:cubicBezTo>
                  <a:pt x="3226602" y="2283982"/>
                  <a:pt x="3232644" y="2342030"/>
                  <a:pt x="3237809" y="2379644"/>
                </a:cubicBezTo>
                <a:cubicBezTo>
                  <a:pt x="3244462" y="2409884"/>
                  <a:pt x="3221747" y="2435219"/>
                  <a:pt x="3237054" y="2459103"/>
                </a:cubicBezTo>
                <a:cubicBezTo>
                  <a:pt x="3245536" y="2488997"/>
                  <a:pt x="3251426" y="2510390"/>
                  <a:pt x="3255285" y="2538679"/>
                </a:cubicBezTo>
                <a:cubicBezTo>
                  <a:pt x="3258296" y="2574322"/>
                  <a:pt x="3245460" y="2589819"/>
                  <a:pt x="3245073" y="2622720"/>
                </a:cubicBezTo>
                <a:lnTo>
                  <a:pt x="3252960" y="2736087"/>
                </a:lnTo>
                <a:cubicBezTo>
                  <a:pt x="3245577" y="2772183"/>
                  <a:pt x="3230063" y="2856752"/>
                  <a:pt x="3218681" y="2902964"/>
                </a:cubicBezTo>
                <a:cubicBezTo>
                  <a:pt x="3212624" y="2927969"/>
                  <a:pt x="3209733" y="2973979"/>
                  <a:pt x="3203641" y="3008786"/>
                </a:cubicBezTo>
                <a:cubicBezTo>
                  <a:pt x="3197547" y="3043595"/>
                  <a:pt x="3186644" y="3093251"/>
                  <a:pt x="3182123" y="3111815"/>
                </a:cubicBezTo>
                <a:lnTo>
                  <a:pt x="3176517" y="3120169"/>
                </a:lnTo>
                <a:lnTo>
                  <a:pt x="3177035" y="3121646"/>
                </a:lnTo>
                <a:cubicBezTo>
                  <a:pt x="3177423" y="3127588"/>
                  <a:pt x="3176129" y="3130763"/>
                  <a:pt x="3174093" y="3132705"/>
                </a:cubicBezTo>
                <a:lnTo>
                  <a:pt x="3171045" y="3134220"/>
                </a:lnTo>
                <a:lnTo>
                  <a:pt x="3168274" y="3141524"/>
                </a:lnTo>
                <a:lnTo>
                  <a:pt x="3160781" y="3155149"/>
                </a:lnTo>
                <a:cubicBezTo>
                  <a:pt x="3160949" y="3156237"/>
                  <a:pt x="3161116" y="3157326"/>
                  <a:pt x="3161284" y="3158414"/>
                </a:cubicBezTo>
                <a:lnTo>
                  <a:pt x="3152950" y="3180080"/>
                </a:lnTo>
                <a:lnTo>
                  <a:pt x="3153739" y="3180719"/>
                </a:lnTo>
                <a:cubicBezTo>
                  <a:pt x="3155321" y="3182647"/>
                  <a:pt x="3156128" y="3184999"/>
                  <a:pt x="3155342" y="3188313"/>
                </a:cubicBezTo>
                <a:cubicBezTo>
                  <a:pt x="3169797" y="3188216"/>
                  <a:pt x="3159934" y="3192271"/>
                  <a:pt x="3156340" y="3202049"/>
                </a:cubicBezTo>
                <a:cubicBezTo>
                  <a:pt x="3177988" y="3204083"/>
                  <a:pt x="3159779" y="3228842"/>
                  <a:pt x="3169832" y="3237938"/>
                </a:cubicBezTo>
                <a:cubicBezTo>
                  <a:pt x="3166705" y="3245075"/>
                  <a:pt x="3163793" y="3252659"/>
                  <a:pt x="3161244" y="3260564"/>
                </a:cubicBezTo>
                <a:lnTo>
                  <a:pt x="3160005" y="3265314"/>
                </a:lnTo>
                <a:cubicBezTo>
                  <a:pt x="3160063" y="3265371"/>
                  <a:pt x="3160124" y="3265428"/>
                  <a:pt x="3160184" y="3265486"/>
                </a:cubicBezTo>
                <a:cubicBezTo>
                  <a:pt x="3160345" y="3266694"/>
                  <a:pt x="3160101" y="3268319"/>
                  <a:pt x="3159279" y="3270659"/>
                </a:cubicBezTo>
                <a:lnTo>
                  <a:pt x="3157747" y="3273971"/>
                </a:lnTo>
                <a:lnTo>
                  <a:pt x="3155343" y="3283185"/>
                </a:lnTo>
                <a:cubicBezTo>
                  <a:pt x="3155517" y="3284422"/>
                  <a:pt x="3155689" y="3285657"/>
                  <a:pt x="3155860" y="3286893"/>
                </a:cubicBezTo>
                <a:lnTo>
                  <a:pt x="3158001" y="3289146"/>
                </a:lnTo>
                <a:lnTo>
                  <a:pt x="3157508" y="3289877"/>
                </a:lnTo>
                <a:cubicBezTo>
                  <a:pt x="3151604" y="3294411"/>
                  <a:pt x="3144966" y="3293561"/>
                  <a:pt x="3159853" y="3309833"/>
                </a:cubicBezTo>
                <a:cubicBezTo>
                  <a:pt x="3149181" y="3321561"/>
                  <a:pt x="3158789" y="3329345"/>
                  <a:pt x="3157392" y="3351579"/>
                </a:cubicBezTo>
                <a:cubicBezTo>
                  <a:pt x="3148710" y="3357083"/>
                  <a:pt x="3149361" y="3365079"/>
                  <a:pt x="3152871" y="3374240"/>
                </a:cubicBezTo>
                <a:cubicBezTo>
                  <a:pt x="3148885" y="3383513"/>
                  <a:pt x="3145239" y="3392740"/>
                  <a:pt x="3142119" y="3402557"/>
                </a:cubicBezTo>
                <a:lnTo>
                  <a:pt x="3138061" y="3419585"/>
                </a:lnTo>
                <a:lnTo>
                  <a:pt x="3139796" y="3424940"/>
                </a:lnTo>
                <a:cubicBezTo>
                  <a:pt x="3142520" y="3434326"/>
                  <a:pt x="3143300" y="3443700"/>
                  <a:pt x="3137669" y="3463264"/>
                </a:cubicBezTo>
                <a:cubicBezTo>
                  <a:pt x="3147380" y="3480689"/>
                  <a:pt x="3167781" y="3490510"/>
                  <a:pt x="3168140" y="3518969"/>
                </a:cubicBezTo>
                <a:cubicBezTo>
                  <a:pt x="3159473" y="3545761"/>
                  <a:pt x="3191152" y="3574399"/>
                  <a:pt x="3179206" y="3607864"/>
                </a:cubicBezTo>
                <a:cubicBezTo>
                  <a:pt x="3176757" y="3619813"/>
                  <a:pt x="3181069" y="3654600"/>
                  <a:pt x="3189125" y="3659839"/>
                </a:cubicBezTo>
                <a:cubicBezTo>
                  <a:pt x="3191518" y="3666815"/>
                  <a:pt x="3189857" y="3675779"/>
                  <a:pt x="3198077" y="3677681"/>
                </a:cubicBezTo>
                <a:cubicBezTo>
                  <a:pt x="3208136" y="3681475"/>
                  <a:pt x="3196345" y="3709561"/>
                  <a:pt x="3207094" y="3703876"/>
                </a:cubicBezTo>
                <a:cubicBezTo>
                  <a:pt x="3199084" y="3723751"/>
                  <a:pt x="3220453" y="3734396"/>
                  <a:pt x="3227016" y="3748633"/>
                </a:cubicBezTo>
                <a:cubicBezTo>
                  <a:pt x="3218663" y="3764666"/>
                  <a:pt x="3240667" y="3778725"/>
                  <a:pt x="3246806" y="3811324"/>
                </a:cubicBezTo>
                <a:cubicBezTo>
                  <a:pt x="3237058" y="3829063"/>
                  <a:pt x="3251097" y="3833247"/>
                  <a:pt x="3239091" y="3865102"/>
                </a:cubicBezTo>
                <a:cubicBezTo>
                  <a:pt x="3240755" y="3865725"/>
                  <a:pt x="3242340" y="3866659"/>
                  <a:pt x="3243800" y="3867874"/>
                </a:cubicBezTo>
                <a:cubicBezTo>
                  <a:pt x="3252276" y="3874935"/>
                  <a:pt x="3254724" y="3889782"/>
                  <a:pt x="3249268" y="3901031"/>
                </a:cubicBezTo>
                <a:cubicBezTo>
                  <a:pt x="3234180" y="3950514"/>
                  <a:pt x="3270886" y="3938724"/>
                  <a:pt x="3271850" y="3976535"/>
                </a:cubicBezTo>
                <a:cubicBezTo>
                  <a:pt x="3275333" y="4018513"/>
                  <a:pt x="3265836" y="4033210"/>
                  <a:pt x="3253128" y="4091308"/>
                </a:cubicBezTo>
                <a:cubicBezTo>
                  <a:pt x="3262530" y="4093945"/>
                  <a:pt x="3263925" y="4100312"/>
                  <a:pt x="3261491" y="4112665"/>
                </a:cubicBezTo>
                <a:cubicBezTo>
                  <a:pt x="3263824" y="4132845"/>
                  <a:pt x="3285122" y="4124005"/>
                  <a:pt x="3275235" y="4148543"/>
                </a:cubicBezTo>
                <a:cubicBezTo>
                  <a:pt x="3282222" y="4163609"/>
                  <a:pt x="3300717" y="4191930"/>
                  <a:pt x="3303406" y="4203059"/>
                </a:cubicBezTo>
                <a:cubicBezTo>
                  <a:pt x="3307769" y="4216879"/>
                  <a:pt x="3289765" y="4198911"/>
                  <a:pt x="3291377" y="4215304"/>
                </a:cubicBezTo>
                <a:cubicBezTo>
                  <a:pt x="3295421" y="4234470"/>
                  <a:pt x="3290844" y="4240556"/>
                  <a:pt x="3303627" y="4247412"/>
                </a:cubicBezTo>
                <a:cubicBezTo>
                  <a:pt x="3300302" y="4270043"/>
                  <a:pt x="3313094" y="4269840"/>
                  <a:pt x="3323715" y="4295574"/>
                </a:cubicBezTo>
                <a:cubicBezTo>
                  <a:pt x="3318854" y="4309546"/>
                  <a:pt x="3323708" y="4317748"/>
                  <a:pt x="3331757" y="4324626"/>
                </a:cubicBezTo>
                <a:cubicBezTo>
                  <a:pt x="3334500" y="4352298"/>
                  <a:pt x="3348521" y="4373553"/>
                  <a:pt x="3357571" y="4402594"/>
                </a:cubicBezTo>
                <a:cubicBezTo>
                  <a:pt x="3395421" y="4440113"/>
                  <a:pt x="3406716" y="4492429"/>
                  <a:pt x="3416883" y="4511276"/>
                </a:cubicBezTo>
                <a:lnTo>
                  <a:pt x="3418568" y="4515669"/>
                </a:lnTo>
                <a:cubicBezTo>
                  <a:pt x="3418685" y="4519956"/>
                  <a:pt x="3418801" y="4524244"/>
                  <a:pt x="3418918" y="4528531"/>
                </a:cubicBezTo>
                <a:cubicBezTo>
                  <a:pt x="3418727" y="4530191"/>
                  <a:pt x="3418537" y="4531850"/>
                  <a:pt x="3418346" y="4533510"/>
                </a:cubicBezTo>
                <a:cubicBezTo>
                  <a:pt x="3418215" y="4536889"/>
                  <a:pt x="3418462" y="4539065"/>
                  <a:pt x="3419005" y="4540494"/>
                </a:cubicBezTo>
                <a:lnTo>
                  <a:pt x="3424268" y="4595886"/>
                </a:lnTo>
                <a:cubicBezTo>
                  <a:pt x="3429156" y="4624362"/>
                  <a:pt x="3443934" y="4682306"/>
                  <a:pt x="3448330" y="4711348"/>
                </a:cubicBezTo>
                <a:lnTo>
                  <a:pt x="3445621" y="4714874"/>
                </a:lnTo>
                <a:cubicBezTo>
                  <a:pt x="3444103" y="4718397"/>
                  <a:pt x="3443735" y="4723077"/>
                  <a:pt x="3445980" y="4730345"/>
                </a:cubicBezTo>
                <a:lnTo>
                  <a:pt x="3446976" y="4731926"/>
                </a:lnTo>
                <a:lnTo>
                  <a:pt x="3443720" y="4745408"/>
                </a:lnTo>
                <a:cubicBezTo>
                  <a:pt x="3444756" y="4771155"/>
                  <a:pt x="3455466" y="4843107"/>
                  <a:pt x="3453194" y="4886406"/>
                </a:cubicBezTo>
                <a:cubicBezTo>
                  <a:pt x="3454856" y="4906631"/>
                  <a:pt x="3481235" y="5008239"/>
                  <a:pt x="3455210" y="5025296"/>
                </a:cubicBezTo>
                <a:cubicBezTo>
                  <a:pt x="3442202" y="5116320"/>
                  <a:pt x="3464654" y="5119078"/>
                  <a:pt x="3462841" y="5211091"/>
                </a:cubicBezTo>
                <a:cubicBezTo>
                  <a:pt x="3469390" y="5269669"/>
                  <a:pt x="3462794" y="5327391"/>
                  <a:pt x="3469385" y="5356669"/>
                </a:cubicBezTo>
                <a:cubicBezTo>
                  <a:pt x="3471479" y="5361935"/>
                  <a:pt x="3474277" y="5366825"/>
                  <a:pt x="3477268" y="5371683"/>
                </a:cubicBezTo>
                <a:lnTo>
                  <a:pt x="3478824" y="5374232"/>
                </a:lnTo>
                <a:lnTo>
                  <a:pt x="3486664" y="5427532"/>
                </a:lnTo>
                <a:lnTo>
                  <a:pt x="3499845" y="5523238"/>
                </a:lnTo>
                <a:cubicBezTo>
                  <a:pt x="3496480" y="5535759"/>
                  <a:pt x="3498126" y="5574631"/>
                  <a:pt x="3505782" y="5582050"/>
                </a:cubicBezTo>
                <a:cubicBezTo>
                  <a:pt x="3507640" y="5590169"/>
                  <a:pt x="3505294" y="5599602"/>
                  <a:pt x="3513368" y="5603412"/>
                </a:cubicBezTo>
                <a:cubicBezTo>
                  <a:pt x="3518549" y="5620896"/>
                  <a:pt x="3530454" y="5660930"/>
                  <a:pt x="3536869" y="5686953"/>
                </a:cubicBezTo>
                <a:cubicBezTo>
                  <a:pt x="3527290" y="5702684"/>
                  <a:pt x="3548216" y="5722678"/>
                  <a:pt x="3551859" y="5759548"/>
                </a:cubicBezTo>
                <a:cubicBezTo>
                  <a:pt x="3540751" y="5776843"/>
                  <a:pt x="3554471" y="5784377"/>
                  <a:pt x="3540024" y="5816599"/>
                </a:cubicBezTo>
                <a:cubicBezTo>
                  <a:pt x="3541640" y="5817630"/>
                  <a:pt x="3543154" y="5818984"/>
                  <a:pt x="3544521" y="5820619"/>
                </a:cubicBezTo>
                <a:cubicBezTo>
                  <a:pt x="3552455" y="5830118"/>
                  <a:pt x="3553767" y="5846834"/>
                  <a:pt x="3547449" y="5857956"/>
                </a:cubicBezTo>
                <a:cubicBezTo>
                  <a:pt x="3528571" y="5908761"/>
                  <a:pt x="3532186" y="5952107"/>
                  <a:pt x="3530253" y="5993572"/>
                </a:cubicBezTo>
                <a:cubicBezTo>
                  <a:pt x="3530522" y="6040113"/>
                  <a:pt x="3553891" y="6005695"/>
                  <a:pt x="3536734" y="6066404"/>
                </a:cubicBezTo>
                <a:cubicBezTo>
                  <a:pt x="3545935" y="6071268"/>
                  <a:pt x="3546842" y="6078512"/>
                  <a:pt x="3543461" y="6091477"/>
                </a:cubicBezTo>
                <a:cubicBezTo>
                  <a:pt x="3549602" y="6107585"/>
                  <a:pt x="3568275" y="6137061"/>
                  <a:pt x="3573577" y="6163051"/>
                </a:cubicBezTo>
                <a:cubicBezTo>
                  <a:pt x="3577046" y="6182032"/>
                  <a:pt x="3572259" y="6223892"/>
                  <a:pt x="3575275" y="6247420"/>
                </a:cubicBezTo>
                <a:cubicBezTo>
                  <a:pt x="3570217" y="6271412"/>
                  <a:pt x="3583023" y="6273898"/>
                  <a:pt x="3591673" y="6304222"/>
                </a:cubicBezTo>
                <a:cubicBezTo>
                  <a:pt x="3585743" y="6318440"/>
                  <a:pt x="3589967" y="6328418"/>
                  <a:pt x="3597489" y="6337624"/>
                </a:cubicBezTo>
                <a:cubicBezTo>
                  <a:pt x="3598113" y="6368401"/>
                  <a:pt x="3610504" y="6394558"/>
                  <a:pt x="3617330" y="6428161"/>
                </a:cubicBezTo>
                <a:cubicBezTo>
                  <a:pt x="3612404" y="6466489"/>
                  <a:pt x="3633001" y="6482393"/>
                  <a:pt x="3640218" y="6518318"/>
                </a:cubicBezTo>
                <a:cubicBezTo>
                  <a:pt x="3625420" y="6557419"/>
                  <a:pt x="3668862" y="6537820"/>
                  <a:pt x="3670788" y="6568733"/>
                </a:cubicBezTo>
                <a:cubicBezTo>
                  <a:pt x="3659124" y="6621466"/>
                  <a:pt x="3685482" y="6565072"/>
                  <a:pt x="3687763" y="6643164"/>
                </a:cubicBezTo>
                <a:cubicBezTo>
                  <a:pt x="3685396" y="6647995"/>
                  <a:pt x="3689317" y="6656838"/>
                  <a:pt x="3693097" y="6655183"/>
                </a:cubicBezTo>
                <a:cubicBezTo>
                  <a:pt x="3693444" y="6672318"/>
                  <a:pt x="3690193" y="6715787"/>
                  <a:pt x="3689847" y="6745974"/>
                </a:cubicBezTo>
                <a:cubicBezTo>
                  <a:pt x="3689583" y="6773144"/>
                  <a:pt x="3690048" y="6817635"/>
                  <a:pt x="3691023" y="6836306"/>
                </a:cubicBezTo>
                <a:lnTo>
                  <a:pt x="3695699" y="6858001"/>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466DA79F-8D70-307B-09B1-12605244B496}"/>
              </a:ext>
            </a:extLst>
          </p:cNvPr>
          <p:cNvSpPr>
            <a:spLocks noGrp="1"/>
          </p:cNvSpPr>
          <p:nvPr>
            <p:ph idx="1"/>
          </p:nvPr>
        </p:nvSpPr>
        <p:spPr>
          <a:xfrm>
            <a:off x="4004482" y="1320800"/>
            <a:ext cx="4267204" cy="5770880"/>
          </a:xfrm>
        </p:spPr>
        <p:txBody>
          <a:bodyPr>
            <a:normAutofit lnSpcReduction="10000"/>
          </a:bodyPr>
          <a:lstStyle/>
          <a:p>
            <a:pPr marL="342900" lvl="0" indent="-342900">
              <a:buFont typeface="Symbol" panose="05050102010706020507" pitchFamily="18" charset="2"/>
              <a:buChar char=""/>
            </a:pPr>
            <a:r>
              <a:rPr lang="en-GB" sz="1800" dirty="0">
                <a:solidFill>
                  <a:schemeClr val="tx1">
                    <a:lumMod val="85000"/>
                    <a:lumOff val="15000"/>
                  </a:schemeClr>
                </a:solidFill>
              </a:rPr>
              <a:t>In the eighteenth century we find the superiority of Europe expressed more often and more directly. When the continents are depicted together, their posture clearly indicates their subordination to Europe.  </a:t>
            </a:r>
          </a:p>
          <a:p>
            <a:pPr marL="342900" lvl="0" indent="-342900">
              <a:buFont typeface="Symbol" panose="05050102010706020507" pitchFamily="18" charset="2"/>
              <a:buChar char=""/>
            </a:pPr>
            <a:r>
              <a:rPr lang="en-GB" sz="1800" dirty="0">
                <a:solidFill>
                  <a:schemeClr val="tx1">
                    <a:lumMod val="85000"/>
                    <a:lumOff val="15000"/>
                  </a:schemeClr>
                </a:solidFill>
              </a:rPr>
              <a:t>We can see this in four bronze sculptures of the continents made between 1710 and 1725 by Francesco Bertos.  </a:t>
            </a:r>
          </a:p>
          <a:p>
            <a:pPr marL="742950" lvl="1" indent="-285750">
              <a:buFont typeface="Courier New" panose="02070309020205020404" pitchFamily="49" charset="0"/>
              <a:buChar char="o"/>
            </a:pPr>
            <a:r>
              <a:rPr lang="en-GB" sz="1800" dirty="0">
                <a:solidFill>
                  <a:schemeClr val="tx1">
                    <a:lumMod val="85000"/>
                    <a:lumOff val="15000"/>
                  </a:schemeClr>
                </a:solidFill>
              </a:rPr>
              <a:t>In the allegory of Europe (right), Jupiter, the king of the gods, crowns the goddess of war. Jupiter's eagle rests on objects used in war: canon, shield, and drum. Europe is thus represented as the leader of the world through her military prowess. The figure of Religion on the ground reveals that the Christian faith is the source of Europe's superior position.</a:t>
            </a:r>
          </a:p>
          <a:p>
            <a:pPr marL="742950" lvl="1" indent="-285750">
              <a:buFont typeface="Courier New" panose="02070309020205020404" pitchFamily="49" charset="0"/>
              <a:buChar char="o"/>
            </a:pPr>
            <a:r>
              <a:rPr lang="en-GB" sz="1800" dirty="0">
                <a:solidFill>
                  <a:schemeClr val="tx1">
                    <a:lumMod val="85000"/>
                    <a:lumOff val="15000"/>
                  </a:schemeClr>
                </a:solidFill>
              </a:rPr>
              <a:t>Cf America on left</a:t>
            </a:r>
          </a:p>
          <a:p>
            <a:endParaRPr lang="en-GB" sz="1400" dirty="0">
              <a:solidFill>
                <a:schemeClr val="tx1">
                  <a:lumMod val="85000"/>
                  <a:lumOff val="15000"/>
                </a:schemeClr>
              </a:solidFill>
            </a:endParaRPr>
          </a:p>
        </p:txBody>
      </p:sp>
      <p:pic>
        <p:nvPicPr>
          <p:cNvPr id="5" name="Picture 2">
            <a:extLst>
              <a:ext uri="{FF2B5EF4-FFF2-40B4-BE49-F238E27FC236}">
                <a16:creationId xmlns:a16="http://schemas.microsoft.com/office/drawing/2014/main" id="{812AEA19-2354-1098-EDFA-853A0AB2F73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642" r="9127"/>
          <a:stretch/>
        </p:blipFill>
        <p:spPr bwMode="auto">
          <a:xfrm>
            <a:off x="8580467" y="10"/>
            <a:ext cx="3611533" cy="6857990"/>
          </a:xfrm>
          <a:custGeom>
            <a:avLst/>
            <a:gdLst/>
            <a:ahLst/>
            <a:cxnLst/>
            <a:rect l="l" t="t" r="r" b="b"/>
            <a:pathLst>
              <a:path w="3810000" h="6858000">
                <a:moveTo>
                  <a:pt x="95627" y="0"/>
                </a:moveTo>
                <a:lnTo>
                  <a:pt x="3810000" y="0"/>
                </a:lnTo>
                <a:lnTo>
                  <a:pt x="3810000" y="6858000"/>
                </a:lnTo>
                <a:lnTo>
                  <a:pt x="13132" y="6858000"/>
                </a:lnTo>
                <a:cubicBezTo>
                  <a:pt x="13183" y="6857363"/>
                  <a:pt x="13234" y="6856727"/>
                  <a:pt x="13284" y="6856090"/>
                </a:cubicBezTo>
                <a:lnTo>
                  <a:pt x="31566" y="6805847"/>
                </a:lnTo>
                <a:lnTo>
                  <a:pt x="30463" y="6715381"/>
                </a:lnTo>
                <a:cubicBezTo>
                  <a:pt x="29585" y="6714082"/>
                  <a:pt x="28597" y="6713038"/>
                  <a:pt x="27533" y="6712286"/>
                </a:cubicBezTo>
                <a:lnTo>
                  <a:pt x="31288" y="6698474"/>
                </a:lnTo>
                <a:lnTo>
                  <a:pt x="29901" y="6686264"/>
                </a:lnTo>
                <a:cubicBezTo>
                  <a:pt x="29591" y="6639749"/>
                  <a:pt x="29281" y="6593234"/>
                  <a:pt x="28971" y="6546719"/>
                </a:cubicBezTo>
                <a:cubicBezTo>
                  <a:pt x="23415" y="6502008"/>
                  <a:pt x="3087" y="6462057"/>
                  <a:pt x="310" y="6408337"/>
                </a:cubicBezTo>
                <a:cubicBezTo>
                  <a:pt x="-2468" y="6354617"/>
                  <a:pt x="14431" y="6312397"/>
                  <a:pt x="12307" y="6224401"/>
                </a:cubicBezTo>
                <a:lnTo>
                  <a:pt x="27152" y="6147415"/>
                </a:lnTo>
                <a:lnTo>
                  <a:pt x="39044" y="6093837"/>
                </a:lnTo>
                <a:cubicBezTo>
                  <a:pt x="47718" y="6039281"/>
                  <a:pt x="47985" y="5964495"/>
                  <a:pt x="46816" y="5915901"/>
                </a:cubicBezTo>
                <a:cubicBezTo>
                  <a:pt x="43189" y="5876557"/>
                  <a:pt x="47196" y="5863739"/>
                  <a:pt x="33533" y="5831562"/>
                </a:cubicBezTo>
                <a:cubicBezTo>
                  <a:pt x="27901" y="5792459"/>
                  <a:pt x="47408" y="5747455"/>
                  <a:pt x="46555" y="5710909"/>
                </a:cubicBezTo>
                <a:cubicBezTo>
                  <a:pt x="53188" y="5686865"/>
                  <a:pt x="49116" y="5615845"/>
                  <a:pt x="62461" y="5602222"/>
                </a:cubicBezTo>
                <a:cubicBezTo>
                  <a:pt x="64066" y="5572067"/>
                  <a:pt x="49594" y="5555548"/>
                  <a:pt x="56185" y="5529979"/>
                </a:cubicBezTo>
                <a:lnTo>
                  <a:pt x="67961" y="5458854"/>
                </a:lnTo>
                <a:lnTo>
                  <a:pt x="110939" y="5353584"/>
                </a:lnTo>
                <a:cubicBezTo>
                  <a:pt x="123070" y="5308303"/>
                  <a:pt x="110671" y="5307524"/>
                  <a:pt x="128276" y="5249764"/>
                </a:cubicBezTo>
                <a:cubicBezTo>
                  <a:pt x="137692" y="5218499"/>
                  <a:pt x="146153" y="5160067"/>
                  <a:pt x="156749" y="5116288"/>
                </a:cubicBezTo>
                <a:cubicBezTo>
                  <a:pt x="167347" y="5072508"/>
                  <a:pt x="184838" y="5010298"/>
                  <a:pt x="191855" y="4987089"/>
                </a:cubicBezTo>
                <a:lnTo>
                  <a:pt x="219824" y="4934095"/>
                </a:lnTo>
                <a:cubicBezTo>
                  <a:pt x="223315" y="4926170"/>
                  <a:pt x="231151" y="4920904"/>
                  <a:pt x="231137" y="4903120"/>
                </a:cubicBezTo>
                <a:lnTo>
                  <a:pt x="219738" y="4827391"/>
                </a:lnTo>
                <a:cubicBezTo>
                  <a:pt x="223928" y="4818620"/>
                  <a:pt x="227939" y="4809255"/>
                  <a:pt x="231597" y="4799440"/>
                </a:cubicBezTo>
                <a:lnTo>
                  <a:pt x="233480" y="4793512"/>
                </a:lnTo>
                <a:cubicBezTo>
                  <a:pt x="233423" y="4793432"/>
                  <a:pt x="233367" y="4793351"/>
                  <a:pt x="233310" y="4793271"/>
                </a:cubicBezTo>
                <a:cubicBezTo>
                  <a:pt x="233275" y="4791711"/>
                  <a:pt x="233728" y="4789662"/>
                  <a:pt x="234882" y="4786765"/>
                </a:cubicBezTo>
                <a:lnTo>
                  <a:pt x="236914" y="4782703"/>
                </a:lnTo>
                <a:lnTo>
                  <a:pt x="246329" y="4683644"/>
                </a:lnTo>
                <a:cubicBezTo>
                  <a:pt x="256294" y="4677568"/>
                  <a:pt x="256527" y="4667288"/>
                  <a:pt x="253823" y="4655204"/>
                </a:cubicBezTo>
                <a:cubicBezTo>
                  <a:pt x="259521" y="4631796"/>
                  <a:pt x="280440" y="4574275"/>
                  <a:pt x="280514" y="4543195"/>
                </a:cubicBezTo>
                <a:cubicBezTo>
                  <a:pt x="272112" y="4519880"/>
                  <a:pt x="251340" y="4505102"/>
                  <a:pt x="254268" y="4468722"/>
                </a:cubicBezTo>
                <a:cubicBezTo>
                  <a:pt x="266696" y="4435462"/>
                  <a:pt x="236001" y="4395418"/>
                  <a:pt x="252728" y="4353998"/>
                </a:cubicBezTo>
                <a:cubicBezTo>
                  <a:pt x="256750" y="4339008"/>
                  <a:pt x="256168" y="4294115"/>
                  <a:pt x="248123" y="4286542"/>
                </a:cubicBezTo>
                <a:cubicBezTo>
                  <a:pt x="246365" y="4277371"/>
                  <a:pt x="249194" y="4266107"/>
                  <a:pt x="240584" y="4262777"/>
                </a:cubicBezTo>
                <a:cubicBezTo>
                  <a:pt x="230221" y="4256829"/>
                  <a:pt x="246153" y="4222259"/>
                  <a:pt x="233949" y="4228340"/>
                </a:cubicBezTo>
                <a:cubicBezTo>
                  <a:pt x="244865" y="4203839"/>
                  <a:pt x="223150" y="4187902"/>
                  <a:pt x="217758" y="4169004"/>
                </a:cubicBezTo>
                <a:cubicBezTo>
                  <a:pt x="228596" y="4149446"/>
                  <a:pt x="206597" y="4129080"/>
                  <a:pt x="203797" y="4086781"/>
                </a:cubicBezTo>
                <a:cubicBezTo>
                  <a:pt x="216334" y="4065199"/>
                  <a:pt x="201740" y="4058317"/>
                  <a:pt x="218344" y="4018957"/>
                </a:cubicBezTo>
                <a:cubicBezTo>
                  <a:pt x="216630" y="4017979"/>
                  <a:pt x="215034" y="4016614"/>
                  <a:pt x="213609" y="4014902"/>
                </a:cubicBezTo>
                <a:cubicBezTo>
                  <a:pt x="205325" y="4004955"/>
                  <a:pt x="204424" y="3985729"/>
                  <a:pt x="211594" y="3971964"/>
                </a:cubicBezTo>
                <a:cubicBezTo>
                  <a:pt x="233561" y="3910433"/>
                  <a:pt x="230991" y="3860613"/>
                  <a:pt x="234357" y="3812226"/>
                </a:cubicBezTo>
                <a:cubicBezTo>
                  <a:pt x="235501" y="3758242"/>
                  <a:pt x="209185" y="3801364"/>
                  <a:pt x="229596" y="3728573"/>
                </a:cubicBezTo>
                <a:cubicBezTo>
                  <a:pt x="219804" y="3724174"/>
                  <a:pt x="219047" y="3715890"/>
                  <a:pt x="223099" y="3700384"/>
                </a:cubicBezTo>
                <a:cubicBezTo>
                  <a:pt x="222942" y="3674360"/>
                  <a:pt x="199034" y="3683312"/>
                  <a:pt x="212511" y="3653063"/>
                </a:cubicBezTo>
                <a:cubicBezTo>
                  <a:pt x="207582" y="3623616"/>
                  <a:pt x="199349" y="3555881"/>
                  <a:pt x="193522" y="3523704"/>
                </a:cubicBezTo>
                <a:cubicBezTo>
                  <a:pt x="199728" y="3495169"/>
                  <a:pt x="185963" y="3494025"/>
                  <a:pt x="177551" y="3460001"/>
                </a:cubicBezTo>
                <a:cubicBezTo>
                  <a:pt x="184399" y="3442692"/>
                  <a:pt x="180138" y="3431687"/>
                  <a:pt x="172293" y="3422022"/>
                </a:cubicBezTo>
                <a:cubicBezTo>
                  <a:pt x="172567" y="3386386"/>
                  <a:pt x="159982" y="3357707"/>
                  <a:pt x="153640" y="3319632"/>
                </a:cubicBezTo>
                <a:cubicBezTo>
                  <a:pt x="117352" y="3267571"/>
                  <a:pt x="111308" y="3199530"/>
                  <a:pt x="102580" y="3174350"/>
                </a:cubicBezTo>
                <a:lnTo>
                  <a:pt x="101281" y="3168555"/>
                </a:lnTo>
                <a:cubicBezTo>
                  <a:pt x="101655" y="3163067"/>
                  <a:pt x="102030" y="3157580"/>
                  <a:pt x="102403" y="3152092"/>
                </a:cubicBezTo>
                <a:lnTo>
                  <a:pt x="103597" y="3145797"/>
                </a:lnTo>
                <a:cubicBezTo>
                  <a:pt x="104132" y="3141497"/>
                  <a:pt x="104119" y="3138691"/>
                  <a:pt x="103701" y="3136806"/>
                </a:cubicBezTo>
                <a:lnTo>
                  <a:pt x="108221" y="3088993"/>
                </a:lnTo>
                <a:cubicBezTo>
                  <a:pt x="109464" y="3064872"/>
                  <a:pt x="113188" y="3030250"/>
                  <a:pt x="111158" y="2992081"/>
                </a:cubicBezTo>
                <a:cubicBezTo>
                  <a:pt x="109031" y="2944441"/>
                  <a:pt x="104226" y="2942439"/>
                  <a:pt x="105565" y="2902844"/>
                </a:cubicBezTo>
                <a:cubicBezTo>
                  <a:pt x="107874" y="2897323"/>
                  <a:pt x="101362" y="2801618"/>
                  <a:pt x="105102" y="2797375"/>
                </a:cubicBezTo>
                <a:cubicBezTo>
                  <a:pt x="86174" y="2744941"/>
                  <a:pt x="109804" y="2750735"/>
                  <a:pt x="107241" y="2691357"/>
                </a:cubicBezTo>
                <a:cubicBezTo>
                  <a:pt x="107811" y="2665349"/>
                  <a:pt x="115946" y="2561129"/>
                  <a:pt x="145888" y="2542201"/>
                </a:cubicBezTo>
                <a:cubicBezTo>
                  <a:pt x="170455" y="2427400"/>
                  <a:pt x="123634" y="2367849"/>
                  <a:pt x="136292" y="2250554"/>
                </a:cubicBezTo>
                <a:cubicBezTo>
                  <a:pt x="110877" y="2215639"/>
                  <a:pt x="134601" y="2180816"/>
                  <a:pt x="130310" y="2141581"/>
                </a:cubicBezTo>
                <a:cubicBezTo>
                  <a:pt x="154051" y="2149219"/>
                  <a:pt x="117587" y="2094975"/>
                  <a:pt x="144587" y="2089095"/>
                </a:cubicBezTo>
                <a:cubicBezTo>
                  <a:pt x="142952" y="2082142"/>
                  <a:pt x="140513" y="2075590"/>
                  <a:pt x="137867" y="2069059"/>
                </a:cubicBezTo>
                <a:lnTo>
                  <a:pt x="136492" y="2065634"/>
                </a:lnTo>
                <a:cubicBezTo>
                  <a:pt x="136216" y="2060851"/>
                  <a:pt x="135939" y="2056067"/>
                  <a:pt x="135663" y="2051284"/>
                </a:cubicBezTo>
                <a:lnTo>
                  <a:pt x="124268" y="1960184"/>
                </a:lnTo>
                <a:cubicBezTo>
                  <a:pt x="138968" y="1926370"/>
                  <a:pt x="111716" y="1914873"/>
                  <a:pt x="131257" y="1873060"/>
                </a:cubicBezTo>
                <a:cubicBezTo>
                  <a:pt x="136329" y="1857442"/>
                  <a:pt x="139083" y="1807624"/>
                  <a:pt x="131724" y="1797311"/>
                </a:cubicBezTo>
                <a:cubicBezTo>
                  <a:pt x="130673" y="1786740"/>
                  <a:pt x="134293" y="1774954"/>
                  <a:pt x="126063" y="1769201"/>
                </a:cubicBezTo>
                <a:cubicBezTo>
                  <a:pt x="116300" y="1760126"/>
                  <a:pt x="134551" y="1725705"/>
                  <a:pt x="122085" y="1729500"/>
                </a:cubicBezTo>
                <a:cubicBezTo>
                  <a:pt x="134648" y="1705012"/>
                  <a:pt x="114449" y="1682158"/>
                  <a:pt x="110543" y="1659949"/>
                </a:cubicBezTo>
                <a:cubicBezTo>
                  <a:pt x="122664" y="1640913"/>
                  <a:pt x="102513" y="1613087"/>
                  <a:pt x="102892" y="1565607"/>
                </a:cubicBezTo>
                <a:cubicBezTo>
                  <a:pt x="116835" y="1544742"/>
                  <a:pt x="102976" y="1533616"/>
                  <a:pt x="122245" y="1494057"/>
                </a:cubicBezTo>
                <a:cubicBezTo>
                  <a:pt x="120629" y="1492563"/>
                  <a:pt x="119160" y="1490668"/>
                  <a:pt x="117883" y="1488429"/>
                </a:cubicBezTo>
                <a:cubicBezTo>
                  <a:pt x="110465" y="1475431"/>
                  <a:pt x="111002" y="1453942"/>
                  <a:pt x="119083" y="1440433"/>
                </a:cubicBezTo>
                <a:cubicBezTo>
                  <a:pt x="145274" y="1377630"/>
                  <a:pt x="146438" y="1321884"/>
                  <a:pt x="153340" y="1269148"/>
                </a:cubicBezTo>
                <a:cubicBezTo>
                  <a:pt x="158467" y="1209690"/>
                  <a:pt x="129360" y="1251077"/>
                  <a:pt x="154855" y="1175439"/>
                </a:cubicBezTo>
                <a:cubicBezTo>
                  <a:pt x="145538" y="1168218"/>
                  <a:pt x="145408" y="1158868"/>
                  <a:pt x="150548" y="1142685"/>
                </a:cubicBezTo>
                <a:cubicBezTo>
                  <a:pt x="152321" y="1113850"/>
                  <a:pt x="128121" y="1118007"/>
                  <a:pt x="143630" y="1087778"/>
                </a:cubicBezTo>
                <a:cubicBezTo>
                  <a:pt x="139451" y="1064261"/>
                  <a:pt x="125971" y="1018012"/>
                  <a:pt x="125476" y="1001580"/>
                </a:cubicBezTo>
                <a:cubicBezTo>
                  <a:pt x="123958" y="976962"/>
                  <a:pt x="134851" y="962709"/>
                  <a:pt x="134526" y="940069"/>
                </a:cubicBezTo>
                <a:cubicBezTo>
                  <a:pt x="142751" y="909988"/>
                  <a:pt x="129284" y="905409"/>
                  <a:pt x="123523" y="865739"/>
                </a:cubicBezTo>
                <a:cubicBezTo>
                  <a:pt x="131549" y="848234"/>
                  <a:pt x="128173" y="835030"/>
                  <a:pt x="121164" y="822450"/>
                </a:cubicBezTo>
                <a:cubicBezTo>
                  <a:pt x="124077" y="783082"/>
                  <a:pt x="113811" y="748321"/>
                  <a:pt x="110389" y="704665"/>
                </a:cubicBezTo>
                <a:cubicBezTo>
                  <a:pt x="120144" y="656264"/>
                  <a:pt x="99869" y="633697"/>
                  <a:pt x="96299" y="587032"/>
                </a:cubicBezTo>
                <a:cubicBezTo>
                  <a:pt x="87861" y="539988"/>
                  <a:pt x="66571" y="452493"/>
                  <a:pt x="59759" y="422399"/>
                </a:cubicBezTo>
                <a:cubicBezTo>
                  <a:pt x="62865" y="416491"/>
                  <a:pt x="59682" y="404768"/>
                  <a:pt x="55429" y="406467"/>
                </a:cubicBezTo>
                <a:cubicBezTo>
                  <a:pt x="56742" y="400038"/>
                  <a:pt x="64884" y="384166"/>
                  <a:pt x="58062" y="383409"/>
                </a:cubicBezTo>
                <a:cubicBezTo>
                  <a:pt x="57210" y="351894"/>
                  <a:pt x="61145" y="320031"/>
                  <a:pt x="69487" y="290892"/>
                </a:cubicBezTo>
                <a:cubicBezTo>
                  <a:pt x="57686" y="231306"/>
                  <a:pt x="89539" y="260845"/>
                  <a:pt x="86198" y="217175"/>
                </a:cubicBezTo>
                <a:cubicBezTo>
                  <a:pt x="72715" y="183379"/>
                  <a:pt x="83646" y="168958"/>
                  <a:pt x="74643" y="129155"/>
                </a:cubicBezTo>
                <a:cubicBezTo>
                  <a:pt x="96697" y="112411"/>
                  <a:pt x="72236" y="90977"/>
                  <a:pt x="78417" y="74202"/>
                </a:cubicBezTo>
                <a:cubicBezTo>
                  <a:pt x="59029" y="57686"/>
                  <a:pt x="81827" y="29115"/>
                  <a:pt x="94183" y="4683"/>
                </a:cubicBez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95339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8E39C-B355-A1D8-49CF-880AB9E384FC}"/>
              </a:ext>
            </a:extLst>
          </p:cNvPr>
          <p:cNvSpPr>
            <a:spLocks noGrp="1"/>
          </p:cNvSpPr>
          <p:nvPr>
            <p:ph type="title"/>
          </p:nvPr>
        </p:nvSpPr>
        <p:spPr>
          <a:xfrm>
            <a:off x="771525" y="183634"/>
            <a:ext cx="10515600" cy="1325563"/>
          </a:xfrm>
        </p:spPr>
        <p:txBody>
          <a:bodyPr/>
          <a:lstStyle/>
          <a:p>
            <a:r>
              <a:rPr lang="en-GB" dirty="0"/>
              <a:t>Enlightenment: towards a common European identity and </a:t>
            </a:r>
            <a:r>
              <a:rPr lang="en-GB"/>
              <a:t>European superiority?</a:t>
            </a:r>
            <a:endParaRPr lang="en-GB" dirty="0"/>
          </a:p>
        </p:txBody>
      </p:sp>
      <p:sp>
        <p:nvSpPr>
          <p:cNvPr id="3" name="Content Placeholder 2">
            <a:extLst>
              <a:ext uri="{FF2B5EF4-FFF2-40B4-BE49-F238E27FC236}">
                <a16:creationId xmlns:a16="http://schemas.microsoft.com/office/drawing/2014/main" id="{1C07E354-4366-FC71-A65D-7B57130DFAAD}"/>
              </a:ext>
            </a:extLst>
          </p:cNvPr>
          <p:cNvSpPr>
            <a:spLocks noGrp="1"/>
          </p:cNvSpPr>
          <p:nvPr>
            <p:ph idx="1"/>
          </p:nvPr>
        </p:nvSpPr>
        <p:spPr>
          <a:xfrm>
            <a:off x="441960" y="1899920"/>
            <a:ext cx="6334760" cy="4592955"/>
          </a:xfrm>
        </p:spPr>
        <p:txBody>
          <a:bodyPr>
            <a:normAutofit fontScale="70000" lnSpcReduction="20000"/>
          </a:bodyPr>
          <a:lstStyle/>
          <a:p>
            <a:pPr lvl="0">
              <a:spcAft>
                <a:spcPts val="800"/>
              </a:spcAft>
            </a:pPr>
            <a:r>
              <a:rPr lang="en-GB" sz="2900" dirty="0"/>
              <a:t>Christianity continued to play a role in the self-image of Europeans during the eighteenth century but it was no longer the all-dominant force that it had been in previous centuries. </a:t>
            </a:r>
          </a:p>
          <a:p>
            <a:r>
              <a:rPr lang="en-GB" dirty="0"/>
              <a:t>By the end of the eighteenth century Europe and Christendom were no longer synonyms. </a:t>
            </a:r>
          </a:p>
          <a:p>
            <a:r>
              <a:rPr lang="en-GB" dirty="0"/>
              <a:t>European feelings of superiority were based on a conglomeration of ideas proceeding from the Enlightenment </a:t>
            </a:r>
          </a:p>
          <a:p>
            <a:r>
              <a:rPr lang="en-GB" dirty="0"/>
              <a:t>The Enlightenment was a (C17th-C18th) cultural movement that affected ideas about religion, politics, economics, law, reason, nature (including man’s)</a:t>
            </a:r>
          </a:p>
          <a:p>
            <a:r>
              <a:rPr lang="en-GB" dirty="0"/>
              <a:t>It sought a common set of principles and values: reason and progress; science and exploration; natural rights; the promotion of wealth and the good life; the eradication of superstition; the separation of church and state; freedom of expression. </a:t>
            </a:r>
          </a:p>
        </p:txBody>
      </p:sp>
      <p:pic>
        <p:nvPicPr>
          <p:cNvPr id="4" name="Content Placeholder 3" descr="orrery.jpg">
            <a:extLst>
              <a:ext uri="{FF2B5EF4-FFF2-40B4-BE49-F238E27FC236}">
                <a16:creationId xmlns:a16="http://schemas.microsoft.com/office/drawing/2014/main" id="{940C1BE4-F934-7971-B5FD-E5FDBF399E0D}"/>
              </a:ext>
            </a:extLst>
          </p:cNvPr>
          <p:cNvPicPr>
            <a:picLocks noChangeAspect="1"/>
          </p:cNvPicPr>
          <p:nvPr/>
        </p:nvPicPr>
        <p:blipFill>
          <a:blip r:embed="rId2" cstate="print"/>
          <a:stretch>
            <a:fillRect/>
          </a:stretch>
        </p:blipFill>
        <p:spPr>
          <a:xfrm>
            <a:off x="7030085" y="1670812"/>
            <a:ext cx="5016884" cy="4475782"/>
          </a:xfrm>
          <a:prstGeom prst="rect">
            <a:avLst/>
          </a:prstGeom>
        </p:spPr>
      </p:pic>
      <p:sp>
        <p:nvSpPr>
          <p:cNvPr id="6" name="TextBox 5">
            <a:extLst>
              <a:ext uri="{FF2B5EF4-FFF2-40B4-BE49-F238E27FC236}">
                <a16:creationId xmlns:a16="http://schemas.microsoft.com/office/drawing/2014/main" id="{65BE5812-6FE7-88CC-23B7-FA8B8314ED36}"/>
              </a:ext>
            </a:extLst>
          </p:cNvPr>
          <p:cNvSpPr txBox="1"/>
          <p:nvPr/>
        </p:nvSpPr>
        <p:spPr>
          <a:xfrm>
            <a:off x="7566852" y="6308209"/>
            <a:ext cx="5234748" cy="369332"/>
          </a:xfrm>
          <a:prstGeom prst="rect">
            <a:avLst/>
          </a:prstGeom>
          <a:noFill/>
        </p:spPr>
        <p:txBody>
          <a:bodyPr wrap="square">
            <a:spAutoFit/>
          </a:bodyPr>
          <a:lstStyle/>
          <a:p>
            <a:r>
              <a:rPr lang="en-GB" dirty="0"/>
              <a:t>Joseph Wright: A Philosopher with an orrery</a:t>
            </a:r>
          </a:p>
        </p:txBody>
      </p:sp>
    </p:spTree>
    <p:extLst>
      <p:ext uri="{BB962C8B-B14F-4D97-AF65-F5344CB8AC3E}">
        <p14:creationId xmlns:p14="http://schemas.microsoft.com/office/powerpoint/2010/main" val="41824771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3BC96-7C98-8944-A0AB-E0A11F608810}"/>
              </a:ext>
            </a:extLst>
          </p:cNvPr>
          <p:cNvSpPr>
            <a:spLocks noGrp="1"/>
          </p:cNvSpPr>
          <p:nvPr>
            <p:ph type="title"/>
          </p:nvPr>
        </p:nvSpPr>
        <p:spPr/>
        <p:txBody>
          <a:bodyPr>
            <a:normAutofit fontScale="90000"/>
          </a:bodyPr>
          <a:lstStyle/>
          <a:p>
            <a:r>
              <a:rPr lang="en-GB" dirty="0"/>
              <a:t>But what constituted identity and the self-confidence of the superiority was always uncertain</a:t>
            </a:r>
          </a:p>
        </p:txBody>
      </p:sp>
      <p:sp>
        <p:nvSpPr>
          <p:cNvPr id="3" name="Content Placeholder 2">
            <a:extLst>
              <a:ext uri="{FF2B5EF4-FFF2-40B4-BE49-F238E27FC236}">
                <a16:creationId xmlns:a16="http://schemas.microsoft.com/office/drawing/2014/main" id="{8DCBA5AD-1CEF-CD47-AA32-22EB9156B28F}"/>
              </a:ext>
            </a:extLst>
          </p:cNvPr>
          <p:cNvSpPr>
            <a:spLocks noGrp="1"/>
          </p:cNvSpPr>
          <p:nvPr>
            <p:ph idx="1"/>
          </p:nvPr>
        </p:nvSpPr>
        <p:spPr>
          <a:xfrm>
            <a:off x="4794250" y="1979952"/>
            <a:ext cx="4295186" cy="4351338"/>
          </a:xfrm>
        </p:spPr>
        <p:txBody>
          <a:bodyPr>
            <a:normAutofit fontScale="85000" lnSpcReduction="20000"/>
          </a:bodyPr>
          <a:lstStyle/>
          <a:p>
            <a:r>
              <a:rPr lang="en-GB" dirty="0"/>
              <a:t>How did thinking about the ‘other’ help to shape European identity?</a:t>
            </a:r>
          </a:p>
          <a:p>
            <a:r>
              <a:rPr lang="en-GB" dirty="0"/>
              <a:t>Was the ‘other’ always inferior?</a:t>
            </a:r>
          </a:p>
          <a:p>
            <a:r>
              <a:rPr lang="en-GB" dirty="0"/>
              <a:t>Was ‘Europe’ always superior?</a:t>
            </a:r>
          </a:p>
          <a:p>
            <a:r>
              <a:rPr lang="en-GB" dirty="0"/>
              <a:t>We can recover some of this ambiguity by looking at the work of </a:t>
            </a:r>
            <a:r>
              <a:rPr lang="en-GB" altLang="en-US" sz="2800" dirty="0">
                <a:cs typeface="Times New Roman" panose="02020603050405020304" pitchFamily="18" charset="0"/>
              </a:rPr>
              <a:t>Charles-Louis de </a:t>
            </a:r>
            <a:r>
              <a:rPr lang="en-GB" altLang="en-US" sz="2800" dirty="0" err="1">
                <a:cs typeface="Times New Roman" panose="02020603050405020304" pitchFamily="18" charset="0"/>
              </a:rPr>
              <a:t>Secondat</a:t>
            </a:r>
            <a:r>
              <a:rPr lang="en-GB" altLang="en-US" sz="2800" dirty="0">
                <a:cs typeface="Times New Roman" panose="02020603050405020304" pitchFamily="18" charset="0"/>
              </a:rPr>
              <a:t>, Baron de La </a:t>
            </a:r>
            <a:r>
              <a:rPr lang="en-GB" altLang="en-US" sz="2800" dirty="0" err="1">
                <a:cs typeface="Times New Roman" panose="02020603050405020304" pitchFamily="18" charset="0"/>
              </a:rPr>
              <a:t>Brède</a:t>
            </a:r>
            <a:r>
              <a:rPr lang="en-GB" altLang="en-US" sz="2800" dirty="0">
                <a:cs typeface="Times New Roman" panose="02020603050405020304" pitchFamily="18" charset="0"/>
              </a:rPr>
              <a:t> et de </a:t>
            </a:r>
            <a:r>
              <a:rPr lang="en-GB" altLang="en-US" sz="2800" b="1" dirty="0">
                <a:cs typeface="Times New Roman" panose="02020603050405020304" pitchFamily="18" charset="0"/>
              </a:rPr>
              <a:t>Montesquieu</a:t>
            </a:r>
            <a:br>
              <a:rPr lang="en-GB" altLang="en-US" sz="2800" dirty="0">
                <a:cs typeface="Times New Roman" panose="02020603050405020304" pitchFamily="18" charset="0"/>
              </a:rPr>
            </a:br>
            <a:r>
              <a:rPr lang="en-GB" altLang="en-US" sz="2800" dirty="0">
                <a:cs typeface="Times New Roman" panose="02020603050405020304" pitchFamily="18" charset="0"/>
              </a:rPr>
              <a:t>(1689-1755)</a:t>
            </a:r>
          </a:p>
          <a:p>
            <a:r>
              <a:rPr lang="en-GB" sz="2800" dirty="0">
                <a:cs typeface="Times New Roman" panose="02020603050405020304" pitchFamily="18" charset="0"/>
              </a:rPr>
              <a:t>judge, a man of letters, and a political philosopher</a:t>
            </a:r>
            <a:endParaRPr lang="en-GB" altLang="en-US" sz="2800" dirty="0">
              <a:cs typeface="Times New Roman" panose="02020603050405020304" pitchFamily="18" charset="0"/>
            </a:endParaRPr>
          </a:p>
          <a:p>
            <a:endParaRPr lang="en-GB" dirty="0"/>
          </a:p>
        </p:txBody>
      </p:sp>
      <p:pic>
        <p:nvPicPr>
          <p:cNvPr id="4" name="Picture 2" descr="A person looking at the camera&#10;&#10;Description automatically generated">
            <a:extLst>
              <a:ext uri="{FF2B5EF4-FFF2-40B4-BE49-F238E27FC236}">
                <a16:creationId xmlns:a16="http://schemas.microsoft.com/office/drawing/2014/main" id="{FB5D697E-E8CC-0A9D-A9D5-D4E00926DF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3053" y="1979952"/>
            <a:ext cx="2968947" cy="3588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Maps of the Ottoman Empire - The Transformation of the Middle East ...">
            <a:extLst>
              <a:ext uri="{FF2B5EF4-FFF2-40B4-BE49-F238E27FC236}">
                <a16:creationId xmlns:a16="http://schemas.microsoft.com/office/drawing/2014/main" id="{CE46241A-C96A-E41E-CAA4-C3E844E0F6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400" y="2254250"/>
            <a:ext cx="4514850" cy="3314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91332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98D1B72-99BC-71C8-DD45-6DBED868E576}"/>
              </a:ext>
            </a:extLst>
          </p:cNvPr>
          <p:cNvSpPr>
            <a:spLocks noGrp="1"/>
          </p:cNvSpPr>
          <p:nvPr>
            <p:ph type="title"/>
          </p:nvPr>
        </p:nvSpPr>
        <p:spPr>
          <a:xfrm>
            <a:off x="836679" y="8569"/>
            <a:ext cx="9554230" cy="1495425"/>
          </a:xfrm>
        </p:spPr>
        <p:txBody>
          <a:bodyPr vert="horz" lIns="91440" tIns="45720" rIns="91440" bIns="45720" rtlCol="0" anchor="ctr">
            <a:normAutofit/>
          </a:bodyPr>
          <a:lstStyle/>
          <a:p>
            <a:r>
              <a:rPr lang="en-US" sz="4000" dirty="0"/>
              <a:t>Montesquieu and the European character</a:t>
            </a:r>
          </a:p>
        </p:txBody>
      </p:sp>
      <p:sp>
        <p:nvSpPr>
          <p:cNvPr id="7" name="TextBox 6">
            <a:extLst>
              <a:ext uri="{FF2B5EF4-FFF2-40B4-BE49-F238E27FC236}">
                <a16:creationId xmlns:a16="http://schemas.microsoft.com/office/drawing/2014/main" id="{16FC99A9-0FB6-1E0C-152A-995EF0C674BE}"/>
              </a:ext>
            </a:extLst>
          </p:cNvPr>
          <p:cNvSpPr txBox="1"/>
          <p:nvPr/>
        </p:nvSpPr>
        <p:spPr>
          <a:xfrm>
            <a:off x="836679" y="1370564"/>
            <a:ext cx="7392921" cy="5169938"/>
          </a:xfrm>
          <a:prstGeom prst="rect">
            <a:avLst/>
          </a:prstGeom>
        </p:spPr>
        <p:txBody>
          <a:bodyPr vert="horz" lIns="91440" tIns="45720" rIns="91440" bIns="45720" rtlCol="0">
            <a:noAutofit/>
          </a:bodyPr>
          <a:lstStyle/>
          <a:p>
            <a:pPr marL="342900" indent="-228600">
              <a:lnSpc>
                <a:spcPct val="90000"/>
              </a:lnSpc>
              <a:spcAft>
                <a:spcPts val="800"/>
              </a:spcAft>
              <a:buFont typeface="Arial" panose="020B0604020202020204" pitchFamily="34" charset="0"/>
              <a:buChar char="•"/>
            </a:pPr>
            <a:r>
              <a:rPr lang="en-US" altLang="en-US" sz="1900" dirty="0"/>
              <a:t>The Spirit of Laws (1748) </a:t>
            </a:r>
            <a:r>
              <a:rPr lang="en-US" sz="1900" dirty="0"/>
              <a:t>tried to explain the peculiar nature of Europe, especially by comparison with Asia. </a:t>
            </a:r>
          </a:p>
          <a:p>
            <a:pPr marL="342900" lvl="0" indent="-228600">
              <a:lnSpc>
                <a:spcPct val="90000"/>
              </a:lnSpc>
              <a:spcAft>
                <a:spcPts val="800"/>
              </a:spcAft>
              <a:buFont typeface="Arial" panose="020B0604020202020204" pitchFamily="34" charset="0"/>
              <a:buChar char="•"/>
            </a:pPr>
            <a:r>
              <a:rPr lang="en-US" sz="1900" dirty="0"/>
              <a:t>Montesquieu addressed the question of ‘how noticeably peoples differ from one another according to the climate in which they live’. The quality of land also shaped forms of government.</a:t>
            </a:r>
          </a:p>
          <a:p>
            <a:pPr marL="342900" lvl="0" indent="-228600">
              <a:lnSpc>
                <a:spcPct val="90000"/>
              </a:lnSpc>
              <a:spcAft>
                <a:spcPts val="800"/>
              </a:spcAft>
              <a:buFont typeface="Arial" panose="020B0604020202020204" pitchFamily="34" charset="0"/>
              <a:buChar char="•"/>
            </a:pPr>
            <a:r>
              <a:rPr lang="en-US" sz="1900" dirty="0"/>
              <a:t>In Asia, there were weak, despotic nations in hot climate with large plains. </a:t>
            </a:r>
            <a:r>
              <a:rPr lang="en-GB" sz="1900" dirty="0"/>
              <a:t>Those who live there are more fearful, more amorous, and more susceptible both to the temptations of pleasure and to real or imagined pain; they are less resolute, and less capable of sustained or decisive action</a:t>
            </a:r>
            <a:endParaRPr lang="en-US" sz="1900" dirty="0"/>
          </a:p>
          <a:p>
            <a:pPr marL="342900" lvl="0" indent="-228600">
              <a:lnSpc>
                <a:spcPct val="90000"/>
              </a:lnSpc>
              <a:spcAft>
                <a:spcPts val="800"/>
              </a:spcAft>
              <a:buFont typeface="Arial" panose="020B0604020202020204" pitchFamily="34" charset="0"/>
              <a:buChar char="•"/>
            </a:pPr>
            <a:r>
              <a:rPr lang="en-US" sz="1900" dirty="0"/>
              <a:t>In Europe, on the other hand, strong nations are next to one another within the same temperate climate and is divided geographically into small regions. </a:t>
            </a:r>
            <a:r>
              <a:rPr lang="en-US" sz="1900" b="0" i="0" dirty="0">
                <a:effectLst/>
              </a:rPr>
              <a:t>Contrasting with “Oriental despotism”, Europe appears as the breeding ground of moderation and political freedom. Its “spirit of freedom” contrasts with the Asiatic “genius of servitude”</a:t>
            </a:r>
          </a:p>
          <a:p>
            <a:pPr marL="342900" lvl="0" indent="-228600">
              <a:lnSpc>
                <a:spcPct val="90000"/>
              </a:lnSpc>
              <a:spcAft>
                <a:spcPts val="800"/>
              </a:spcAft>
              <a:buFont typeface="Arial" panose="020B0604020202020204" pitchFamily="34" charset="0"/>
              <a:buChar char="•"/>
            </a:pPr>
            <a:r>
              <a:rPr lang="en-US" sz="1900" b="0" i="0" dirty="0">
                <a:effectLst/>
              </a:rPr>
              <a:t>Europe is a unit of economic power based on the spirit of commerce, a civil society united by her mores, having emerged into modernity as a true motor of history</a:t>
            </a:r>
            <a:endParaRPr lang="en-US" sz="1900" dirty="0"/>
          </a:p>
        </p:txBody>
      </p:sp>
      <p:pic>
        <p:nvPicPr>
          <p:cNvPr id="1026" name="Picture 2" descr="See the source image">
            <a:extLst>
              <a:ext uri="{FF2B5EF4-FFF2-40B4-BE49-F238E27FC236}">
                <a16:creationId xmlns:a16="http://schemas.microsoft.com/office/drawing/2014/main" id="{2DBED255-C06B-D2DF-85C6-F56BC0FEECD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905" r="1" b="10737"/>
          <a:stretch/>
        </p:blipFill>
        <p:spPr bwMode="auto">
          <a:xfrm>
            <a:off x="8597734" y="1423831"/>
            <a:ext cx="3724894" cy="5116671"/>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7162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9C9A0-C5E7-9A9F-9D62-3EC12B988C2C}"/>
              </a:ext>
            </a:extLst>
          </p:cNvPr>
          <p:cNvSpPr>
            <a:spLocks noGrp="1"/>
          </p:cNvSpPr>
          <p:nvPr>
            <p:ph type="title"/>
          </p:nvPr>
        </p:nvSpPr>
        <p:spPr>
          <a:xfrm>
            <a:off x="244915" y="152400"/>
            <a:ext cx="10003971" cy="1024288"/>
          </a:xfrm>
        </p:spPr>
        <p:txBody>
          <a:bodyPr>
            <a:normAutofit fontScale="90000"/>
          </a:bodyPr>
          <a:lstStyle/>
          <a:p>
            <a:r>
              <a:rPr lang="en-GB" altLang="en-US" sz="4400" dirty="0">
                <a:latin typeface="Verdana" panose="020B0604030504040204" pitchFamily="34" charset="0"/>
                <a:ea typeface="Verdana" panose="020B0604030504040204" pitchFamily="34" charset="0"/>
                <a:cs typeface="Verdana" panose="020B0604030504040204" pitchFamily="34" charset="0"/>
              </a:rPr>
              <a:t>Montesquieu, </a:t>
            </a:r>
            <a:r>
              <a:rPr lang="en-GB" altLang="en-US" sz="4400" i="1" dirty="0">
                <a:latin typeface="Verdana" panose="020B0604030504040204" pitchFamily="34" charset="0"/>
                <a:ea typeface="Verdana" panose="020B0604030504040204" pitchFamily="34" charset="0"/>
                <a:cs typeface="Verdana" panose="020B0604030504040204" pitchFamily="34" charset="0"/>
              </a:rPr>
              <a:t>Persian Letters </a:t>
            </a:r>
            <a:r>
              <a:rPr lang="en-GB" altLang="en-US" sz="4400" dirty="0">
                <a:latin typeface="Verdana" panose="020B0604030504040204" pitchFamily="34" charset="0"/>
                <a:ea typeface="Verdana" panose="020B0604030504040204" pitchFamily="34" charset="0"/>
                <a:cs typeface="Verdana" panose="020B0604030504040204" pitchFamily="34" charset="0"/>
              </a:rPr>
              <a:t>(1721)</a:t>
            </a:r>
            <a:endParaRPr lang="en-GB" dirty="0"/>
          </a:p>
        </p:txBody>
      </p:sp>
      <p:sp>
        <p:nvSpPr>
          <p:cNvPr id="3" name="Content Placeholder 2">
            <a:extLst>
              <a:ext uri="{FF2B5EF4-FFF2-40B4-BE49-F238E27FC236}">
                <a16:creationId xmlns:a16="http://schemas.microsoft.com/office/drawing/2014/main" id="{04F73A5A-844D-2988-C6C1-F2298157D1EC}"/>
              </a:ext>
            </a:extLst>
          </p:cNvPr>
          <p:cNvSpPr>
            <a:spLocks noGrp="1"/>
          </p:cNvSpPr>
          <p:nvPr>
            <p:ph idx="1"/>
          </p:nvPr>
        </p:nvSpPr>
        <p:spPr>
          <a:xfrm>
            <a:off x="905827" y="1270660"/>
            <a:ext cx="7383150" cy="5587340"/>
          </a:xfrm>
        </p:spPr>
        <p:txBody>
          <a:bodyPr>
            <a:normAutofit lnSpcReduction="10000"/>
          </a:bodyPr>
          <a:lstStyle/>
          <a:p>
            <a:r>
              <a:rPr lang="en-GB" sz="1900" dirty="0">
                <a:latin typeface="Calibri" panose="020F0502020204030204" pitchFamily="34" charset="0"/>
                <a:cs typeface="Calibri" panose="020F0502020204030204" pitchFamily="34" charset="0"/>
              </a:rPr>
              <a:t>But was he a cultural supremacist?</a:t>
            </a:r>
          </a:p>
          <a:p>
            <a:r>
              <a:rPr lang="en-GB" sz="1900" dirty="0">
                <a:latin typeface="Calibri" panose="020F0502020204030204" pitchFamily="34" charset="0"/>
                <a:cs typeface="Calibri" panose="020F0502020204030204" pitchFamily="34" charset="0"/>
              </a:rPr>
              <a:t>This earlier work was published anonymously, earlier</a:t>
            </a:r>
          </a:p>
          <a:p>
            <a:r>
              <a:rPr lang="en-GB" sz="1900" dirty="0">
                <a:latin typeface="Calibri" panose="020F0502020204030204" pitchFamily="34" charset="0"/>
                <a:cs typeface="Calibri" panose="020F0502020204030204" pitchFamily="34" charset="0"/>
              </a:rPr>
              <a:t>Explores cultural differences between Europeans and non-Europeans</a:t>
            </a:r>
          </a:p>
          <a:p>
            <a:r>
              <a:rPr lang="en-GB" sz="1900" dirty="0">
                <a:effectLst/>
                <a:latin typeface="Calibri" panose="020F0502020204030204" pitchFamily="34" charset="0"/>
                <a:ea typeface="Calibri" panose="020F0502020204030204" pitchFamily="34" charset="0"/>
                <a:cs typeface="Calibri" panose="020F0502020204030204" pitchFamily="34" charset="0"/>
              </a:rPr>
              <a:t>satire is in the form of letters which were supposedly written by two Persian, </a:t>
            </a:r>
            <a:r>
              <a:rPr lang="en-GB" sz="1900" dirty="0">
                <a:latin typeface="Calibri" panose="020F0502020204030204" pitchFamily="34" charset="0"/>
                <a:ea typeface="Calibri" panose="020F0502020204030204" pitchFamily="34" charset="0"/>
                <a:cs typeface="Calibri" panose="020F0502020204030204" pitchFamily="34" charset="0"/>
              </a:rPr>
              <a:t>M</a:t>
            </a:r>
            <a:r>
              <a:rPr lang="en-GB" sz="1900" dirty="0">
                <a:effectLst/>
                <a:latin typeface="Calibri" panose="020F0502020204030204" pitchFamily="34" charset="0"/>
                <a:ea typeface="Calibri" panose="020F0502020204030204" pitchFamily="34" charset="0"/>
                <a:cs typeface="Calibri" panose="020F0502020204030204" pitchFamily="34" charset="0"/>
              </a:rPr>
              <a:t>uslim visitors from Isfahan (in modern Iran, under the Safavid dynasty/empire) to Paris</a:t>
            </a:r>
          </a:p>
          <a:p>
            <a:r>
              <a:rPr lang="en-GB" sz="1900" dirty="0">
                <a:latin typeface="Calibri" panose="020F0502020204030204" pitchFamily="34" charset="0"/>
                <a:cs typeface="Calibri" panose="020F0502020204030204" pitchFamily="34" charset="0"/>
              </a:rPr>
              <a:t>Persians </a:t>
            </a:r>
            <a:r>
              <a:rPr lang="en-GB" sz="1900" dirty="0">
                <a:effectLst/>
                <a:latin typeface="Calibri" panose="020F0502020204030204" pitchFamily="34" charset="0"/>
                <a:ea typeface="Calibri" panose="020F0502020204030204" pitchFamily="34" charset="0"/>
                <a:cs typeface="Calibri" panose="020F0502020204030204" pitchFamily="34" charset="0"/>
              </a:rPr>
              <a:t>speak of the European urge to work and the passion to enrich</a:t>
            </a:r>
            <a:r>
              <a:rPr lang="en-GB" sz="1900" dirty="0">
                <a:latin typeface="Calibri" panose="020F0502020204030204" pitchFamily="34" charset="0"/>
                <a:ea typeface="Calibri" panose="020F0502020204030204" pitchFamily="34" charset="0"/>
                <a:cs typeface="Calibri" panose="020F0502020204030204" pitchFamily="34" charset="0"/>
              </a:rPr>
              <a:t> themselves:</a:t>
            </a:r>
            <a:r>
              <a:rPr lang="en-GB" sz="1900" dirty="0">
                <a:effectLst/>
                <a:latin typeface="Calibri" panose="020F0502020204030204" pitchFamily="34" charset="0"/>
                <a:ea typeface="Calibri" panose="020F0502020204030204" pitchFamily="34" charset="0"/>
                <a:cs typeface="Calibri" panose="020F0502020204030204" pitchFamily="34" charset="0"/>
              </a:rPr>
              <a:t> one sees nothing but work and industriousness in Paris.</a:t>
            </a:r>
          </a:p>
          <a:p>
            <a:r>
              <a:rPr lang="en-GB" sz="1900" dirty="0">
                <a:effectLst/>
                <a:latin typeface="Calibri" panose="020F0502020204030204" pitchFamily="34" charset="0"/>
                <a:ea typeface="Calibri" panose="020F0502020204030204" pitchFamily="34" charset="0"/>
                <a:cs typeface="Calibri" panose="020F0502020204030204" pitchFamily="34" charset="0"/>
              </a:rPr>
              <a:t>early examples of an alleged opposition between the dynamism, work ethic, and even capitalism of Europe and the inertia and immobility of Asia</a:t>
            </a:r>
          </a:p>
          <a:p>
            <a:r>
              <a:rPr lang="en-GB" sz="1900" dirty="0">
                <a:effectLst/>
                <a:latin typeface="Calibri" panose="020F0502020204030204" pitchFamily="34" charset="0"/>
                <a:ea typeface="Calibri" panose="020F0502020204030204" pitchFamily="34" charset="0"/>
                <a:cs typeface="Calibri" panose="020F0502020204030204" pitchFamily="34" charset="0"/>
              </a:rPr>
              <a:t>Montesquieu believed that Asians and Europeans had different mentalities but</a:t>
            </a:r>
          </a:p>
          <a:p>
            <a:r>
              <a:rPr lang="en-GB" sz="1900" dirty="0">
                <a:latin typeface="Calibri" panose="020F0502020204030204" pitchFamily="34" charset="0"/>
                <a:cs typeface="Calibri" panose="020F0502020204030204" pitchFamily="34" charset="0"/>
              </a:rPr>
              <a:t>The Persian gaze brings out the corruption, mutilation, or alienation constitutive of modernity in the West – its essential ambiguities and deceptions</a:t>
            </a:r>
          </a:p>
          <a:p>
            <a:r>
              <a:rPr lang="en-GB" sz="1900" dirty="0">
                <a:latin typeface="Calibri" panose="020F0502020204030204" pitchFamily="34" charset="0"/>
                <a:ea typeface="Calibri" panose="020F0502020204030204" pitchFamily="34" charset="0"/>
                <a:cs typeface="Calibri" panose="020F0502020204030204" pitchFamily="34" charset="0"/>
              </a:rPr>
              <a:t>A</a:t>
            </a:r>
            <a:r>
              <a:rPr lang="en-GB" sz="1900" dirty="0">
                <a:effectLst/>
                <a:latin typeface="Calibri" panose="020F0502020204030204" pitchFamily="34" charset="0"/>
                <a:ea typeface="Calibri" panose="020F0502020204030204" pitchFamily="34" charset="0"/>
                <a:cs typeface="Calibri" panose="020F0502020204030204" pitchFamily="34" charset="0"/>
              </a:rPr>
              <a:t>s you read the </a:t>
            </a:r>
            <a:r>
              <a:rPr lang="en-GB" sz="1900" i="1" dirty="0">
                <a:effectLst/>
                <a:latin typeface="Calibri" panose="020F0502020204030204" pitchFamily="34" charset="0"/>
                <a:ea typeface="Calibri" panose="020F0502020204030204" pitchFamily="34" charset="0"/>
                <a:cs typeface="Calibri" panose="020F0502020204030204" pitchFamily="34" charset="0"/>
              </a:rPr>
              <a:t>Persian Letters</a:t>
            </a:r>
            <a:r>
              <a:rPr lang="en-GB" sz="1900" dirty="0">
                <a:effectLst/>
                <a:latin typeface="Calibri" panose="020F0502020204030204" pitchFamily="34" charset="0"/>
                <a:ea typeface="Calibri" panose="020F0502020204030204" pitchFamily="34" charset="0"/>
                <a:cs typeface="Calibri" panose="020F0502020204030204" pitchFamily="34" charset="0"/>
              </a:rPr>
              <a:t>, can you find examples </a:t>
            </a:r>
            <a:r>
              <a:rPr lang="en-GB" sz="1900" dirty="0">
                <a:latin typeface="Calibri" panose="020F0502020204030204" pitchFamily="34" charset="0"/>
                <a:cs typeface="Calibri" panose="020F0502020204030204" pitchFamily="34" charset="0"/>
              </a:rPr>
              <a:t>where you think Montesquieu is critical of Europeans?</a:t>
            </a:r>
          </a:p>
        </p:txBody>
      </p:sp>
      <p:pic>
        <p:nvPicPr>
          <p:cNvPr id="5" name="Picture 2" descr="A picture containing text, letter&#10;&#10;Description automatically generated">
            <a:extLst>
              <a:ext uri="{FF2B5EF4-FFF2-40B4-BE49-F238E27FC236}">
                <a16:creationId xmlns:a16="http://schemas.microsoft.com/office/drawing/2014/main" id="{0A312221-96E1-2510-B982-125911B9F6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2341" y="1021278"/>
            <a:ext cx="3154744" cy="5684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5877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5F047-EBFC-7B70-E0F2-3EF7EA09EAF6}"/>
              </a:ext>
            </a:extLst>
          </p:cNvPr>
          <p:cNvSpPr>
            <a:spLocks noGrp="1"/>
          </p:cNvSpPr>
          <p:nvPr>
            <p:ph type="title"/>
          </p:nvPr>
        </p:nvSpPr>
        <p:spPr/>
        <p:txBody>
          <a:bodyPr/>
          <a:lstStyle/>
          <a:p>
            <a:r>
              <a:rPr lang="en-GB" dirty="0"/>
              <a:t>Seminar preparation</a:t>
            </a:r>
          </a:p>
        </p:txBody>
      </p:sp>
      <p:sp>
        <p:nvSpPr>
          <p:cNvPr id="3" name="Content Placeholder 2">
            <a:extLst>
              <a:ext uri="{FF2B5EF4-FFF2-40B4-BE49-F238E27FC236}">
                <a16:creationId xmlns:a16="http://schemas.microsoft.com/office/drawing/2014/main" id="{662C7AA7-6F1D-ED08-9F5F-ADE4BBFCD0C6}"/>
              </a:ext>
            </a:extLst>
          </p:cNvPr>
          <p:cNvSpPr>
            <a:spLocks noGrp="1"/>
          </p:cNvSpPr>
          <p:nvPr>
            <p:ph idx="1"/>
          </p:nvPr>
        </p:nvSpPr>
        <p:spPr/>
        <p:txBody>
          <a:bodyPr/>
          <a:lstStyle/>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cs typeface="Times New Roman" panose="02020603050405020304" pitchFamily="18" charset="0"/>
              </a:rPr>
              <a:t>For the seminar, you will be reading </a:t>
            </a:r>
            <a:r>
              <a:rPr lang="en-GB" b="1" dirty="0">
                <a:latin typeface="Verdana" panose="020B0604030504040204" pitchFamily="34" charset="0"/>
                <a:cs typeface="Times New Roman" panose="02020603050405020304" pitchFamily="18" charset="0"/>
              </a:rPr>
              <a:t>extracts from Montesquieu’s </a:t>
            </a:r>
            <a:r>
              <a:rPr lang="en-GB" b="1" i="1" dirty="0">
                <a:latin typeface="Verdana" panose="020B0604030504040204" pitchFamily="34" charset="0"/>
                <a:cs typeface="Times New Roman" panose="02020603050405020304" pitchFamily="18" charset="0"/>
              </a:rPr>
              <a:t>Persian Letters</a:t>
            </a:r>
            <a:r>
              <a:rPr lang="en-GB" dirty="0">
                <a:latin typeface="Verdana" panose="020B0604030504040204" pitchFamily="34" charset="0"/>
                <a:cs typeface="Times New Roman" panose="02020603050405020304" pitchFamily="18" charset="0"/>
              </a:rPr>
              <a:t>.</a:t>
            </a:r>
          </a:p>
          <a:p>
            <a:r>
              <a:rPr lang="en-GB" dirty="0">
                <a:latin typeface="Verdana" panose="020B0604030504040204" pitchFamily="34" charset="0"/>
                <a:cs typeface="Times New Roman" panose="02020603050405020304" pitchFamily="18" charset="0"/>
              </a:rPr>
              <a:t>and </a:t>
            </a:r>
            <a:r>
              <a:rPr lang="en-GB" b="1" dirty="0">
                <a:latin typeface="Verdana" panose="020B0604030504040204" pitchFamily="34" charset="0"/>
                <a:cs typeface="Times New Roman" panose="02020603050405020304" pitchFamily="18" charset="0"/>
              </a:rPr>
              <a:t>Anthony </a:t>
            </a:r>
            <a:r>
              <a:rPr lang="en-GB" b="1" dirty="0" err="1">
                <a:latin typeface="Verdana" panose="020B0604030504040204" pitchFamily="34" charset="0"/>
                <a:cs typeface="Times New Roman" panose="02020603050405020304" pitchFamily="18" charset="0"/>
              </a:rPr>
              <a:t>Pagden’s</a:t>
            </a:r>
            <a:r>
              <a:rPr lang="en-GB" b="1" dirty="0">
                <a:latin typeface="Verdana" panose="020B0604030504040204" pitchFamily="34" charset="0"/>
                <a:cs typeface="Times New Roman" panose="02020603050405020304" pitchFamily="18" charset="0"/>
              </a:rPr>
              <a:t> essay ‘Prologue: Europe and the World Around’, in Euan Cameron (ed.), Early Modern Europe (Oxford, 2001), pp. 1-28 </a:t>
            </a:r>
          </a:p>
          <a:p>
            <a:r>
              <a:rPr lang="en-GB" dirty="0">
                <a:latin typeface="Verdana" panose="020B0604030504040204" pitchFamily="34" charset="0"/>
                <a:cs typeface="Times New Roman" panose="02020603050405020304" pitchFamily="18" charset="0"/>
              </a:rPr>
              <a:t>These are essential reading for the seminar</a:t>
            </a:r>
          </a:p>
          <a:p>
            <a:r>
              <a:rPr lang="en-GB" sz="2800" dirty="0">
                <a:effectLst/>
                <a:latin typeface="Verdana" panose="020B0604030504040204" pitchFamily="34" charset="0"/>
                <a:ea typeface="Calibri" panose="020F0502020204030204" pitchFamily="34" charset="0"/>
                <a:cs typeface="Times New Roman" panose="02020603050405020304" pitchFamily="18" charset="0"/>
              </a:rPr>
              <a:t>The seminar webpage lists many books and articles which help us to understand what was meant by ‘Europe’ and ‘European’.  </a:t>
            </a:r>
          </a:p>
          <a:p>
            <a:endParaRPr lang="en-GB" dirty="0"/>
          </a:p>
        </p:txBody>
      </p:sp>
    </p:spTree>
    <p:extLst>
      <p:ext uri="{BB962C8B-B14F-4D97-AF65-F5344CB8AC3E}">
        <p14:creationId xmlns:p14="http://schemas.microsoft.com/office/powerpoint/2010/main" val="36306301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CBC532-3494-8B71-85F4-30BE274A0128}"/>
              </a:ext>
            </a:extLst>
          </p:cNvPr>
          <p:cNvSpPr>
            <a:spLocks noGrp="1"/>
          </p:cNvSpPr>
          <p:nvPr>
            <p:ph idx="1"/>
          </p:nvPr>
        </p:nvSpPr>
        <p:spPr>
          <a:xfrm>
            <a:off x="838200" y="721360"/>
            <a:ext cx="6527800" cy="5744499"/>
          </a:xfrm>
        </p:spPr>
        <p:txBody>
          <a:bodyPr>
            <a:normAutofit fontScale="92500" lnSpcReduction="20000"/>
          </a:bodyPr>
          <a:lstStyle/>
          <a:p>
            <a:r>
              <a:rPr lang="en-GB" i="0" dirty="0">
                <a:solidFill>
                  <a:srgbClr val="1E1D1C"/>
                </a:solidFill>
                <a:effectLst/>
              </a:rPr>
              <a:t> Ignoring such ambiguities and compiling several passages from </a:t>
            </a:r>
            <a:r>
              <a:rPr lang="en-GB" i="1" dirty="0">
                <a:solidFill>
                  <a:srgbClr val="1E1D1C"/>
                </a:solidFill>
                <a:effectLst/>
              </a:rPr>
              <a:t>The Spirit of Law</a:t>
            </a:r>
            <a:r>
              <a:rPr lang="en-GB" i="0" dirty="0">
                <a:solidFill>
                  <a:srgbClr val="1E1D1C"/>
                </a:solidFill>
                <a:effectLst/>
              </a:rPr>
              <a:t>, the Chevalier de </a:t>
            </a:r>
            <a:r>
              <a:rPr lang="en-GB" i="0" dirty="0" err="1">
                <a:solidFill>
                  <a:srgbClr val="1E1D1C"/>
                </a:solidFill>
                <a:effectLst/>
              </a:rPr>
              <a:t>Jaucourt</a:t>
            </a:r>
            <a:r>
              <a:rPr lang="en-GB" i="0" dirty="0">
                <a:solidFill>
                  <a:srgbClr val="1E1D1C"/>
                </a:solidFill>
                <a:effectLst/>
              </a:rPr>
              <a:t> in his short article for the </a:t>
            </a:r>
            <a:r>
              <a:rPr lang="fr-FR" i="1" dirty="0">
                <a:solidFill>
                  <a:srgbClr val="1E1D1C"/>
                </a:solidFill>
                <a:effectLst/>
              </a:rPr>
              <a:t>Encyclopédie ou Dictionnaire raisonné des sciences et des arts</a:t>
            </a:r>
            <a:r>
              <a:rPr lang="fr-FR" i="0" dirty="0">
                <a:solidFill>
                  <a:srgbClr val="1E1D1C"/>
                </a:solidFill>
                <a:effectLst/>
              </a:rPr>
              <a:t> (1751-1772, volume </a:t>
            </a:r>
            <a:r>
              <a:rPr lang="fr-FR" i="0" dirty="0" err="1">
                <a:solidFill>
                  <a:srgbClr val="1E1D1C"/>
                </a:solidFill>
                <a:effectLst/>
              </a:rPr>
              <a:t>published</a:t>
            </a:r>
            <a:r>
              <a:rPr lang="fr-FR" i="0" dirty="0">
                <a:solidFill>
                  <a:srgbClr val="1E1D1C"/>
                </a:solidFill>
                <a:effectLst/>
              </a:rPr>
              <a:t> in 1756) </a:t>
            </a:r>
            <a:r>
              <a:rPr lang="en-GB" i="0" dirty="0">
                <a:solidFill>
                  <a:srgbClr val="1E1D1C"/>
                </a:solidFill>
                <a:effectLst/>
              </a:rPr>
              <a:t> ’</a:t>
            </a:r>
            <a:r>
              <a:rPr lang="en-GB" i="0" cap="small" dirty="0">
                <a:solidFill>
                  <a:srgbClr val="1E1D1C"/>
                </a:solidFill>
                <a:effectLst/>
              </a:rPr>
              <a:t>Europe’</a:t>
            </a:r>
            <a:r>
              <a:rPr lang="en-GB" i="0" dirty="0">
                <a:solidFill>
                  <a:srgbClr val="1E1D1C"/>
                </a:solidFill>
                <a:effectLst/>
              </a:rPr>
              <a:t> sets out a “grand narrative” of European exceptionalism. </a:t>
            </a:r>
          </a:p>
          <a:p>
            <a:r>
              <a:rPr lang="en-GB" i="0" dirty="0">
                <a:solidFill>
                  <a:srgbClr val="1E1D1C"/>
                </a:solidFill>
                <a:effectLst/>
              </a:rPr>
              <a:t>He argues that Europe, whils</a:t>
            </a:r>
            <a:r>
              <a:rPr lang="en-GB" dirty="0">
                <a:solidFill>
                  <a:srgbClr val="1E1D1C"/>
                </a:solidFill>
              </a:rPr>
              <a:t>t being one of the smallest parts of the world, had</a:t>
            </a:r>
            <a:r>
              <a:rPr lang="en-GB" i="0" dirty="0">
                <a:solidFill>
                  <a:srgbClr val="1E1D1C"/>
                </a:solidFill>
                <a:effectLst/>
              </a:rPr>
              <a:t> become powerful, wealthy, knowledgeable industrious and enlightened, and religion itself – conceived as morally beneficial – has become subordinate to the well-being of civil society</a:t>
            </a:r>
          </a:p>
          <a:p>
            <a:r>
              <a:rPr lang="en-GB" i="0" dirty="0">
                <a:solidFill>
                  <a:srgbClr val="1E1D1C"/>
                </a:solidFill>
                <a:effectLst/>
              </a:rPr>
              <a:t>‘History has almost nothing to compare it with’</a:t>
            </a:r>
          </a:p>
          <a:p>
            <a:r>
              <a:rPr lang="fr-FR" dirty="0">
                <a:hlinkClick r:id="rId2"/>
              </a:rPr>
              <a:t>ENCCRE – Article « EUROPE » (academie-sciences.fr)</a:t>
            </a:r>
            <a:endParaRPr lang="en-GB" dirty="0"/>
          </a:p>
        </p:txBody>
      </p:sp>
      <p:pic>
        <p:nvPicPr>
          <p:cNvPr id="7" name="Picture 6" descr="Text, letter&#10;&#10;Description automatically generated">
            <a:extLst>
              <a:ext uri="{FF2B5EF4-FFF2-40B4-BE49-F238E27FC236}">
                <a16:creationId xmlns:a16="http://schemas.microsoft.com/office/drawing/2014/main" id="{146C2E3F-942C-C3BD-B77F-AD41E48D1C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7360" y="538480"/>
            <a:ext cx="3531803" cy="5744499"/>
          </a:xfrm>
          <a:prstGeom prst="rect">
            <a:avLst/>
          </a:prstGeom>
        </p:spPr>
      </p:pic>
    </p:spTree>
    <p:extLst>
      <p:ext uri="{BB962C8B-B14F-4D97-AF65-F5344CB8AC3E}">
        <p14:creationId xmlns:p14="http://schemas.microsoft.com/office/powerpoint/2010/main" val="41178546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F8188-1A1F-DD0F-6F04-3394D98B22C0}"/>
              </a:ext>
            </a:extLst>
          </p:cNvPr>
          <p:cNvSpPr>
            <a:spLocks noGrp="1"/>
          </p:cNvSpPr>
          <p:nvPr>
            <p:ph type="title"/>
          </p:nvPr>
        </p:nvSpPr>
        <p:spPr>
          <a:xfrm>
            <a:off x="838200" y="100012"/>
            <a:ext cx="10515600" cy="1325563"/>
          </a:xfrm>
        </p:spPr>
        <p:txBody>
          <a:bodyPr/>
          <a:lstStyle/>
          <a:p>
            <a:r>
              <a:rPr lang="en-GB" dirty="0"/>
              <a:t>Voltaire</a:t>
            </a:r>
          </a:p>
        </p:txBody>
      </p:sp>
      <p:sp>
        <p:nvSpPr>
          <p:cNvPr id="3" name="Content Placeholder 2">
            <a:extLst>
              <a:ext uri="{FF2B5EF4-FFF2-40B4-BE49-F238E27FC236}">
                <a16:creationId xmlns:a16="http://schemas.microsoft.com/office/drawing/2014/main" id="{866F1A77-2E5D-F619-1FB2-804E2816DF64}"/>
              </a:ext>
            </a:extLst>
          </p:cNvPr>
          <p:cNvSpPr>
            <a:spLocks noGrp="1"/>
          </p:cNvSpPr>
          <p:nvPr>
            <p:ph idx="1"/>
          </p:nvPr>
        </p:nvSpPr>
        <p:spPr>
          <a:xfrm>
            <a:off x="838200" y="1425575"/>
            <a:ext cx="5735320" cy="5022726"/>
          </a:xfrm>
        </p:spPr>
        <p:txBody>
          <a:bodyPr>
            <a:noAutofit/>
          </a:bodyPr>
          <a:lstStyle/>
          <a:p>
            <a:r>
              <a:rPr lang="en-GB" sz="2000" dirty="0">
                <a:effectLst/>
                <a:ea typeface="Calibri" panose="020F0502020204030204" pitchFamily="34" charset="0"/>
                <a:cs typeface="Times New Roman" panose="02020603050405020304" pitchFamily="18" charset="0"/>
              </a:rPr>
              <a:t>The idea of shared European customs and manners is found in the works of Voltaire (1694-1778) but also with ambiguities</a:t>
            </a:r>
          </a:p>
          <a:p>
            <a:r>
              <a:rPr lang="en-GB" sz="2000" dirty="0">
                <a:effectLst/>
                <a:ea typeface="Calibri" panose="020F0502020204030204" pitchFamily="34" charset="0"/>
                <a:cs typeface="Times New Roman" panose="02020603050405020304" pitchFamily="18" charset="0"/>
              </a:rPr>
              <a:t>prolific writer, historian, and philosopher</a:t>
            </a:r>
            <a:endParaRPr lang="en-GB" sz="2000" dirty="0">
              <a:ea typeface="Calibri" panose="020F0502020204030204" pitchFamily="34" charset="0"/>
              <a:cs typeface="Times New Roman" panose="02020603050405020304" pitchFamily="18" charset="0"/>
            </a:endParaRPr>
          </a:p>
          <a:p>
            <a:r>
              <a:rPr lang="en-GB" sz="2000" dirty="0">
                <a:effectLst/>
                <a:ea typeface="Calibri" panose="020F0502020204030204" pitchFamily="34" charset="0"/>
                <a:cs typeface="Times New Roman" panose="02020603050405020304" pitchFamily="18" charset="0"/>
              </a:rPr>
              <a:t>In </a:t>
            </a:r>
            <a:r>
              <a:rPr lang="en-GB" sz="2000" i="1" dirty="0">
                <a:effectLst/>
                <a:ea typeface="Calibri" panose="020F0502020204030204" pitchFamily="34" charset="0"/>
                <a:cs typeface="Times New Roman" panose="02020603050405020304" pitchFamily="18" charset="0"/>
              </a:rPr>
              <a:t>The Century of Louis XIV</a:t>
            </a:r>
            <a:r>
              <a:rPr lang="en-GB" sz="2000" dirty="0">
                <a:effectLst/>
                <a:ea typeface="Calibri" panose="020F0502020204030204" pitchFamily="34" charset="0"/>
                <a:cs typeface="Times New Roman" panose="02020603050405020304" pitchFamily="18" charset="0"/>
              </a:rPr>
              <a:t> (1751), Voltaire wrote that ‘Christian Europe’ can be viewed as a large commonwealth of different states.  Some of them were monarchies.  Others had a mixed system of government.  But all of them interconnected b</a:t>
            </a:r>
            <a:r>
              <a:rPr lang="en-GB" sz="2000" dirty="0">
                <a:cs typeface="Times New Roman" panose="02020603050405020304" pitchFamily="18" charset="0"/>
              </a:rPr>
              <a:t>y Christianity but also by </a:t>
            </a:r>
            <a:r>
              <a:rPr lang="en-GB" sz="2000" dirty="0">
                <a:effectLst/>
                <a:ea typeface="Calibri" panose="020F0502020204030204" pitchFamily="34" charset="0"/>
                <a:cs typeface="Times New Roman" panose="02020603050405020304" pitchFamily="18" charset="0"/>
              </a:rPr>
              <a:t>the same principles of civil law and politics.  These are unknown in other parts of the world.</a:t>
            </a:r>
          </a:p>
          <a:p>
            <a:r>
              <a:rPr lang="en-GB" sz="2000" dirty="0">
                <a:effectLst/>
                <a:ea typeface="Calibri" panose="020F0502020204030204" pitchFamily="34" charset="0"/>
                <a:cs typeface="Times New Roman" panose="02020603050405020304" pitchFamily="18" charset="0"/>
              </a:rPr>
              <a:t>Despite wars and religious divisions, Europe has seen the rise of a Republic of Letters. The academies in the various states together form a European republic of artists and scholars</a:t>
            </a:r>
            <a:endParaRPr lang="en-GB" sz="2000" dirty="0">
              <a:ea typeface="Calibri" panose="020F0502020204030204" pitchFamily="34" charset="0"/>
              <a:cs typeface="Times New Roman" panose="02020603050405020304" pitchFamily="18" charset="0"/>
            </a:endParaRPr>
          </a:p>
        </p:txBody>
      </p:sp>
      <p:pic>
        <p:nvPicPr>
          <p:cNvPr id="5" name="Picture 2" descr="A picture containing dark, brown, holding, photo&#10;&#10;Description automatically generated">
            <a:extLst>
              <a:ext uri="{FF2B5EF4-FFF2-40B4-BE49-F238E27FC236}">
                <a16:creationId xmlns:a16="http://schemas.microsoft.com/office/drawing/2014/main" id="{84192DA2-4BB4-54AE-AFAB-1AE6FB220E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3237" y="52388"/>
            <a:ext cx="5338763"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14979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53420-EE1B-B09B-FAE6-64CD576AD58D}"/>
              </a:ext>
            </a:extLst>
          </p:cNvPr>
          <p:cNvSpPr>
            <a:spLocks noGrp="1"/>
          </p:cNvSpPr>
          <p:nvPr>
            <p:ph type="title"/>
          </p:nvPr>
        </p:nvSpPr>
        <p:spPr/>
        <p:txBody>
          <a:bodyPr/>
          <a:lstStyle/>
          <a:p>
            <a:r>
              <a:rPr lang="en-GB" dirty="0"/>
              <a:t>European spirit</a:t>
            </a:r>
          </a:p>
        </p:txBody>
      </p:sp>
      <p:sp>
        <p:nvSpPr>
          <p:cNvPr id="3" name="Content Placeholder 2">
            <a:extLst>
              <a:ext uri="{FF2B5EF4-FFF2-40B4-BE49-F238E27FC236}">
                <a16:creationId xmlns:a16="http://schemas.microsoft.com/office/drawing/2014/main" id="{D1999A45-9B19-B49E-D761-18C0C2972779}"/>
              </a:ext>
            </a:extLst>
          </p:cNvPr>
          <p:cNvSpPr>
            <a:spLocks noGrp="1"/>
          </p:cNvSpPr>
          <p:nvPr>
            <p:ph idx="1"/>
          </p:nvPr>
        </p:nvSpPr>
        <p:spPr>
          <a:xfrm>
            <a:off x="838200" y="1498230"/>
            <a:ext cx="6893560" cy="4999037"/>
          </a:xfrm>
        </p:spPr>
        <p:txBody>
          <a:bodyPr>
            <a:normAutofit fontScale="77500" lnSpcReduction="20000"/>
          </a:bodyPr>
          <a:lstStyle/>
          <a:p>
            <a:r>
              <a:rPr lang="en-GB" sz="2800" dirty="0">
                <a:effectLst/>
                <a:ea typeface="Calibri" panose="020F0502020204030204" pitchFamily="34" charset="0"/>
                <a:cs typeface="Times New Roman" panose="02020603050405020304" pitchFamily="18" charset="0"/>
              </a:rPr>
              <a:t>1756 Voltaire published his </a:t>
            </a:r>
            <a:r>
              <a:rPr lang="en-GB" sz="2800" i="1" dirty="0">
                <a:effectLst/>
                <a:ea typeface="Calibri" panose="020F0502020204030204" pitchFamily="34" charset="0"/>
                <a:cs typeface="Times New Roman" panose="02020603050405020304" pitchFamily="18" charset="0"/>
              </a:rPr>
              <a:t>Essay on the Customs and Spirit of the Nations</a:t>
            </a:r>
            <a:r>
              <a:rPr lang="en-GB" sz="2800" dirty="0">
                <a:effectLst/>
                <a:ea typeface="Calibri" panose="020F0502020204030204" pitchFamily="34" charset="0"/>
                <a:cs typeface="Times New Roman" panose="02020603050405020304" pitchFamily="18" charset="0"/>
              </a:rPr>
              <a:t>.  This is the first attempt to provide a general overview of the whole of human history up to the century of Louis XIV.  Voltaire’s framework is the history of civilization</a:t>
            </a:r>
          </a:p>
          <a:p>
            <a:r>
              <a:rPr lang="en-GB" sz="2800" dirty="0">
                <a:cs typeface="Times New Roman" panose="02020603050405020304" pitchFamily="18" charset="0"/>
              </a:rPr>
              <a:t>He did </a:t>
            </a:r>
            <a:r>
              <a:rPr lang="en-GB" sz="2800" dirty="0">
                <a:effectLst/>
                <a:ea typeface="Calibri" panose="020F0502020204030204" pitchFamily="34" charset="0"/>
                <a:cs typeface="Times New Roman" panose="02020603050405020304" pitchFamily="18" charset="0"/>
              </a:rPr>
              <a:t>emphasise the achievements of non-Europeans – ancient Egypt and China as important, and development of science and scholarship had originated in East. </a:t>
            </a:r>
          </a:p>
          <a:p>
            <a:pPr lvl="1"/>
            <a:r>
              <a:rPr lang="en-GB" sz="2800" dirty="0">
                <a:cs typeface="Times New Roman" panose="02020603050405020304" pitchFamily="18" charset="0"/>
              </a:rPr>
              <a:t>Re Confucius (who lived 2300 years earlier): ‘The happiest and most respectable time ever on the earth was when his laws were followed’ - </a:t>
            </a:r>
            <a:r>
              <a:rPr lang="en-GB" sz="2900" dirty="0">
                <a:cs typeface="Times New Roman" panose="02020603050405020304" pitchFamily="18" charset="0"/>
              </a:rPr>
              <a:t>contrasting with the fanaticism and idolatry of the Pope</a:t>
            </a:r>
          </a:p>
          <a:p>
            <a:r>
              <a:rPr lang="en-GB" sz="2800" dirty="0"/>
              <a:t>European development was much more recent and the process was still underway but it was now the most civilised continent</a:t>
            </a:r>
          </a:p>
          <a:p>
            <a:r>
              <a:rPr lang="en-GB" sz="2800" dirty="0">
                <a:effectLst/>
                <a:ea typeface="Calibri" panose="020F0502020204030204" pitchFamily="34" charset="0"/>
                <a:cs typeface="Times New Roman" panose="02020603050405020304" pitchFamily="18" charset="0"/>
              </a:rPr>
              <a:t>Voltaire believed that human nature is basically the same all over the world.  For him, the differences between peoples depends on how much they have cultivated reason</a:t>
            </a:r>
            <a:endParaRPr lang="en-GB" sz="2800" dirty="0"/>
          </a:p>
          <a:p>
            <a:endParaRPr lang="en-GB" dirty="0"/>
          </a:p>
        </p:txBody>
      </p:sp>
      <p:pic>
        <p:nvPicPr>
          <p:cNvPr id="7" name="Picture 6" descr="A picture containing text, receipt&#10;&#10;Description automatically generated">
            <a:extLst>
              <a:ext uri="{FF2B5EF4-FFF2-40B4-BE49-F238E27FC236}">
                <a16:creationId xmlns:a16="http://schemas.microsoft.com/office/drawing/2014/main" id="{F81006F1-7143-399F-BDBC-1D41054CC3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5300" y="365125"/>
            <a:ext cx="3886200" cy="6324600"/>
          </a:xfrm>
          <a:prstGeom prst="rect">
            <a:avLst/>
          </a:prstGeom>
        </p:spPr>
      </p:pic>
    </p:spTree>
    <p:extLst>
      <p:ext uri="{BB962C8B-B14F-4D97-AF65-F5344CB8AC3E}">
        <p14:creationId xmlns:p14="http://schemas.microsoft.com/office/powerpoint/2010/main" val="37210223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B9009-ED7F-8137-0F1D-7DF40F439EDD}"/>
              </a:ext>
            </a:extLst>
          </p:cNvPr>
          <p:cNvSpPr>
            <a:spLocks noGrp="1"/>
          </p:cNvSpPr>
          <p:nvPr>
            <p:ph type="title"/>
          </p:nvPr>
        </p:nvSpPr>
        <p:spPr/>
        <p:txBody>
          <a:bodyPr/>
          <a:lstStyle/>
          <a:p>
            <a:r>
              <a:rPr lang="en-GB" dirty="0"/>
              <a:t>Conclusion</a:t>
            </a:r>
          </a:p>
        </p:txBody>
      </p:sp>
      <p:sp>
        <p:nvSpPr>
          <p:cNvPr id="3" name="Content Placeholder 2">
            <a:extLst>
              <a:ext uri="{FF2B5EF4-FFF2-40B4-BE49-F238E27FC236}">
                <a16:creationId xmlns:a16="http://schemas.microsoft.com/office/drawing/2014/main" id="{E2DDF173-9AD8-11D6-767A-8AA0B69D2524}"/>
              </a:ext>
            </a:extLst>
          </p:cNvPr>
          <p:cNvSpPr>
            <a:spLocks noGrp="1"/>
          </p:cNvSpPr>
          <p:nvPr>
            <p:ph idx="1"/>
          </p:nvPr>
        </p:nvSpPr>
        <p:spPr>
          <a:xfrm>
            <a:off x="752475" y="1941788"/>
            <a:ext cx="10515600" cy="4351338"/>
          </a:xfrm>
        </p:spPr>
        <p:txBody>
          <a:bodyPr>
            <a:normAutofit fontScale="92500" lnSpcReduction="10000"/>
          </a:bodyPr>
          <a:lstStyle/>
          <a:p>
            <a:r>
              <a:rPr lang="en-GB" sz="3200" dirty="0"/>
              <a:t>‘Europe’ is a contested, imagined, plural space, the boundaries of which shifted over time and there were different ways in which it could be conceptualised</a:t>
            </a:r>
          </a:p>
          <a:p>
            <a:r>
              <a:rPr lang="en-GB" sz="3200" dirty="0"/>
              <a:t>‘Europe’ is a cultural, political, religious and economic construct with an identity that shifted over time but tended to become more frequently cited over the period we are studying</a:t>
            </a:r>
          </a:p>
          <a:p>
            <a:r>
              <a:rPr lang="en-GB" sz="3200" dirty="0"/>
              <a:t>‘Europe’ was constructed in opposition to an ‘other’ (the identity of which could change over time) and tended to acquire a sense of superiority over other parts of the world </a:t>
            </a:r>
            <a:r>
              <a:rPr lang="en-GB" sz="3200" i="1" dirty="0"/>
              <a:t>but</a:t>
            </a:r>
            <a:r>
              <a:rPr lang="en-GB" sz="3200" dirty="0"/>
              <a:t> European identity could be ambiguous and self-critical</a:t>
            </a:r>
          </a:p>
        </p:txBody>
      </p:sp>
    </p:spTree>
    <p:extLst>
      <p:ext uri="{BB962C8B-B14F-4D97-AF65-F5344CB8AC3E}">
        <p14:creationId xmlns:p14="http://schemas.microsoft.com/office/powerpoint/2010/main" val="101680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0"/>
            <a:lum/>
          </a:blip>
          <a:srcRect/>
          <a:stretch>
            <a:fillRect t="-18000" b="-1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0375A-3B37-6462-B323-98F54EBD3BD6}"/>
              </a:ext>
            </a:extLst>
          </p:cNvPr>
          <p:cNvSpPr>
            <a:spLocks noGrp="1"/>
          </p:cNvSpPr>
          <p:nvPr>
            <p:ph type="title"/>
          </p:nvPr>
        </p:nvSpPr>
        <p:spPr/>
        <p:txBody>
          <a:bodyPr/>
          <a:lstStyle/>
          <a:p>
            <a:r>
              <a:rPr lang="en-GB" dirty="0"/>
              <a:t>Lecture themes</a:t>
            </a:r>
          </a:p>
        </p:txBody>
      </p:sp>
      <p:sp useBgFill="1">
        <p:nvSpPr>
          <p:cNvPr id="3" name="Content Placeholder 2">
            <a:extLst>
              <a:ext uri="{FF2B5EF4-FFF2-40B4-BE49-F238E27FC236}">
                <a16:creationId xmlns:a16="http://schemas.microsoft.com/office/drawing/2014/main" id="{3796DF82-74EF-26B4-12BF-86DDC791AE4E}"/>
              </a:ext>
            </a:extLst>
          </p:cNvPr>
          <p:cNvSpPr>
            <a:spLocks noGrp="1"/>
          </p:cNvSpPr>
          <p:nvPr>
            <p:ph idx="1"/>
          </p:nvPr>
        </p:nvSpPr>
        <p:spPr>
          <a:xfrm>
            <a:off x="838200" y="1690688"/>
            <a:ext cx="10515600" cy="4351338"/>
          </a:xfrm>
        </p:spPr>
        <p:txBody>
          <a:bodyPr>
            <a:normAutofit fontScale="70000" lnSpcReduction="20000"/>
          </a:bodyPr>
          <a:lstStyle/>
          <a:p>
            <a:r>
              <a:rPr lang="en-GB" dirty="0"/>
              <a:t>Pick up some issues raised last week: ‘Europe’ as a construct that evolved over time; the relationship between Europe and the ‘other’; as an imagined space</a:t>
            </a:r>
          </a:p>
          <a:p>
            <a:r>
              <a:rPr lang="en-GB" dirty="0"/>
              <a:t>What are the geographical units of historians’ study? What are the dangers of </a:t>
            </a:r>
            <a:r>
              <a:rPr lang="en-GB" dirty="0" err="1"/>
              <a:t>Eurocentricism</a:t>
            </a:r>
            <a:r>
              <a:rPr lang="en-GB" dirty="0"/>
              <a:t>?</a:t>
            </a:r>
          </a:p>
          <a:p>
            <a:r>
              <a:rPr lang="en-GB" dirty="0"/>
              <a:t>How do we think about a concept such as ‘Europe’ – is it a singular thing with unity or a plural one (were there different </a:t>
            </a:r>
            <a:r>
              <a:rPr lang="en-GB" dirty="0" err="1"/>
              <a:t>Europes</a:t>
            </a:r>
            <a:r>
              <a:rPr lang="en-GB" dirty="0"/>
              <a:t>? How do different viewpoints change its nature?)</a:t>
            </a:r>
          </a:p>
          <a:p>
            <a:r>
              <a:rPr lang="en-GB" dirty="0"/>
              <a:t>How conscious were Europeans of being European? What did that identity entail?</a:t>
            </a:r>
          </a:p>
          <a:p>
            <a:r>
              <a:rPr lang="en-GB" dirty="0"/>
              <a:t>Is European identity static or in flux? How stable over time?</a:t>
            </a:r>
          </a:p>
          <a:p>
            <a:endParaRPr lang="en-GB" dirty="0"/>
          </a:p>
          <a:p>
            <a:pPr marL="0" indent="0">
              <a:buNone/>
            </a:pPr>
            <a:r>
              <a:rPr lang="en-GB" dirty="0"/>
              <a:t>We can view these questions via:</a:t>
            </a:r>
          </a:p>
          <a:p>
            <a:r>
              <a:rPr lang="en-GB" dirty="0"/>
              <a:t>The conceptualisation of Europe through maps</a:t>
            </a:r>
          </a:p>
          <a:p>
            <a:r>
              <a:rPr lang="en-GB" dirty="0"/>
              <a:t>The Enlightenment project, the French revolution and rethinking Europe</a:t>
            </a:r>
          </a:p>
          <a:p>
            <a:endParaRPr lang="en-GB" dirty="0"/>
          </a:p>
          <a:p>
            <a:pPr marL="0" indent="0">
              <a:buNone/>
            </a:pPr>
            <a:r>
              <a:rPr lang="en-GB" dirty="0"/>
              <a:t>	Contemporary resonances</a:t>
            </a:r>
          </a:p>
          <a:p>
            <a:endParaRPr lang="en-GB" dirty="0"/>
          </a:p>
        </p:txBody>
      </p:sp>
      <p:pic>
        <p:nvPicPr>
          <p:cNvPr id="5" name="Picture 4" descr="A map of europe with text&#10;&#10;Description automatically generated">
            <a:extLst>
              <a:ext uri="{FF2B5EF4-FFF2-40B4-BE49-F238E27FC236}">
                <a16:creationId xmlns:a16="http://schemas.microsoft.com/office/drawing/2014/main" id="{E091A12E-EA38-FC3D-B259-9560BDF15D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93758" y="3639051"/>
            <a:ext cx="2898242" cy="3218949"/>
          </a:xfrm>
          <a:prstGeom prst="rect">
            <a:avLst/>
          </a:prstGeom>
        </p:spPr>
      </p:pic>
    </p:spTree>
    <p:extLst>
      <p:ext uri="{BB962C8B-B14F-4D97-AF65-F5344CB8AC3E}">
        <p14:creationId xmlns:p14="http://schemas.microsoft.com/office/powerpoint/2010/main" val="3332974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See the source image">
            <a:extLst>
              <a:ext uri="{FF2B5EF4-FFF2-40B4-BE49-F238E27FC236}">
                <a16:creationId xmlns:a16="http://schemas.microsoft.com/office/drawing/2014/main" id="{75439B73-D007-0094-35A4-45BAADEAC34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304" r="17549" b="-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4105" name="Rectangle 410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8766145-1AF3-778A-B762-11FF7D3DBA4F}"/>
              </a:ext>
            </a:extLst>
          </p:cNvPr>
          <p:cNvSpPr>
            <a:spLocks noGrp="1"/>
          </p:cNvSpPr>
          <p:nvPr>
            <p:ph type="title"/>
          </p:nvPr>
        </p:nvSpPr>
        <p:spPr>
          <a:xfrm>
            <a:off x="8091690" y="35626"/>
            <a:ext cx="3822189" cy="1899912"/>
          </a:xfrm>
        </p:spPr>
        <p:txBody>
          <a:bodyPr>
            <a:normAutofit/>
          </a:bodyPr>
          <a:lstStyle/>
          <a:p>
            <a:r>
              <a:rPr lang="en-GB" sz="4000" dirty="0"/>
              <a:t>Europe as a Geographical unit of study</a:t>
            </a:r>
          </a:p>
        </p:txBody>
      </p:sp>
      <p:sp>
        <p:nvSpPr>
          <p:cNvPr id="3" name="Content Placeholder 2">
            <a:extLst>
              <a:ext uri="{FF2B5EF4-FFF2-40B4-BE49-F238E27FC236}">
                <a16:creationId xmlns:a16="http://schemas.microsoft.com/office/drawing/2014/main" id="{1CACE128-082C-59A7-5D42-6A0D46511923}"/>
              </a:ext>
            </a:extLst>
          </p:cNvPr>
          <p:cNvSpPr>
            <a:spLocks noGrp="1"/>
          </p:cNvSpPr>
          <p:nvPr>
            <p:ph idx="1"/>
          </p:nvPr>
        </p:nvSpPr>
        <p:spPr>
          <a:xfrm>
            <a:off x="7636765" y="2108936"/>
            <a:ext cx="4447030" cy="5140950"/>
          </a:xfrm>
        </p:spPr>
        <p:txBody>
          <a:bodyPr>
            <a:normAutofit/>
          </a:bodyPr>
          <a:lstStyle/>
          <a:p>
            <a:r>
              <a:rPr lang="en-GB" sz="2000" dirty="0"/>
              <a:t>Jack Goody argues that Eurasia (treating Europe and Asia together) might be better than a focus on Europe alone. Language (most have roots in Sanskrit), social construction (those who pray, fight and work), economies (connected).</a:t>
            </a:r>
          </a:p>
          <a:p>
            <a:r>
              <a:rPr lang="en-GB" sz="2000" dirty="0"/>
              <a:t>Forces us to think comparatively and about what made Europe distinct (or not)</a:t>
            </a:r>
          </a:p>
          <a:p>
            <a:r>
              <a:rPr lang="en-GB" sz="2000" dirty="0"/>
              <a:t>Is water more important than land? Fernand Braudel organized book on the age of Philip II around the Mediterranean (background map is 1746). The Baltic is another key region.</a:t>
            </a:r>
          </a:p>
        </p:txBody>
      </p:sp>
    </p:spTree>
    <p:extLst>
      <p:ext uri="{BB962C8B-B14F-4D97-AF65-F5344CB8AC3E}">
        <p14:creationId xmlns:p14="http://schemas.microsoft.com/office/powerpoint/2010/main" val="2863362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479282-EAA4-50FA-797E-25D50FCAA879}"/>
              </a:ext>
            </a:extLst>
          </p:cNvPr>
          <p:cNvSpPr>
            <a:spLocks noGrp="1"/>
          </p:cNvSpPr>
          <p:nvPr>
            <p:ph idx="1"/>
          </p:nvPr>
        </p:nvSpPr>
        <p:spPr>
          <a:xfrm>
            <a:off x="771525" y="1177131"/>
            <a:ext cx="2552700" cy="4351338"/>
          </a:xfrm>
        </p:spPr>
        <p:txBody>
          <a:bodyPr>
            <a:normAutofit fontScale="92500"/>
          </a:bodyPr>
          <a:lstStyle/>
          <a:p>
            <a:r>
              <a:rPr lang="en-GB" sz="2800" dirty="0"/>
              <a:t>Europe’s empires</a:t>
            </a:r>
          </a:p>
          <a:p>
            <a:r>
              <a:rPr lang="en-GB" sz="2800" dirty="0"/>
              <a:t> interactions with the Americas. Columbus, 1492 (though the Vikings had been there before!).</a:t>
            </a:r>
          </a:p>
          <a:p>
            <a:r>
              <a:rPr lang="en-GB" sz="2800" dirty="0"/>
              <a:t> ‘Atlantic World’</a:t>
            </a:r>
          </a:p>
          <a:p>
            <a:endParaRPr lang="en-GB" dirty="0"/>
          </a:p>
        </p:txBody>
      </p:sp>
      <p:pic>
        <p:nvPicPr>
          <p:cNvPr id="7170" name="Picture 2" descr="See the source image">
            <a:extLst>
              <a:ext uri="{FF2B5EF4-FFF2-40B4-BE49-F238E27FC236}">
                <a16:creationId xmlns:a16="http://schemas.microsoft.com/office/drawing/2014/main" id="{00DB69A9-DF4C-EA4A-6648-8BAE4E0DA4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5838" y="-76200"/>
            <a:ext cx="85121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7907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966E8-8C70-D409-FEAB-A8A457A6549F}"/>
              </a:ext>
            </a:extLst>
          </p:cNvPr>
          <p:cNvSpPr>
            <a:spLocks noGrp="1"/>
          </p:cNvSpPr>
          <p:nvPr>
            <p:ph type="title"/>
          </p:nvPr>
        </p:nvSpPr>
        <p:spPr>
          <a:xfrm>
            <a:off x="838200" y="125761"/>
            <a:ext cx="9179560" cy="1325563"/>
          </a:xfrm>
        </p:spPr>
        <p:txBody>
          <a:bodyPr/>
          <a:lstStyle/>
          <a:p>
            <a:r>
              <a:rPr lang="en-GB" sz="4400" dirty="0"/>
              <a:t>French revolution reconfigured Europe</a:t>
            </a:r>
            <a:endParaRPr lang="en-GB" dirty="0"/>
          </a:p>
        </p:txBody>
      </p:sp>
      <p:sp>
        <p:nvSpPr>
          <p:cNvPr id="3" name="Content Placeholder 2">
            <a:extLst>
              <a:ext uri="{FF2B5EF4-FFF2-40B4-BE49-F238E27FC236}">
                <a16:creationId xmlns:a16="http://schemas.microsoft.com/office/drawing/2014/main" id="{57C97B28-7BF7-65B1-1426-7494849490AA}"/>
              </a:ext>
            </a:extLst>
          </p:cNvPr>
          <p:cNvSpPr>
            <a:spLocks noGrp="1"/>
          </p:cNvSpPr>
          <p:nvPr>
            <p:ph idx="1"/>
          </p:nvPr>
        </p:nvSpPr>
        <p:spPr/>
        <p:txBody>
          <a:bodyPr/>
          <a:lstStyle/>
          <a:p>
            <a:endParaRPr lang="en-GB"/>
          </a:p>
        </p:txBody>
      </p:sp>
      <p:pic>
        <p:nvPicPr>
          <p:cNvPr id="8194" name="Picture 2" descr="See the source image">
            <a:extLst>
              <a:ext uri="{FF2B5EF4-FFF2-40B4-BE49-F238E27FC236}">
                <a16:creationId xmlns:a16="http://schemas.microsoft.com/office/drawing/2014/main" id="{ABA0CF45-F1F3-31BC-F613-4D251E89B5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38720" y="1118751"/>
            <a:ext cx="4334993" cy="5739249"/>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See the source image">
            <a:extLst>
              <a:ext uri="{FF2B5EF4-FFF2-40B4-BE49-F238E27FC236}">
                <a16:creationId xmlns:a16="http://schemas.microsoft.com/office/drawing/2014/main" id="{16434EDB-1E03-FD91-CCA8-13E97EB9E8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109" y="1249680"/>
            <a:ext cx="5938068" cy="5608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5290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8" name="Rectangle 1037">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4981EE-48C4-E37B-1298-CEB9A9304532}"/>
              </a:ext>
            </a:extLst>
          </p:cNvPr>
          <p:cNvSpPr>
            <a:spLocks noGrp="1"/>
          </p:cNvSpPr>
          <p:nvPr>
            <p:ph type="title"/>
          </p:nvPr>
        </p:nvSpPr>
        <p:spPr>
          <a:xfrm>
            <a:off x="572493" y="238539"/>
            <a:ext cx="11018520" cy="1434415"/>
          </a:xfrm>
        </p:spPr>
        <p:txBody>
          <a:bodyPr anchor="b">
            <a:normAutofit/>
          </a:bodyPr>
          <a:lstStyle/>
          <a:p>
            <a:r>
              <a:rPr lang="en-GB" sz="5400"/>
              <a:t>Europe: Single or Multiple?</a:t>
            </a:r>
          </a:p>
        </p:txBody>
      </p:sp>
      <p:sp>
        <p:nvSpPr>
          <p:cNvPr id="1040"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ACB073E-D920-CF1C-CEBC-9DD5FC136FE9}"/>
              </a:ext>
            </a:extLst>
          </p:cNvPr>
          <p:cNvSpPr>
            <a:spLocks noGrp="1"/>
          </p:cNvSpPr>
          <p:nvPr>
            <p:ph idx="1"/>
          </p:nvPr>
        </p:nvSpPr>
        <p:spPr>
          <a:xfrm>
            <a:off x="572493" y="2071315"/>
            <a:ext cx="6713552" cy="4548145"/>
          </a:xfrm>
        </p:spPr>
        <p:txBody>
          <a:bodyPr anchor="t">
            <a:normAutofit lnSpcReduction="10000"/>
          </a:bodyPr>
          <a:lstStyle/>
          <a:p>
            <a:r>
              <a:rPr lang="en-GB" sz="2000" dirty="0"/>
              <a:t>just one: Montesquieu said ‘Europe is a state composed of several provinces’</a:t>
            </a:r>
          </a:p>
          <a:p>
            <a:r>
              <a:rPr lang="en-GB" sz="2000" dirty="0"/>
              <a:t>Diversity – but if plural, how many?</a:t>
            </a:r>
          </a:p>
          <a:p>
            <a:r>
              <a:rPr lang="en-GB" sz="2000" dirty="0"/>
              <a:t>2: divided by River Elbe into East and West or (Ranke) Latin and Germanic</a:t>
            </a:r>
          </a:p>
          <a:p>
            <a:r>
              <a:rPr lang="en-GB" sz="2000" dirty="0"/>
              <a:t>3: Jen</a:t>
            </a:r>
            <a:r>
              <a:rPr lang="el-GR" sz="2000" dirty="0"/>
              <a:t>ὄ</a:t>
            </a:r>
            <a:r>
              <a:rPr lang="en-GB" sz="2000" dirty="0"/>
              <a:t> </a:t>
            </a:r>
            <a:r>
              <a:rPr lang="en-GB" sz="2000" dirty="0" err="1"/>
              <a:t>Sz</a:t>
            </a:r>
            <a:r>
              <a:rPr lang="el-GR" sz="2000" dirty="0"/>
              <a:t>ὕ</a:t>
            </a:r>
            <a:r>
              <a:rPr lang="en-GB" sz="2000" dirty="0"/>
              <a:t>cs, a medievalist, distinguished between three regions: West, East and ‘East-Central’ (Hungary, Poland, Bohemia)</a:t>
            </a:r>
          </a:p>
          <a:p>
            <a:r>
              <a:rPr lang="en-GB" sz="2000" dirty="0"/>
              <a:t>5: Hugo </a:t>
            </a:r>
            <a:r>
              <a:rPr lang="en-GB" sz="2000" dirty="0" err="1"/>
              <a:t>Hassinger</a:t>
            </a:r>
            <a:r>
              <a:rPr lang="en-GB" sz="2000" dirty="0"/>
              <a:t>: N, S, E, W and Centre</a:t>
            </a:r>
          </a:p>
          <a:p>
            <a:r>
              <a:rPr lang="en-GB" sz="2000" dirty="0"/>
              <a:t>How does time change our unit of study? Were there more </a:t>
            </a:r>
            <a:r>
              <a:rPr lang="en-GB" sz="2000" dirty="0" err="1"/>
              <a:t>Europes</a:t>
            </a:r>
            <a:r>
              <a:rPr lang="en-GB" sz="2000" dirty="0"/>
              <a:t> at the start of our period than at the end? More diversity as single Christian church split and Latin ceased to be the common language; but other centralising forces – Renaissance, Enlightenment, state formation</a:t>
            </a:r>
          </a:p>
          <a:p>
            <a:endParaRPr lang="en-GB" sz="1700" dirty="0"/>
          </a:p>
          <a:p>
            <a:endParaRPr lang="en-GB" sz="1700" dirty="0"/>
          </a:p>
        </p:txBody>
      </p:sp>
      <p:pic>
        <p:nvPicPr>
          <p:cNvPr id="1028" name="Picture 4" descr="Elbe River Map Europe">
            <a:extLst>
              <a:ext uri="{FF2B5EF4-FFF2-40B4-BE49-F238E27FC236}">
                <a16:creationId xmlns:a16="http://schemas.microsoft.com/office/drawing/2014/main" id="{E91547D2-A24F-AF2F-399F-8843908942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4343" y="2546682"/>
            <a:ext cx="4957375" cy="3410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9572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5602B-17CA-95F6-FAE5-A339DA877C39}"/>
              </a:ext>
            </a:extLst>
          </p:cNvPr>
          <p:cNvSpPr>
            <a:spLocks noGrp="1"/>
          </p:cNvSpPr>
          <p:nvPr>
            <p:ph type="title"/>
          </p:nvPr>
        </p:nvSpPr>
        <p:spPr>
          <a:xfrm>
            <a:off x="838200" y="365125"/>
            <a:ext cx="6592614" cy="1325563"/>
          </a:xfrm>
        </p:spPr>
        <p:txBody>
          <a:bodyPr/>
          <a:lstStyle/>
          <a:p>
            <a:r>
              <a:rPr lang="en-GB" b="1" dirty="0"/>
              <a:t>When</a:t>
            </a:r>
            <a:r>
              <a:rPr lang="en-GB" dirty="0"/>
              <a:t> did ‘Europe’ emerge?</a:t>
            </a:r>
          </a:p>
        </p:txBody>
      </p:sp>
      <p:sp>
        <p:nvSpPr>
          <p:cNvPr id="3" name="Content Placeholder 2">
            <a:extLst>
              <a:ext uri="{FF2B5EF4-FFF2-40B4-BE49-F238E27FC236}">
                <a16:creationId xmlns:a16="http://schemas.microsoft.com/office/drawing/2014/main" id="{09170A71-DF18-D6DE-C72C-1495010A014A}"/>
              </a:ext>
            </a:extLst>
          </p:cNvPr>
          <p:cNvSpPr>
            <a:spLocks noGrp="1"/>
          </p:cNvSpPr>
          <p:nvPr>
            <p:ph idx="1"/>
          </p:nvPr>
        </p:nvSpPr>
        <p:spPr>
          <a:xfrm>
            <a:off x="597158" y="1800255"/>
            <a:ext cx="6592614" cy="4351338"/>
          </a:xfrm>
        </p:spPr>
        <p:txBody>
          <a:bodyPr>
            <a:normAutofit fontScale="85000" lnSpcReduction="20000"/>
          </a:bodyPr>
          <a:lstStyle/>
          <a:p>
            <a:r>
              <a:rPr lang="en-GB" dirty="0"/>
              <a:t>Classical and medieval heritage</a:t>
            </a:r>
          </a:p>
          <a:p>
            <a:r>
              <a:rPr lang="en-GB" dirty="0"/>
              <a:t>the term ‘Europe’ does not make a regular appearance in texts until the thirteenth and fourteenth centuries – but still sporadic usage</a:t>
            </a:r>
          </a:p>
          <a:p>
            <a:r>
              <a:rPr lang="en-GB" dirty="0"/>
              <a:t>Greater frequency from the later fifteenth century. When Pope Pius II heard the news that the Turks had taken Constantinople (1453), he remarked: ‘now we have really been struck in Europe, that is, at home’. Pius frequently used not only the old noun ‘Europa’ but also the new adjective Europaeus. </a:t>
            </a:r>
          </a:p>
          <a:p>
            <a:r>
              <a:rPr lang="en-GB" dirty="0"/>
              <a:t>C16th saw increasing usage. Histories of Europe began to be written, starting with the Florentine </a:t>
            </a:r>
            <a:r>
              <a:rPr lang="en-GB" dirty="0" err="1"/>
              <a:t>Pierfrancesco</a:t>
            </a:r>
            <a:r>
              <a:rPr lang="en-GB" dirty="0"/>
              <a:t> </a:t>
            </a:r>
            <a:r>
              <a:rPr lang="en-GB" dirty="0" err="1"/>
              <a:t>Giambullari’s</a:t>
            </a:r>
            <a:r>
              <a:rPr lang="en-GB" dirty="0"/>
              <a:t> </a:t>
            </a:r>
            <a:r>
              <a:rPr lang="en-GB" i="1" dirty="0"/>
              <a:t>Historia </a:t>
            </a:r>
            <a:r>
              <a:rPr lang="en-GB" i="1" dirty="0" err="1"/>
              <a:t>dell’Europa</a:t>
            </a:r>
            <a:r>
              <a:rPr lang="en-GB" dirty="0"/>
              <a:t>, published in 1566</a:t>
            </a:r>
          </a:p>
        </p:txBody>
      </p:sp>
      <p:pic>
        <p:nvPicPr>
          <p:cNvPr id="2052" name="Picture 4">
            <a:extLst>
              <a:ext uri="{FF2B5EF4-FFF2-40B4-BE49-F238E27FC236}">
                <a16:creationId xmlns:a16="http://schemas.microsoft.com/office/drawing/2014/main" id="{D06C762C-B68F-7E7F-C006-B38EBC2F1F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1738" y="0"/>
            <a:ext cx="4244592" cy="62732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EE7B652-67FC-290E-B985-45C1FB0577E7}"/>
              </a:ext>
            </a:extLst>
          </p:cNvPr>
          <p:cNvSpPr txBox="1"/>
          <p:nvPr/>
        </p:nvSpPr>
        <p:spPr>
          <a:xfrm>
            <a:off x="6827806" y="6273225"/>
            <a:ext cx="5489256" cy="584775"/>
          </a:xfrm>
          <a:prstGeom prst="rect">
            <a:avLst/>
          </a:prstGeom>
          <a:noFill/>
        </p:spPr>
        <p:txBody>
          <a:bodyPr wrap="square">
            <a:spAutoFit/>
          </a:bodyPr>
          <a:lstStyle/>
          <a:p>
            <a:pPr algn="ctr"/>
            <a:r>
              <a:rPr lang="en-GB" sz="1600" b="0" i="1" dirty="0">
                <a:solidFill>
                  <a:srgbClr val="000000"/>
                </a:solidFill>
                <a:effectLst/>
                <a:latin typeface="Arial" panose="020B0604020202020204" pitchFamily="34" charset="0"/>
              </a:rPr>
              <a:t>The siege of Constantinople</a:t>
            </a:r>
            <a:r>
              <a:rPr lang="en-GB" sz="1600" b="0" i="0" dirty="0">
                <a:solidFill>
                  <a:srgbClr val="000000"/>
                </a:solidFill>
                <a:effectLst/>
                <a:latin typeface="Arial" panose="020B0604020202020204" pitchFamily="34" charset="0"/>
              </a:rPr>
              <a:t> (1453), French miniature by Jean Le Tavernier after 1455</a:t>
            </a:r>
            <a:endParaRPr lang="en-GB" sz="1600" dirty="0"/>
          </a:p>
        </p:txBody>
      </p:sp>
    </p:spTree>
    <p:extLst>
      <p:ext uri="{BB962C8B-B14F-4D97-AF65-F5344CB8AC3E}">
        <p14:creationId xmlns:p14="http://schemas.microsoft.com/office/powerpoint/2010/main" val="18839726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FC508-1C08-B492-4E67-4EFBF9CEABCF}"/>
              </a:ext>
            </a:extLst>
          </p:cNvPr>
          <p:cNvSpPr>
            <a:spLocks noGrp="1"/>
          </p:cNvSpPr>
          <p:nvPr>
            <p:ph type="title"/>
          </p:nvPr>
        </p:nvSpPr>
        <p:spPr>
          <a:xfrm>
            <a:off x="686834" y="1153572"/>
            <a:ext cx="3200400" cy="4461163"/>
          </a:xfrm>
        </p:spPr>
        <p:txBody>
          <a:bodyPr>
            <a:normAutofit/>
          </a:bodyPr>
          <a:lstStyle/>
          <a:p>
            <a:r>
              <a:rPr lang="en-GB" dirty="0">
                <a:solidFill>
                  <a:srgbClr val="FFFFFF"/>
                </a:solidFill>
              </a:rPr>
              <a:t>Europe as a </a:t>
            </a:r>
            <a:r>
              <a:rPr lang="en-GB" b="1" dirty="0">
                <a:solidFill>
                  <a:srgbClr val="FFFFFF"/>
                </a:solidFill>
              </a:rPr>
              <a:t>cultural construct</a:t>
            </a:r>
            <a:endParaRPr lang="en-GB"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82CFEB35-C528-61AD-AB3A-673720A13FB0}"/>
              </a:ext>
            </a:extLst>
          </p:cNvPr>
          <p:cNvSpPr>
            <a:spLocks noGrp="1"/>
          </p:cNvSpPr>
          <p:nvPr>
            <p:ph idx="1"/>
          </p:nvPr>
        </p:nvSpPr>
        <p:spPr>
          <a:xfrm>
            <a:off x="4447308" y="591344"/>
            <a:ext cx="6906491" cy="5585619"/>
          </a:xfrm>
        </p:spPr>
        <p:txBody>
          <a:bodyPr anchor="ctr">
            <a:normAutofit/>
          </a:bodyPr>
          <a:lstStyle/>
          <a:p>
            <a:r>
              <a:rPr lang="en-GB" sz="1800" dirty="0"/>
              <a:t>Peter Burke: “Europe is not so much a ‘thing’ as an idea, image, myth, or in the language of the 21st century, a ‘cultural construct’”</a:t>
            </a:r>
          </a:p>
          <a:p>
            <a:r>
              <a:rPr lang="en-GB" sz="1800" dirty="0"/>
              <a:t>Sees C17th as key for emergence of European consciousness </a:t>
            </a:r>
            <a:r>
              <a:rPr lang="en-GB" sz="1800" dirty="0" err="1"/>
              <a:t>eg</a:t>
            </a:r>
            <a:r>
              <a:rPr lang="en-GB" sz="1800" dirty="0"/>
              <a:t> the writing of monographs on Europe as a historical or geographical unit</a:t>
            </a:r>
          </a:p>
          <a:p>
            <a:r>
              <a:rPr lang="en-GB" sz="1800" dirty="0"/>
              <a:t>The German jurist Samuel Pufendorf published a best-selling introduction to European history in 1680, which had been translated by 1718 into seven languages (German, Swedish, Dutch, French, Latin, English and Russian). Textbooks of European geography included Pierre </a:t>
            </a:r>
            <a:r>
              <a:rPr lang="en-GB" sz="1800" dirty="0" err="1"/>
              <a:t>D’Avity’s</a:t>
            </a:r>
            <a:r>
              <a:rPr lang="en-GB" sz="1800" dirty="0"/>
              <a:t> </a:t>
            </a:r>
            <a:r>
              <a:rPr lang="en-GB" sz="1800" i="1" dirty="0" err="1"/>
              <a:t>L’Europe</a:t>
            </a:r>
            <a:r>
              <a:rPr lang="en-GB" sz="1800" dirty="0"/>
              <a:t> (1660) and Samuel </a:t>
            </a:r>
            <a:r>
              <a:rPr lang="en-GB" sz="1800" dirty="0" err="1"/>
              <a:t>Chappuzeau’s</a:t>
            </a:r>
            <a:r>
              <a:rPr lang="en-GB" sz="1800" dirty="0"/>
              <a:t> </a:t>
            </a:r>
            <a:r>
              <a:rPr lang="en-GB" sz="1800" i="1" dirty="0" err="1"/>
              <a:t>L’Europe</a:t>
            </a:r>
            <a:r>
              <a:rPr lang="en-GB" sz="1800" i="1" dirty="0"/>
              <a:t> </a:t>
            </a:r>
            <a:r>
              <a:rPr lang="en-GB" sz="1800" i="1" dirty="0" err="1"/>
              <a:t>vivante</a:t>
            </a:r>
            <a:r>
              <a:rPr lang="en-GB" sz="1800" i="1" dirty="0"/>
              <a:t> </a:t>
            </a:r>
            <a:r>
              <a:rPr lang="en-GB" sz="1800" dirty="0"/>
              <a:t>(1666–71)</a:t>
            </a:r>
          </a:p>
          <a:p>
            <a:r>
              <a:rPr lang="en-GB" sz="1800" dirty="0"/>
              <a:t>Print as an important disseminator </a:t>
            </a:r>
            <a:r>
              <a:rPr lang="en-GB" sz="1800" dirty="0" err="1"/>
              <a:t>esp</a:t>
            </a:r>
            <a:r>
              <a:rPr lang="en-GB" sz="1800" dirty="0"/>
              <a:t> periodicals giving European news</a:t>
            </a:r>
          </a:p>
          <a:p>
            <a:r>
              <a:rPr lang="en-GB" sz="1800" dirty="0"/>
              <a:t>War across Europe – fear of ‘universal monarchy’ of Spanish or French kings. William of Orange described himself as the defender of ‘European freedom’ (der </a:t>
            </a:r>
            <a:r>
              <a:rPr lang="en-GB" sz="1800" dirty="0" err="1"/>
              <a:t>Europese</a:t>
            </a:r>
            <a:r>
              <a:rPr lang="en-GB" sz="1800" dirty="0"/>
              <a:t> </a:t>
            </a:r>
            <a:r>
              <a:rPr lang="en-GB" sz="1800" dirty="0" err="1"/>
              <a:t>vrijheid</a:t>
            </a:r>
            <a:r>
              <a:rPr lang="en-GB" sz="1800" dirty="0"/>
              <a:t>), and an English pamphlet of 1677 is entitled </a:t>
            </a:r>
            <a:r>
              <a:rPr lang="en-GB" sz="1800" i="1" dirty="0"/>
              <a:t>Europe a Slave unless England break her Chains</a:t>
            </a:r>
            <a:r>
              <a:rPr lang="en-GB" sz="1800" dirty="0"/>
              <a:t>. </a:t>
            </a:r>
          </a:p>
          <a:p>
            <a:r>
              <a:rPr lang="en-GB" sz="1800" dirty="0"/>
              <a:t>And political construct. Early ideas of league of nations: Emeric </a:t>
            </a:r>
            <a:r>
              <a:rPr lang="en-GB" sz="1800" dirty="0" err="1"/>
              <a:t>Crucé</a:t>
            </a:r>
            <a:r>
              <a:rPr lang="en-GB" sz="1800" dirty="0"/>
              <a:t>, </a:t>
            </a:r>
            <a:r>
              <a:rPr lang="en-GB" sz="1800" i="1" dirty="0"/>
              <a:t>Le Nouveau </a:t>
            </a:r>
            <a:r>
              <a:rPr lang="en-GB" sz="1800" i="1" dirty="0" err="1"/>
              <a:t>Cynée</a:t>
            </a:r>
            <a:r>
              <a:rPr lang="en-GB" sz="1800" i="1" dirty="0"/>
              <a:t> </a:t>
            </a:r>
            <a:r>
              <a:rPr lang="en-GB" sz="1800" dirty="0"/>
              <a:t>(1623). Europe as a political system – ‘balance of power’</a:t>
            </a:r>
          </a:p>
        </p:txBody>
      </p:sp>
    </p:spTree>
    <p:extLst>
      <p:ext uri="{BB962C8B-B14F-4D97-AF65-F5344CB8AC3E}">
        <p14:creationId xmlns:p14="http://schemas.microsoft.com/office/powerpoint/2010/main" val="7683691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3C7EF4459BEFF4DA1561BC5417A9DE8" ma:contentTypeVersion="14" ma:contentTypeDescription="Create a new document." ma:contentTypeScope="" ma:versionID="e416571fdc7d875d0a0797ed9be83a5a">
  <xsd:schema xmlns:xsd="http://www.w3.org/2001/XMLSchema" xmlns:xs="http://www.w3.org/2001/XMLSchema" xmlns:p="http://schemas.microsoft.com/office/2006/metadata/properties" xmlns:ns3="6cc329ff-2e64-4cf1-92ce-76193db6e5c6" xmlns:ns4="d5046ea0-ff91-455b-b563-cf1859bbdd18" targetNamespace="http://schemas.microsoft.com/office/2006/metadata/properties" ma:root="true" ma:fieldsID="cd76c08aabf7247a6adbdba450785092" ns3:_="" ns4:_="">
    <xsd:import namespace="6cc329ff-2e64-4cf1-92ce-76193db6e5c6"/>
    <xsd:import namespace="d5046ea0-ff91-455b-b563-cf1859bbdd18"/>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Location" minOccurs="0"/>
                <xsd:element ref="ns4:MediaServiceGenerationTime" minOccurs="0"/>
                <xsd:element ref="ns4:MediaServiceEventHashCode" minOccurs="0"/>
                <xsd:element ref="ns4:MediaServiceAutoKeyPoints" minOccurs="0"/>
                <xsd:element ref="ns4:MediaServiceKeyPoint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cc329ff-2e64-4cf1-92ce-76193db6e5c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5046ea0-ff91-455b-b563-cf1859bbdd18"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27ED395-C5B2-4FE2-AA09-DAF0F6F2FA39}">
  <ds:schemaRefs>
    <ds:schemaRef ds:uri="http://schemas.microsoft.com/office/2006/documentManagement/types"/>
    <ds:schemaRef ds:uri="http://purl.org/dc/terms/"/>
    <ds:schemaRef ds:uri="http://purl.org/dc/elements/1.1/"/>
    <ds:schemaRef ds:uri="http://schemas.openxmlformats.org/package/2006/metadata/core-properties"/>
    <ds:schemaRef ds:uri="6cc329ff-2e64-4cf1-92ce-76193db6e5c6"/>
    <ds:schemaRef ds:uri="d5046ea0-ff91-455b-b563-cf1859bbdd18"/>
    <ds:schemaRef ds:uri="http://purl.org/dc/dcmitype/"/>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3F8C23CD-9E73-4FC9-AB43-0C33313867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cc329ff-2e64-4cf1-92ce-76193db6e5c6"/>
    <ds:schemaRef ds:uri="d5046ea0-ff91-455b-b563-cf1859bbdd1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BECB6F6-4D15-4C81-9FF3-4A9DF310FFD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3919</TotalTime>
  <Words>2714</Words>
  <Application>Microsoft Office PowerPoint</Application>
  <PresentationFormat>Widescreen</PresentationFormat>
  <Paragraphs>133</Paragraphs>
  <Slides>23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Arial</vt:lpstr>
      <vt:lpstr>Calibri</vt:lpstr>
      <vt:lpstr>Calibri Light</vt:lpstr>
      <vt:lpstr>Courier New</vt:lpstr>
      <vt:lpstr>robotoregular</vt:lpstr>
      <vt:lpstr>Symbol</vt:lpstr>
      <vt:lpstr>Times New Roman</vt:lpstr>
      <vt:lpstr>Verdana</vt:lpstr>
      <vt:lpstr>Office Theme</vt:lpstr>
      <vt:lpstr>European Identities and the Identity of Europe</vt:lpstr>
      <vt:lpstr>Seminar preparation</vt:lpstr>
      <vt:lpstr>Lecture themes</vt:lpstr>
      <vt:lpstr>Europe as a Geographical unit of study</vt:lpstr>
      <vt:lpstr>PowerPoint Presentation</vt:lpstr>
      <vt:lpstr>French revolution reconfigured Europe</vt:lpstr>
      <vt:lpstr>Europe: Single or Multiple?</vt:lpstr>
      <vt:lpstr>When did ‘Europe’ emerge?</vt:lpstr>
      <vt:lpstr>Europe as a cultural construct</vt:lpstr>
      <vt:lpstr>Identity defined in opposition to an ‘other’</vt:lpstr>
      <vt:lpstr>What can maps of Europe tell us?</vt:lpstr>
      <vt:lpstr>Renaissance maps: Europe as Christendom </vt:lpstr>
      <vt:lpstr>Allegorical representations: Europa Regina</vt:lpstr>
      <vt:lpstr>PowerPoint Presentation</vt:lpstr>
      <vt:lpstr>C18th Superiority</vt:lpstr>
      <vt:lpstr>Enlightenment: towards a common European identity and European superiority?</vt:lpstr>
      <vt:lpstr>But what constituted identity and the self-confidence of the superiority was always uncertain</vt:lpstr>
      <vt:lpstr>Montesquieu and the European character</vt:lpstr>
      <vt:lpstr>Montesquieu, Persian Letters (1721)</vt:lpstr>
      <vt:lpstr>PowerPoint Presentation</vt:lpstr>
      <vt:lpstr>Voltaire</vt:lpstr>
      <vt:lpstr>European spirit</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Author</dc:creator>
  <cp:lastModifiedBy>Author</cp:lastModifiedBy>
  <cp:revision>4</cp:revision>
  <dcterms:created xsi:type="dcterms:W3CDTF">2022-09-15T09:21:25Z</dcterms:created>
  <dcterms:modified xsi:type="dcterms:W3CDTF">2024-10-04T11:20:32Z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0x01010013C7EF4459BEFF4DA1561BC5417A9DE8</vt:lpwstr>
  </property>
</Properties>
</file>