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317" r:id="rId4"/>
    <p:sldId id="307" r:id="rId5"/>
    <p:sldId id="305" r:id="rId6"/>
    <p:sldId id="296" r:id="rId7"/>
    <p:sldId id="295" r:id="rId8"/>
    <p:sldId id="316" r:id="rId9"/>
    <p:sldId id="292" r:id="rId10"/>
    <p:sldId id="297" r:id="rId11"/>
    <p:sldId id="304" r:id="rId12"/>
    <p:sldId id="306" r:id="rId13"/>
    <p:sldId id="285" r:id="rId14"/>
    <p:sldId id="302" r:id="rId15"/>
    <p:sldId id="284" r:id="rId16"/>
    <p:sldId id="301" r:id="rId17"/>
    <p:sldId id="271" r:id="rId18"/>
    <p:sldId id="308" r:id="rId19"/>
    <p:sldId id="309" r:id="rId20"/>
    <p:sldId id="314" r:id="rId21"/>
    <p:sldId id="311" r:id="rId22"/>
    <p:sldId id="315" r:id="rId23"/>
    <p:sldId id="31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18"/>
    <p:restoredTop sz="94672"/>
  </p:normalViewPr>
  <p:slideViewPr>
    <p:cSldViewPr snapToGrid="0" snapToObjects="1">
      <p:cViewPr varScale="1">
        <p:scale>
          <a:sx n="108" d="100"/>
          <a:sy n="108" d="100"/>
        </p:scale>
        <p:origin x="76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84AFC-28EC-7A45-AC4C-850A50D7337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59FD4F3-E581-0E4A-90C1-7D0832CEC2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A0B407F-2CFF-7145-9960-A0E884B96AC8}"/>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5" name="Footer Placeholder 4">
            <a:extLst>
              <a:ext uri="{FF2B5EF4-FFF2-40B4-BE49-F238E27FC236}">
                <a16:creationId xmlns:a16="http://schemas.microsoft.com/office/drawing/2014/main" id="{0A71190C-A8E7-584B-A8D6-442A4D8F12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D276DB-14C8-2540-B218-280B02BA2E7B}"/>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3353977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2ACCE-A178-4C47-B52C-30BEFD0EBF9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A707F65-EFC5-2F44-A9A3-1640C821FC4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5805BF3-D60B-1649-8A05-67CD27D92D96}"/>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5" name="Footer Placeholder 4">
            <a:extLst>
              <a:ext uri="{FF2B5EF4-FFF2-40B4-BE49-F238E27FC236}">
                <a16:creationId xmlns:a16="http://schemas.microsoft.com/office/drawing/2014/main" id="{CA97200A-FFF2-6F47-830E-5CB029E7C2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EDDF8B-DCA0-8242-B18C-1BF2F15480D3}"/>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1646155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166F14-55F4-474C-B7DC-675AC3B707E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D7F8D68-7632-BF4C-B040-073BBAC84A3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A5A5811-5458-7C4C-B599-26DFC79A6CD8}"/>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5" name="Footer Placeholder 4">
            <a:extLst>
              <a:ext uri="{FF2B5EF4-FFF2-40B4-BE49-F238E27FC236}">
                <a16:creationId xmlns:a16="http://schemas.microsoft.com/office/drawing/2014/main" id="{24B76441-4097-2846-AD9B-2217091EB8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C23C6D-F30E-1F4D-BD2E-CD301B443046}"/>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2034591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640C2-04DE-FC4F-B66C-594A67BFE18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A4938FD-37E3-CB46-BF26-A1D8D1E3FDB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B3CF3E5-B2BB-C349-B757-D5DF268EBD45}"/>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5" name="Footer Placeholder 4">
            <a:extLst>
              <a:ext uri="{FF2B5EF4-FFF2-40B4-BE49-F238E27FC236}">
                <a16:creationId xmlns:a16="http://schemas.microsoft.com/office/drawing/2014/main" id="{7D0AC345-7BED-F647-9994-FAC7A251CF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C9316B-D963-664D-8D0B-41ACB49E0740}"/>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544016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B9606-0BF5-564F-AA6E-828E3DEC06D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B09913F-8731-E340-8DC1-05C05702C8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C05A83D-97C3-FC40-A60C-68D5D0048FA9}"/>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5" name="Footer Placeholder 4">
            <a:extLst>
              <a:ext uri="{FF2B5EF4-FFF2-40B4-BE49-F238E27FC236}">
                <a16:creationId xmlns:a16="http://schemas.microsoft.com/office/drawing/2014/main" id="{C7C54FA8-D3D1-3B41-8366-4F69DB6228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3B5EA8-76F7-4042-8B07-A8464325F6B7}"/>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3227963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77A29-9671-7247-B1D8-61CF5593750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E6A9A0B-3DD4-334F-9DFD-0CFFF9CC4B3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697E7F7-3DC1-924D-A638-A58336812CD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21B8A6D-C411-804A-A6F4-FA3CD256B04A}"/>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6" name="Footer Placeholder 5">
            <a:extLst>
              <a:ext uri="{FF2B5EF4-FFF2-40B4-BE49-F238E27FC236}">
                <a16:creationId xmlns:a16="http://schemas.microsoft.com/office/drawing/2014/main" id="{E55D93FE-D959-5C45-99BD-8E36F2BB4D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D60968-DA0A-BD4A-AA08-8D546ED86955}"/>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2414408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CB1E1-4572-B042-A92F-A7FE9A01559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204B0D-EA25-C84E-88B9-B8F8942081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EB34F31-ABEB-B648-AD68-EE73BF1C44F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ED7FAE0-9FD4-B14F-90FB-F4AA86D15B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BD88095-5328-C541-9428-E7735F2138B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3E2BE8C-7897-9944-AD1D-C61656FBE03C}"/>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8" name="Footer Placeholder 7">
            <a:extLst>
              <a:ext uri="{FF2B5EF4-FFF2-40B4-BE49-F238E27FC236}">
                <a16:creationId xmlns:a16="http://schemas.microsoft.com/office/drawing/2014/main" id="{81C713C2-322B-E84A-B305-ABE5B630FA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B9C39F5-FB53-044B-AA3A-F1A6D51C11F6}"/>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3985126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44A63-391C-0E47-BA16-80A3F5611658}"/>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DFFDB01-2923-AE49-A216-5B562DC0C846}"/>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4" name="Footer Placeholder 3">
            <a:extLst>
              <a:ext uri="{FF2B5EF4-FFF2-40B4-BE49-F238E27FC236}">
                <a16:creationId xmlns:a16="http://schemas.microsoft.com/office/drawing/2014/main" id="{10E58E58-770E-934E-9B19-6168F415B3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EFD975F-92D0-4045-9E27-E7260FEC7934}"/>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67921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B11439-309E-C14E-8090-67CF19042CD5}"/>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3" name="Footer Placeholder 2">
            <a:extLst>
              <a:ext uri="{FF2B5EF4-FFF2-40B4-BE49-F238E27FC236}">
                <a16:creationId xmlns:a16="http://schemas.microsoft.com/office/drawing/2014/main" id="{D6972E15-4E0C-CA40-9100-7440F2AD2C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5A4AA2-6226-584B-8185-BD62E51EA0A2}"/>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3158786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DFD14-6EE7-6F43-8EFB-21E02704134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DB3483E6-DF6C-2A42-9794-082ACD5F48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F5471F5-ED6B-024B-8B86-67DB3BA03E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680C712-35CD-404C-BA92-AB0F2BDD38CD}"/>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6" name="Footer Placeholder 5">
            <a:extLst>
              <a:ext uri="{FF2B5EF4-FFF2-40B4-BE49-F238E27FC236}">
                <a16:creationId xmlns:a16="http://schemas.microsoft.com/office/drawing/2014/main" id="{9FD25B24-6F6D-DD40-9107-26E2ADF648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3B49CE-FB6B-DE46-A35A-D791605580C3}"/>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177845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F1B42-A119-144A-8225-EE86969F4E1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196E8B6-18AD-2D46-AF08-9FEBB34432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6E88A26-E93C-C24D-983A-24AB6CFCCB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054DCF8-2231-FB4F-A784-E0692E44ADD6}"/>
              </a:ext>
            </a:extLst>
          </p:cNvPr>
          <p:cNvSpPr>
            <a:spLocks noGrp="1"/>
          </p:cNvSpPr>
          <p:nvPr>
            <p:ph type="dt" sz="half" idx="10"/>
          </p:nvPr>
        </p:nvSpPr>
        <p:spPr/>
        <p:txBody>
          <a:bodyPr/>
          <a:lstStyle/>
          <a:p>
            <a:fld id="{943DA335-B7AA-D94D-819B-361E505B8AB4}" type="datetimeFigureOut">
              <a:rPr lang="en-US" smtClean="0"/>
              <a:t>10/30/2023</a:t>
            </a:fld>
            <a:endParaRPr lang="en-US"/>
          </a:p>
        </p:txBody>
      </p:sp>
      <p:sp>
        <p:nvSpPr>
          <p:cNvPr id="6" name="Footer Placeholder 5">
            <a:extLst>
              <a:ext uri="{FF2B5EF4-FFF2-40B4-BE49-F238E27FC236}">
                <a16:creationId xmlns:a16="http://schemas.microsoft.com/office/drawing/2014/main" id="{821D9CF7-0FD5-8F46-90CB-5CBB4887D8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3DB4CC-E364-6B41-A1B1-5A9CB116FAD8}"/>
              </a:ext>
            </a:extLst>
          </p:cNvPr>
          <p:cNvSpPr>
            <a:spLocks noGrp="1"/>
          </p:cNvSpPr>
          <p:nvPr>
            <p:ph type="sldNum" sz="quarter" idx="12"/>
          </p:nvPr>
        </p:nvSpPr>
        <p:spPr/>
        <p:txBody>
          <a:bodyPr/>
          <a:lstStyle/>
          <a:p>
            <a:fld id="{B0DC74F3-C3D7-B94B-B5D1-C3D303CA4D77}" type="slidenum">
              <a:rPr lang="en-US" smtClean="0"/>
              <a:t>‹#›</a:t>
            </a:fld>
            <a:endParaRPr lang="en-US"/>
          </a:p>
        </p:txBody>
      </p:sp>
    </p:spTree>
    <p:extLst>
      <p:ext uri="{BB962C8B-B14F-4D97-AF65-F5344CB8AC3E}">
        <p14:creationId xmlns:p14="http://schemas.microsoft.com/office/powerpoint/2010/main" val="19074290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B0C883-4E92-1040-817D-519B34496C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87CA5B-58B4-0142-855F-EE65F3CF78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6FC70FA-A7A3-C84E-AF6C-E57035C701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3DA335-B7AA-D94D-819B-361E505B8AB4}" type="datetimeFigureOut">
              <a:rPr lang="en-US" smtClean="0"/>
              <a:t>10/30/2023</a:t>
            </a:fld>
            <a:endParaRPr lang="en-US"/>
          </a:p>
        </p:txBody>
      </p:sp>
      <p:sp>
        <p:nvSpPr>
          <p:cNvPr id="5" name="Footer Placeholder 4">
            <a:extLst>
              <a:ext uri="{FF2B5EF4-FFF2-40B4-BE49-F238E27FC236}">
                <a16:creationId xmlns:a16="http://schemas.microsoft.com/office/drawing/2014/main" id="{1C2D756A-A0AD-3F4B-9938-CA6E1971E8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C4FDEE6-00F8-AA4C-877A-2D137FBAEC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DC74F3-C3D7-B94B-B5D1-C3D303CA4D77}" type="slidenum">
              <a:rPr lang="en-US" smtClean="0"/>
              <a:t>‹#›</a:t>
            </a:fld>
            <a:endParaRPr lang="en-US"/>
          </a:p>
        </p:txBody>
      </p:sp>
    </p:spTree>
    <p:extLst>
      <p:ext uri="{BB962C8B-B14F-4D97-AF65-F5344CB8AC3E}">
        <p14:creationId xmlns:p14="http://schemas.microsoft.com/office/powerpoint/2010/main" val="2069985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tiff"/><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5B233-A911-B449-A6CD-BCC57124EBD7}"/>
              </a:ext>
            </a:extLst>
          </p:cNvPr>
          <p:cNvSpPr>
            <a:spLocks noGrp="1"/>
          </p:cNvSpPr>
          <p:nvPr>
            <p:ph type="title"/>
          </p:nvPr>
        </p:nvSpPr>
        <p:spPr>
          <a:xfrm>
            <a:off x="227987" y="213361"/>
            <a:ext cx="11125813" cy="1477327"/>
          </a:xfrm>
        </p:spPr>
        <p:txBody>
          <a:bodyPr>
            <a:normAutofit/>
          </a:bodyPr>
          <a:lstStyle/>
          <a:p>
            <a:pPr algn="ctr"/>
            <a:r>
              <a:rPr lang="en-US" dirty="0"/>
              <a:t>Food, Fashion and Material Culture</a:t>
            </a:r>
            <a:br>
              <a:rPr lang="en-US" dirty="0"/>
            </a:br>
            <a:r>
              <a:rPr lang="en-US" sz="3100" dirty="0"/>
              <a:t>Rebecca Earle</a:t>
            </a:r>
          </a:p>
        </p:txBody>
      </p:sp>
      <p:sp>
        <p:nvSpPr>
          <p:cNvPr id="3" name="Subtitle 2">
            <a:extLst>
              <a:ext uri="{FF2B5EF4-FFF2-40B4-BE49-F238E27FC236}">
                <a16:creationId xmlns:a16="http://schemas.microsoft.com/office/drawing/2014/main" id="{0B3D4450-2AE9-5F42-8CE6-0FBB25D7FC5D}"/>
              </a:ext>
            </a:extLst>
          </p:cNvPr>
          <p:cNvSpPr>
            <a:spLocks noGrp="1"/>
          </p:cNvSpPr>
          <p:nvPr>
            <p:ph sz="half" idx="1"/>
          </p:nvPr>
        </p:nvSpPr>
        <p:spPr/>
        <p:txBody>
          <a:bodyPr/>
          <a:lstStyle/>
          <a:p>
            <a:endParaRPr lang="en-US" dirty="0"/>
          </a:p>
          <a:p>
            <a:pPr marL="0" indent="0">
              <a:buNone/>
            </a:pPr>
            <a:endParaRPr lang="en-US" dirty="0"/>
          </a:p>
        </p:txBody>
      </p:sp>
      <p:pic>
        <p:nvPicPr>
          <p:cNvPr id="5" name="Content Placeholder 4">
            <a:extLst>
              <a:ext uri="{FF2B5EF4-FFF2-40B4-BE49-F238E27FC236}">
                <a16:creationId xmlns:a16="http://schemas.microsoft.com/office/drawing/2014/main" id="{349C7965-33ED-604E-99C6-619BD51112F0}"/>
              </a:ext>
            </a:extLst>
          </p:cNvPr>
          <p:cNvPicPr>
            <a:picLocks noGrp="1" noChangeAspect="1"/>
          </p:cNvPicPr>
          <p:nvPr>
            <p:ph sz="half" idx="2"/>
          </p:nvPr>
        </p:nvPicPr>
        <p:blipFill>
          <a:blip r:embed="rId2"/>
          <a:stretch>
            <a:fillRect/>
          </a:stretch>
        </p:blipFill>
        <p:spPr>
          <a:xfrm>
            <a:off x="8962009" y="1253331"/>
            <a:ext cx="3002004" cy="4351338"/>
          </a:xfrm>
          <a:prstGeom prst="rect">
            <a:avLst/>
          </a:prstGeom>
        </p:spPr>
      </p:pic>
      <p:pic>
        <p:nvPicPr>
          <p:cNvPr id="1026" name="Picture 2">
            <a:extLst>
              <a:ext uri="{FF2B5EF4-FFF2-40B4-BE49-F238E27FC236}">
                <a16:creationId xmlns:a16="http://schemas.microsoft.com/office/drawing/2014/main" id="{F4B2AC5E-3953-3843-864F-10B761B0B0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39" y="1596980"/>
            <a:ext cx="4464806" cy="3430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A75833F-B7F9-A64B-9B4C-D1DA781E4EA7}"/>
              </a:ext>
            </a:extLst>
          </p:cNvPr>
          <p:cNvSpPr txBox="1"/>
          <p:nvPr/>
        </p:nvSpPr>
        <p:spPr>
          <a:xfrm>
            <a:off x="447148" y="5253633"/>
            <a:ext cx="4462463" cy="1477328"/>
          </a:xfrm>
          <a:prstGeom prst="rect">
            <a:avLst/>
          </a:prstGeom>
          <a:noFill/>
        </p:spPr>
        <p:txBody>
          <a:bodyPr wrap="square" rtlCol="0">
            <a:spAutoFit/>
          </a:bodyPr>
          <a:lstStyle/>
          <a:p>
            <a:r>
              <a:rPr lang="en-GB" dirty="0" err="1"/>
              <a:t>Mathhäus</a:t>
            </a:r>
            <a:r>
              <a:rPr lang="en-GB" dirty="0"/>
              <a:t> Schwarz’s </a:t>
            </a:r>
            <a:r>
              <a:rPr lang="en-GB" i="1" dirty="0" err="1"/>
              <a:t>Klaidungsbüchlein</a:t>
            </a:r>
            <a:r>
              <a:rPr lang="en-GB" dirty="0"/>
              <a:t>, or “Book of Clothes” (1520-60), in which he documented his clothing from infancy to old age. Here are the images of him at 19 and in middle age.</a:t>
            </a:r>
            <a:endParaRPr lang="en-US" dirty="0"/>
          </a:p>
        </p:txBody>
      </p:sp>
      <p:pic>
        <p:nvPicPr>
          <p:cNvPr id="7" name="Content Placeholder 3" descr="pottage.jpeg">
            <a:extLst>
              <a:ext uri="{FF2B5EF4-FFF2-40B4-BE49-F238E27FC236}">
                <a16:creationId xmlns:a16="http://schemas.microsoft.com/office/drawing/2014/main" id="{ADEA62C3-2F8A-2E48-BDDA-BBCB08F93DCC}"/>
              </a:ext>
            </a:extLst>
          </p:cNvPr>
          <p:cNvPicPr>
            <a:picLocks noChangeAspect="1"/>
          </p:cNvPicPr>
          <p:nvPr/>
        </p:nvPicPr>
        <p:blipFill>
          <a:blip r:embed="rId4">
            <a:extLst>
              <a:ext uri="{28A0092B-C50C-407E-A947-70E740481C1C}">
                <a14:useLocalDpi xmlns:a14="http://schemas.microsoft.com/office/drawing/2010/main" val="0"/>
              </a:ext>
            </a:extLst>
          </a:blip>
          <a:srcRect l="-51628" r="-51628"/>
          <a:stretch>
            <a:fillRect/>
          </a:stretch>
        </p:blipFill>
        <p:spPr>
          <a:xfrm>
            <a:off x="3229992" y="2578895"/>
            <a:ext cx="7549740" cy="4152066"/>
          </a:xfrm>
          <a:prstGeom prst="rect">
            <a:avLst/>
          </a:prstGeom>
        </p:spPr>
      </p:pic>
      <p:cxnSp>
        <p:nvCxnSpPr>
          <p:cNvPr id="8" name="Straight Arrow Connector 7">
            <a:extLst>
              <a:ext uri="{FF2B5EF4-FFF2-40B4-BE49-F238E27FC236}">
                <a16:creationId xmlns:a16="http://schemas.microsoft.com/office/drawing/2014/main" id="{BBA21830-BB6F-BD44-97A3-B8905F909BFC}"/>
              </a:ext>
            </a:extLst>
          </p:cNvPr>
          <p:cNvCxnSpPr/>
          <p:nvPr/>
        </p:nvCxnSpPr>
        <p:spPr>
          <a:xfrm flipV="1">
            <a:off x="2292439" y="5025980"/>
            <a:ext cx="0" cy="2276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4734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4000" b="1" dirty="0"/>
              <a:t>Foods from the Americas changed how Europeans Ate.</a:t>
            </a:r>
            <a:endParaRPr lang="en-US" sz="4000" b="1" dirty="0"/>
          </a:p>
        </p:txBody>
      </p:sp>
      <p:pic>
        <p:nvPicPr>
          <p:cNvPr id="4" name="Content Placeholder 3" descr="14.Velazquez.jpg"/>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1690688"/>
            <a:ext cx="5181600" cy="3032294"/>
          </a:xfrm>
        </p:spPr>
      </p:pic>
      <p:sp>
        <p:nvSpPr>
          <p:cNvPr id="5" name="TextBox 4">
            <a:extLst>
              <a:ext uri="{FF2B5EF4-FFF2-40B4-BE49-F238E27FC236}">
                <a16:creationId xmlns:a16="http://schemas.microsoft.com/office/drawing/2014/main" id="{0CFE8517-936D-8042-A60A-62F3F98AC79C}"/>
              </a:ext>
            </a:extLst>
          </p:cNvPr>
          <p:cNvSpPr txBox="1"/>
          <p:nvPr/>
        </p:nvSpPr>
        <p:spPr>
          <a:xfrm>
            <a:off x="1016000" y="5325994"/>
            <a:ext cx="3793067" cy="923330"/>
          </a:xfrm>
          <a:prstGeom prst="rect">
            <a:avLst/>
          </a:prstGeom>
          <a:noFill/>
        </p:spPr>
        <p:txBody>
          <a:bodyPr wrap="square" rtlCol="0">
            <a:spAutoFit/>
          </a:bodyPr>
          <a:lstStyle/>
          <a:p>
            <a:r>
              <a:rPr lang="en-GB" dirty="0"/>
              <a:t>Diego Velázquez, </a:t>
            </a:r>
            <a:r>
              <a:rPr lang="en-GB" i="1" dirty="0"/>
              <a:t>Kitchen Scene with Christ in the House of Martha and Mary</a:t>
            </a:r>
            <a:r>
              <a:rPr lang="en-GB" dirty="0"/>
              <a:t> (1618), National Gallery, London</a:t>
            </a:r>
            <a:endParaRPr lang="en-US" dirty="0"/>
          </a:p>
        </p:txBody>
      </p:sp>
      <p:pic>
        <p:nvPicPr>
          <p:cNvPr id="8" name="Content Placeholder 3" descr="Gasparini-image.jpg">
            <a:extLst>
              <a:ext uri="{FF2B5EF4-FFF2-40B4-BE49-F238E27FC236}">
                <a16:creationId xmlns:a16="http://schemas.microsoft.com/office/drawing/2014/main" id="{FC1AEE76-69A4-EF44-AC72-90EC98BADCB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rcRect l="-88441" r="-88441"/>
          <a:stretch>
            <a:fillRect/>
          </a:stretch>
        </p:blipFill>
        <p:spPr>
          <a:xfrm>
            <a:off x="5892800" y="1943007"/>
            <a:ext cx="5181600" cy="2849577"/>
          </a:xfrm>
        </p:spPr>
      </p:pic>
      <p:sp>
        <p:nvSpPr>
          <p:cNvPr id="6" name="TextBox 5">
            <a:extLst>
              <a:ext uri="{FF2B5EF4-FFF2-40B4-BE49-F238E27FC236}">
                <a16:creationId xmlns:a16="http://schemas.microsoft.com/office/drawing/2014/main" id="{CFACEAB3-61DD-8845-BCA9-80134FDB62EF}"/>
              </a:ext>
            </a:extLst>
          </p:cNvPr>
          <p:cNvSpPr txBox="1"/>
          <p:nvPr/>
        </p:nvSpPr>
        <p:spPr>
          <a:xfrm>
            <a:off x="9973733" y="2167467"/>
            <a:ext cx="1557867" cy="1200329"/>
          </a:xfrm>
          <a:prstGeom prst="rect">
            <a:avLst/>
          </a:prstGeom>
          <a:noFill/>
        </p:spPr>
        <p:txBody>
          <a:bodyPr wrap="square" rtlCol="0">
            <a:spAutoFit/>
          </a:bodyPr>
          <a:lstStyle/>
          <a:p>
            <a:r>
              <a:rPr lang="en-US" dirty="0"/>
              <a:t>Sketch of agricultural fields near Padua, 1549</a:t>
            </a:r>
          </a:p>
        </p:txBody>
      </p:sp>
      <p:sp>
        <p:nvSpPr>
          <p:cNvPr id="12" name="TextBox 11">
            <a:extLst>
              <a:ext uri="{FF2B5EF4-FFF2-40B4-BE49-F238E27FC236}">
                <a16:creationId xmlns:a16="http://schemas.microsoft.com/office/drawing/2014/main" id="{AD2F87E6-4C82-C74E-8ACB-6F8EBFF12F7D}"/>
              </a:ext>
            </a:extLst>
          </p:cNvPr>
          <p:cNvSpPr txBox="1"/>
          <p:nvPr/>
        </p:nvSpPr>
        <p:spPr>
          <a:xfrm>
            <a:off x="4984124" y="5325993"/>
            <a:ext cx="908676" cy="646331"/>
          </a:xfrm>
          <a:prstGeom prst="rect">
            <a:avLst/>
          </a:prstGeom>
          <a:noFill/>
        </p:spPr>
        <p:txBody>
          <a:bodyPr wrap="square" rtlCol="0">
            <a:spAutoFit/>
          </a:bodyPr>
          <a:lstStyle/>
          <a:p>
            <a:r>
              <a:rPr lang="en-US" dirty="0">
                <a:solidFill>
                  <a:srgbClr val="FF0000"/>
                </a:solidFill>
              </a:rPr>
              <a:t>Chile pepper</a:t>
            </a:r>
          </a:p>
        </p:txBody>
      </p:sp>
      <p:cxnSp>
        <p:nvCxnSpPr>
          <p:cNvPr id="14" name="Straight Arrow Connector 13">
            <a:extLst>
              <a:ext uri="{FF2B5EF4-FFF2-40B4-BE49-F238E27FC236}">
                <a16:creationId xmlns:a16="http://schemas.microsoft.com/office/drawing/2014/main" id="{62B23F86-75B7-F649-A374-008602851431}"/>
              </a:ext>
            </a:extLst>
          </p:cNvPr>
          <p:cNvCxnSpPr>
            <a:cxnSpLocks/>
          </p:cNvCxnSpPr>
          <p:nvPr/>
        </p:nvCxnSpPr>
        <p:spPr>
          <a:xfrm flipH="1" flipV="1">
            <a:off x="4588933" y="4676316"/>
            <a:ext cx="511101" cy="6463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34B4AF4-880C-2943-BF05-937819DE1CF4}"/>
              </a:ext>
            </a:extLst>
          </p:cNvPr>
          <p:cNvSpPr txBox="1"/>
          <p:nvPr/>
        </p:nvSpPr>
        <p:spPr>
          <a:xfrm>
            <a:off x="9618133" y="3979333"/>
            <a:ext cx="1735667" cy="369332"/>
          </a:xfrm>
          <a:prstGeom prst="rect">
            <a:avLst/>
          </a:prstGeom>
          <a:noFill/>
        </p:spPr>
        <p:txBody>
          <a:bodyPr wrap="square" rtlCol="0">
            <a:spAutoFit/>
          </a:bodyPr>
          <a:lstStyle/>
          <a:p>
            <a:r>
              <a:rPr lang="en-US" dirty="0">
                <a:solidFill>
                  <a:srgbClr val="FF0000"/>
                </a:solidFill>
              </a:rPr>
              <a:t>maize</a:t>
            </a:r>
          </a:p>
        </p:txBody>
      </p:sp>
      <p:cxnSp>
        <p:nvCxnSpPr>
          <p:cNvPr id="17" name="Straight Arrow Connector 16">
            <a:extLst>
              <a:ext uri="{FF2B5EF4-FFF2-40B4-BE49-F238E27FC236}">
                <a16:creationId xmlns:a16="http://schemas.microsoft.com/office/drawing/2014/main" id="{A48E8AA5-116B-7547-9650-D53CA5358726}"/>
              </a:ext>
            </a:extLst>
          </p:cNvPr>
          <p:cNvCxnSpPr/>
          <p:nvPr/>
        </p:nvCxnSpPr>
        <p:spPr>
          <a:xfrm flipH="1" flipV="1">
            <a:off x="8636000" y="3776133"/>
            <a:ext cx="982133" cy="355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8" name="Content Placeholder 3">
            <a:extLst>
              <a:ext uri="{FF2B5EF4-FFF2-40B4-BE49-F238E27FC236}">
                <a16:creationId xmlns:a16="http://schemas.microsoft.com/office/drawing/2014/main" id="{33BE71AE-97F8-5147-84C0-8642CAD56A4F}"/>
              </a:ext>
            </a:extLst>
          </p:cNvPr>
          <p:cNvPicPr>
            <a:picLocks noChangeAspect="1"/>
          </p:cNvPicPr>
          <p:nvPr/>
        </p:nvPicPr>
        <p:blipFill>
          <a:blip r:embed="rId4"/>
          <a:srcRect l="-25233" r="-25233"/>
          <a:stretch>
            <a:fillRect/>
          </a:stretch>
        </p:blipFill>
        <p:spPr>
          <a:xfrm>
            <a:off x="8584008" y="5060668"/>
            <a:ext cx="3513743" cy="1453981"/>
          </a:xfrm>
          <a:prstGeom prst="rect">
            <a:avLst/>
          </a:prstGeom>
        </p:spPr>
      </p:pic>
      <p:sp>
        <p:nvSpPr>
          <p:cNvPr id="19" name="TextBox 18">
            <a:extLst>
              <a:ext uri="{FF2B5EF4-FFF2-40B4-BE49-F238E27FC236}">
                <a16:creationId xmlns:a16="http://schemas.microsoft.com/office/drawing/2014/main" id="{1E735BC5-88DD-504E-9D0F-17AC8558A9A3}"/>
              </a:ext>
            </a:extLst>
          </p:cNvPr>
          <p:cNvSpPr txBox="1"/>
          <p:nvPr/>
        </p:nvSpPr>
        <p:spPr>
          <a:xfrm>
            <a:off x="6864439" y="5060668"/>
            <a:ext cx="2189409" cy="1200329"/>
          </a:xfrm>
          <a:prstGeom prst="rect">
            <a:avLst/>
          </a:prstGeom>
          <a:noFill/>
        </p:spPr>
        <p:txBody>
          <a:bodyPr wrap="square" rtlCol="0">
            <a:spAutoFit/>
          </a:bodyPr>
          <a:lstStyle/>
          <a:p>
            <a:r>
              <a:rPr lang="en-US" dirty="0" err="1"/>
              <a:t>Annibale</a:t>
            </a:r>
            <a:r>
              <a:rPr lang="en-US" dirty="0"/>
              <a:t> Carracci, </a:t>
            </a:r>
            <a:r>
              <a:rPr lang="en-US" i="1" dirty="0"/>
              <a:t>The Bean-Eater </a:t>
            </a:r>
            <a:r>
              <a:rPr lang="en-US" dirty="0"/>
              <a:t>(1580-90), Palazzo Colonna, Rome</a:t>
            </a:r>
          </a:p>
        </p:txBody>
      </p:sp>
      <p:sp>
        <p:nvSpPr>
          <p:cNvPr id="3" name="TextBox 2">
            <a:extLst>
              <a:ext uri="{FF2B5EF4-FFF2-40B4-BE49-F238E27FC236}">
                <a16:creationId xmlns:a16="http://schemas.microsoft.com/office/drawing/2014/main" id="{27A9BE5C-200A-104B-8692-F506F0257FA5}"/>
              </a:ext>
            </a:extLst>
          </p:cNvPr>
          <p:cNvSpPr txBox="1"/>
          <p:nvPr/>
        </p:nvSpPr>
        <p:spPr>
          <a:xfrm>
            <a:off x="10329334" y="4408731"/>
            <a:ext cx="1557867" cy="646332"/>
          </a:xfrm>
          <a:prstGeom prst="rect">
            <a:avLst/>
          </a:prstGeom>
          <a:noFill/>
        </p:spPr>
        <p:txBody>
          <a:bodyPr wrap="square" rtlCol="0">
            <a:spAutoFit/>
          </a:bodyPr>
          <a:lstStyle/>
          <a:p>
            <a:r>
              <a:rPr lang="en-US" dirty="0">
                <a:solidFill>
                  <a:srgbClr val="FF0000"/>
                </a:solidFill>
              </a:rPr>
              <a:t>New-world beans</a:t>
            </a:r>
          </a:p>
        </p:txBody>
      </p:sp>
      <p:cxnSp>
        <p:nvCxnSpPr>
          <p:cNvPr id="9" name="Straight Arrow Connector 8">
            <a:extLst>
              <a:ext uri="{FF2B5EF4-FFF2-40B4-BE49-F238E27FC236}">
                <a16:creationId xmlns:a16="http://schemas.microsoft.com/office/drawing/2014/main" id="{BC7CA81A-57DC-AE4D-AEB9-2A675926E1FD}"/>
              </a:ext>
            </a:extLst>
          </p:cNvPr>
          <p:cNvCxnSpPr/>
          <p:nvPr/>
        </p:nvCxnSpPr>
        <p:spPr>
          <a:xfrm flipH="1">
            <a:off x="10509161" y="4792584"/>
            <a:ext cx="844639" cy="1070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65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FE494-3AFF-464D-B4B7-5AA5D07093A6}"/>
              </a:ext>
            </a:extLst>
          </p:cNvPr>
          <p:cNvSpPr>
            <a:spLocks noGrp="1"/>
          </p:cNvSpPr>
          <p:nvPr>
            <p:ph type="title"/>
          </p:nvPr>
        </p:nvSpPr>
        <p:spPr/>
        <p:txBody>
          <a:bodyPr>
            <a:normAutofit/>
          </a:bodyPr>
          <a:lstStyle/>
          <a:p>
            <a:r>
              <a:rPr lang="en-US" sz="3600" b="1" dirty="0"/>
              <a:t>People at the time noticed these changes...</a:t>
            </a:r>
          </a:p>
        </p:txBody>
      </p:sp>
      <p:sp>
        <p:nvSpPr>
          <p:cNvPr id="3" name="Content Placeholder 2">
            <a:extLst>
              <a:ext uri="{FF2B5EF4-FFF2-40B4-BE49-F238E27FC236}">
                <a16:creationId xmlns:a16="http://schemas.microsoft.com/office/drawing/2014/main" id="{A8311785-3368-124A-96F3-9D76DA010782}"/>
              </a:ext>
            </a:extLst>
          </p:cNvPr>
          <p:cNvSpPr>
            <a:spLocks noGrp="1"/>
          </p:cNvSpPr>
          <p:nvPr>
            <p:ph idx="1"/>
          </p:nvPr>
        </p:nvSpPr>
        <p:spPr/>
        <p:txBody>
          <a:bodyPr>
            <a:noAutofit/>
          </a:bodyPr>
          <a:lstStyle/>
          <a:p>
            <a:pPr marL="0" indent="0">
              <a:buNone/>
            </a:pPr>
            <a:r>
              <a:rPr lang="en-US" sz="4000" dirty="0"/>
              <a:t>‘Since our Wealth has </a:t>
            </a:r>
            <a:r>
              <a:rPr lang="en-US" sz="4000" dirty="0" err="1"/>
              <a:t>increas’d</a:t>
            </a:r>
            <a:r>
              <a:rPr lang="en-US" sz="4000" dirty="0"/>
              <a:t> and </a:t>
            </a:r>
            <a:r>
              <a:rPr lang="en-US" sz="4000" b="1" dirty="0"/>
              <a:t>our Navigation has been extended, we have </a:t>
            </a:r>
            <a:r>
              <a:rPr lang="en-US" sz="4000" b="1" dirty="0" err="1"/>
              <a:t>ransack’d</a:t>
            </a:r>
            <a:r>
              <a:rPr lang="en-US" sz="4000" b="1" dirty="0"/>
              <a:t> all parts of the </a:t>
            </a:r>
            <a:r>
              <a:rPr lang="en-US" sz="4000" b="1" i="1" dirty="0"/>
              <a:t>Globe</a:t>
            </a:r>
            <a:r>
              <a:rPr lang="en-US" sz="4000" dirty="0"/>
              <a:t> to bring together its whole Stock of Material for </a:t>
            </a:r>
            <a:r>
              <a:rPr lang="en-US" sz="4000" i="1" dirty="0"/>
              <a:t>Riot</a:t>
            </a:r>
            <a:r>
              <a:rPr lang="en-US" sz="4000" dirty="0"/>
              <a:t>, </a:t>
            </a:r>
            <a:r>
              <a:rPr lang="en-US" sz="3600" i="1" dirty="0"/>
              <a:t>Luxury</a:t>
            </a:r>
            <a:r>
              <a:rPr lang="en-US" sz="3600" dirty="0"/>
              <a:t>, and to provoke </a:t>
            </a:r>
            <a:r>
              <a:rPr lang="en-US" sz="3600" i="1" dirty="0"/>
              <a:t>Excess</a:t>
            </a:r>
            <a:r>
              <a:rPr lang="en-US" sz="3600" dirty="0"/>
              <a:t>.’</a:t>
            </a:r>
          </a:p>
          <a:p>
            <a:pPr marL="0" indent="0">
              <a:buNone/>
            </a:pPr>
            <a:endParaRPr lang="en-US" sz="3600" dirty="0"/>
          </a:p>
          <a:p>
            <a:pPr marL="0" indent="0">
              <a:buNone/>
            </a:pPr>
            <a:r>
              <a:rPr lang="en-US" sz="2000" dirty="0"/>
              <a:t>George Cheyne, </a:t>
            </a:r>
            <a:r>
              <a:rPr lang="en-US" sz="2000" i="1" dirty="0"/>
              <a:t>The English Malady</a:t>
            </a:r>
            <a:r>
              <a:rPr lang="en-US" sz="2000" dirty="0"/>
              <a:t> (London, 1733), 49-50.</a:t>
            </a:r>
          </a:p>
        </p:txBody>
      </p:sp>
    </p:spTree>
    <p:extLst>
      <p:ext uri="{BB962C8B-B14F-4D97-AF65-F5344CB8AC3E}">
        <p14:creationId xmlns:p14="http://schemas.microsoft.com/office/powerpoint/2010/main" val="2207610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95722-29E3-A848-85E3-9E5FF0D183CB}"/>
              </a:ext>
            </a:extLst>
          </p:cNvPr>
          <p:cNvSpPr>
            <a:spLocks noGrp="1"/>
          </p:cNvSpPr>
          <p:nvPr>
            <p:ph type="title"/>
          </p:nvPr>
        </p:nvSpPr>
        <p:spPr>
          <a:xfrm>
            <a:off x="838200" y="365126"/>
            <a:ext cx="10515600" cy="1154582"/>
          </a:xfrm>
        </p:spPr>
        <p:txBody>
          <a:bodyPr>
            <a:normAutofit fontScale="90000"/>
          </a:bodyPr>
          <a:lstStyle/>
          <a:p>
            <a:r>
              <a:rPr lang="en-US" sz="4000" dirty="0"/>
              <a:t>Global Connections, Colonialism &amp; New Ways of Eating</a:t>
            </a:r>
          </a:p>
        </p:txBody>
      </p:sp>
      <p:sp>
        <p:nvSpPr>
          <p:cNvPr id="3" name="Content Placeholder 2">
            <a:extLst>
              <a:ext uri="{FF2B5EF4-FFF2-40B4-BE49-F238E27FC236}">
                <a16:creationId xmlns:a16="http://schemas.microsoft.com/office/drawing/2014/main" id="{47DCA6B5-55B7-C944-B1F1-3656A9072CB6}"/>
              </a:ext>
            </a:extLst>
          </p:cNvPr>
          <p:cNvSpPr>
            <a:spLocks noGrp="1"/>
          </p:cNvSpPr>
          <p:nvPr>
            <p:ph idx="1"/>
          </p:nvPr>
        </p:nvSpPr>
        <p:spPr>
          <a:xfrm>
            <a:off x="373487" y="1690688"/>
            <a:ext cx="11539471" cy="5032084"/>
          </a:xfrm>
        </p:spPr>
        <p:txBody>
          <a:bodyPr>
            <a:noAutofit/>
          </a:bodyPr>
          <a:lstStyle/>
          <a:p>
            <a:pPr marL="0" indent="0">
              <a:buNone/>
            </a:pPr>
            <a:r>
              <a:rPr lang="en-GB" sz="3200" dirty="0"/>
              <a:t>‘[Enslaved people] captured in Africa learned to eat salt cod fished by British settlers in North Atlantic. Transported African slaves in the Caribbean colonies of Europe produced a transplanted Asian crop, sugar, to sweeten English workers’ tea—[itself] a Chinese crop grown in colonial plantations in India and Ceylon. To close the circle, colonial rule brought new ingredients to old as well as new colonies. The dishes of India, China, Thailand, and Indonesia adapted Mexican chillies, just as Asian indentured laborers brought mangoes and curries to the cuisine of the Caribbean.’</a:t>
            </a:r>
          </a:p>
          <a:p>
            <a:pPr marL="0" indent="0">
              <a:buNone/>
            </a:pPr>
            <a:r>
              <a:rPr lang="en-US" sz="1800" dirty="0"/>
              <a:t>Harriet Friedmann, ‘Food Politics: New Dangers, New Possibilities’, </a:t>
            </a:r>
            <a:r>
              <a:rPr lang="en-US" sz="1800" i="1" dirty="0"/>
              <a:t>Food and Agrarian Orders in the World-Economy</a:t>
            </a:r>
            <a:r>
              <a:rPr lang="en-US" sz="1800" dirty="0"/>
              <a:t>, ed. Philip McMichael (Westport, 1995), 18.</a:t>
            </a:r>
            <a:endParaRPr lang="en-GB" sz="1800" dirty="0"/>
          </a:p>
        </p:txBody>
      </p:sp>
    </p:spTree>
    <p:extLst>
      <p:ext uri="{BB962C8B-B14F-4D97-AF65-F5344CB8AC3E}">
        <p14:creationId xmlns:p14="http://schemas.microsoft.com/office/powerpoint/2010/main" val="3561431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Did Nourishing Foods from the Americas Lead to Population Growth in Europe?</a:t>
            </a:r>
          </a:p>
        </p:txBody>
      </p:sp>
      <p:sp>
        <p:nvSpPr>
          <p:cNvPr id="3" name="Content Placeholder 2"/>
          <p:cNvSpPr>
            <a:spLocks noGrp="1"/>
          </p:cNvSpPr>
          <p:nvPr>
            <p:ph sz="half" idx="1"/>
          </p:nvPr>
        </p:nvSpPr>
        <p:spPr/>
        <p:txBody>
          <a:bodyPr>
            <a:normAutofit fontScale="92500" lnSpcReduction="20000"/>
          </a:bodyPr>
          <a:lstStyle/>
          <a:p>
            <a:pPr marL="0" indent="0">
              <a:buNone/>
            </a:pPr>
            <a:endParaRPr lang="en-GB" sz="4800" dirty="0"/>
          </a:p>
          <a:p>
            <a:pPr marL="0" indent="0">
              <a:buNone/>
            </a:pPr>
            <a:r>
              <a:rPr lang="en-GB" sz="4800" dirty="0"/>
              <a:t>‘Is there a connection between Christopher Columbus and the population explosion?’</a:t>
            </a:r>
          </a:p>
          <a:p>
            <a:pPr marL="0" indent="0">
              <a:buNone/>
            </a:pPr>
            <a:endParaRPr lang="en-GB" sz="4800" dirty="0"/>
          </a:p>
          <a:p>
            <a:pPr marL="0" indent="0">
              <a:buNone/>
            </a:pPr>
            <a:r>
              <a:rPr lang="en-US" dirty="0"/>
              <a:t>Alfred Crosby, </a:t>
            </a:r>
            <a:r>
              <a:rPr lang="en-US" i="1" dirty="0"/>
              <a:t>The Columbian Exchange </a:t>
            </a:r>
            <a:r>
              <a:rPr lang="en-US" dirty="0"/>
              <a:t>(1972)</a:t>
            </a:r>
            <a:r>
              <a:rPr lang="en-US" i="1" dirty="0"/>
              <a:t>.</a:t>
            </a:r>
            <a:r>
              <a:rPr lang="en-GB" dirty="0"/>
              <a:t> </a:t>
            </a:r>
            <a:endParaRPr lang="en-US" dirty="0"/>
          </a:p>
        </p:txBody>
      </p:sp>
      <p:pic>
        <p:nvPicPr>
          <p:cNvPr id="5" name="Content Placeholder 3">
            <a:extLst>
              <a:ext uri="{FF2B5EF4-FFF2-40B4-BE49-F238E27FC236}">
                <a16:creationId xmlns:a16="http://schemas.microsoft.com/office/drawing/2014/main" id="{1DBD7065-FCB2-D74B-AFA2-2E3439EBCD62}"/>
              </a:ext>
            </a:extLst>
          </p:cNvPr>
          <p:cNvPicPr>
            <a:picLocks noGrp="1" noChangeAspect="1"/>
          </p:cNvPicPr>
          <p:nvPr>
            <p:ph sz="half" idx="2"/>
          </p:nvPr>
        </p:nvPicPr>
        <p:blipFill>
          <a:blip r:embed="rId2"/>
          <a:srcRect l="-18258" r="-18258"/>
          <a:stretch>
            <a:fillRect/>
          </a:stretch>
        </p:blipFill>
        <p:spPr>
          <a:xfrm>
            <a:off x="6172200" y="2579432"/>
            <a:ext cx="5181600" cy="2843724"/>
          </a:xfrm>
        </p:spPr>
      </p:pic>
    </p:spTree>
    <p:extLst>
      <p:ext uri="{BB962C8B-B14F-4D97-AF65-F5344CB8AC3E}">
        <p14:creationId xmlns:p14="http://schemas.microsoft.com/office/powerpoint/2010/main" val="3249573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157942"/>
          </a:xfrm>
        </p:spPr>
        <p:txBody>
          <a:bodyPr>
            <a:normAutofit fontScale="90000"/>
          </a:bodyPr>
          <a:lstStyle/>
          <a:p>
            <a:r>
              <a:rPr lang="en-US" sz="4000" b="1" dirty="0"/>
              <a:t>Caloric yield per hectare</a:t>
            </a:r>
            <a:br>
              <a:rPr lang="en-US" sz="4000" b="1" dirty="0"/>
            </a:br>
            <a:br>
              <a:rPr lang="en-US" sz="4000" b="1" dirty="0"/>
            </a:br>
            <a:r>
              <a:rPr lang="en-US" sz="4000" b="1" dirty="0">
                <a:sym typeface="Wingdings" pitchFamily="2" charset="2"/>
              </a:rPr>
              <a:t> (i.e. how many calories you get from a hectare of land sown with that crop.) </a:t>
            </a:r>
            <a:endParaRPr lang="en-US" sz="4000" b="1" dirty="0"/>
          </a:p>
        </p:txBody>
      </p:sp>
      <p:pic>
        <p:nvPicPr>
          <p:cNvPr id="4" name="Content Placeholder 3"/>
          <p:cNvPicPr>
            <a:picLocks noGrp="1" noChangeAspect="1"/>
          </p:cNvPicPr>
          <p:nvPr>
            <p:ph idx="1"/>
          </p:nvPr>
        </p:nvPicPr>
        <p:blipFill>
          <a:blip r:embed="rId2"/>
          <a:srcRect t="-33732" b="-33732"/>
          <a:stretch>
            <a:fillRect/>
          </a:stretch>
        </p:blipFill>
        <p:spPr>
          <a:xfrm>
            <a:off x="838200" y="1656291"/>
            <a:ext cx="10515600" cy="4351338"/>
          </a:xfrm>
        </p:spPr>
      </p:pic>
    </p:spTree>
    <p:extLst>
      <p:ext uri="{BB962C8B-B14F-4D97-AF65-F5344CB8AC3E}">
        <p14:creationId xmlns:p14="http://schemas.microsoft.com/office/powerpoint/2010/main" val="358295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933" y="365125"/>
            <a:ext cx="11082867" cy="1325563"/>
          </a:xfrm>
        </p:spPr>
        <p:txBody>
          <a:bodyPr>
            <a:noAutofit/>
          </a:bodyPr>
          <a:lstStyle/>
          <a:p>
            <a:r>
              <a:rPr lang="en-US" sz="3600" b="1" dirty="0"/>
              <a:t>Were  English agricultural </a:t>
            </a:r>
            <a:r>
              <a:rPr lang="en-US" sz="3600" b="1" dirty="0" err="1"/>
              <a:t>labourers</a:t>
            </a:r>
            <a:r>
              <a:rPr lang="en-US" sz="3600" b="1" dirty="0"/>
              <a:t> more productive because they were eating a more nourishing diet?</a:t>
            </a:r>
          </a:p>
        </p:txBody>
      </p:sp>
      <p:sp>
        <p:nvSpPr>
          <p:cNvPr id="3" name="Content Placeholder 2"/>
          <p:cNvSpPr>
            <a:spLocks noGrp="1"/>
          </p:cNvSpPr>
          <p:nvPr>
            <p:ph sz="half" idx="1"/>
          </p:nvPr>
        </p:nvSpPr>
        <p:spPr>
          <a:xfrm>
            <a:off x="135467" y="1825624"/>
            <a:ext cx="5588001" cy="5032375"/>
          </a:xfrm>
        </p:spPr>
        <p:txBody>
          <a:bodyPr>
            <a:normAutofit fontScale="77500" lnSpcReduction="20000"/>
          </a:bodyPr>
          <a:lstStyle/>
          <a:p>
            <a:pPr marL="0" indent="0">
              <a:buNone/>
            </a:pPr>
            <a:endParaRPr lang="en-GB" sz="4100" dirty="0"/>
          </a:p>
          <a:p>
            <a:pPr marL="0" indent="0">
              <a:buNone/>
            </a:pPr>
            <a:r>
              <a:rPr lang="en-GB" sz="4100" dirty="0"/>
              <a:t>‘Over the period from roughly 1650 to 1780, the output of English agriculture increased substantially while employing a smaller percentage of the population than it had former-</a:t>
            </a:r>
            <a:r>
              <a:rPr lang="en-GB" sz="4100"/>
              <a:t>ly</a:t>
            </a:r>
            <a:r>
              <a:rPr lang="en-GB" sz="4100" dirty="0"/>
              <a:t>.’</a:t>
            </a:r>
          </a:p>
          <a:p>
            <a:pPr marL="0" indent="0">
              <a:buNone/>
            </a:pPr>
            <a:endParaRPr lang="en-GB" sz="4100" dirty="0"/>
          </a:p>
          <a:p>
            <a:pPr marL="0" indent="0">
              <a:buNone/>
            </a:pPr>
            <a:endParaRPr lang="en-GB" sz="3600" dirty="0"/>
          </a:p>
          <a:p>
            <a:pPr marL="0" indent="0">
              <a:buNone/>
            </a:pPr>
            <a:r>
              <a:rPr lang="en-GB" sz="3100" dirty="0"/>
              <a:t>Craig </a:t>
            </a:r>
            <a:r>
              <a:rPr lang="en-GB" sz="3100" dirty="0" err="1"/>
              <a:t>Muldrew</a:t>
            </a:r>
            <a:r>
              <a:rPr lang="en-GB" sz="3100" dirty="0"/>
              <a:t>, </a:t>
            </a:r>
            <a:r>
              <a:rPr lang="en-GB" sz="3100" i="1" dirty="0"/>
              <a:t>Food, Energy and the Creation of Industriousness: Work and Material Culture in Agrarian England, 1550-1780</a:t>
            </a:r>
            <a:r>
              <a:rPr lang="en-GB" sz="3100" dirty="0"/>
              <a:t> (2011).</a:t>
            </a:r>
            <a:endParaRPr lang="en-US" sz="3100" dirty="0"/>
          </a:p>
        </p:txBody>
      </p:sp>
      <p:sp>
        <p:nvSpPr>
          <p:cNvPr id="4" name="Content Placeholder 3">
            <a:extLst>
              <a:ext uri="{FF2B5EF4-FFF2-40B4-BE49-F238E27FC236}">
                <a16:creationId xmlns:a16="http://schemas.microsoft.com/office/drawing/2014/main" id="{7F77D817-103F-6840-84C8-BB8695B0FBC0}"/>
              </a:ext>
            </a:extLst>
          </p:cNvPr>
          <p:cNvSpPr>
            <a:spLocks noGrp="1"/>
          </p:cNvSpPr>
          <p:nvPr>
            <p:ph sz="half" idx="2"/>
          </p:nvPr>
        </p:nvSpPr>
        <p:spPr>
          <a:xfrm>
            <a:off x="6468532" y="5283199"/>
            <a:ext cx="4885267" cy="1209676"/>
          </a:xfrm>
        </p:spPr>
        <p:txBody>
          <a:bodyPr>
            <a:normAutofit fontScale="77500" lnSpcReduction="20000"/>
          </a:bodyPr>
          <a:lstStyle/>
          <a:p>
            <a:pPr marL="0" indent="0">
              <a:buNone/>
            </a:pPr>
            <a:r>
              <a:rPr lang="en-US" dirty="0"/>
              <a:t>Pieter Bruegel the Elder, </a:t>
            </a:r>
            <a:r>
              <a:rPr lang="en-US" i="1" dirty="0"/>
              <a:t>The Harvesters </a:t>
            </a:r>
            <a:r>
              <a:rPr lang="en-US" dirty="0"/>
              <a:t>(1565).</a:t>
            </a:r>
          </a:p>
          <a:p>
            <a:pPr marL="0" indent="0">
              <a:buNone/>
            </a:pPr>
            <a:r>
              <a:rPr lang="en-US" dirty="0"/>
              <a:t> Metropolitan Museum of Art, New York.</a:t>
            </a:r>
          </a:p>
          <a:p>
            <a:pPr marL="0" indent="0">
              <a:buNone/>
            </a:pPr>
            <a:endParaRPr lang="en-US" dirty="0"/>
          </a:p>
        </p:txBody>
      </p:sp>
      <p:pic>
        <p:nvPicPr>
          <p:cNvPr id="7" name="Picture 6">
            <a:extLst>
              <a:ext uri="{FF2B5EF4-FFF2-40B4-BE49-F238E27FC236}">
                <a16:creationId xmlns:a16="http://schemas.microsoft.com/office/drawing/2014/main" id="{F0A360EE-04EC-B046-A031-D28ED30824DD}"/>
              </a:ext>
            </a:extLst>
          </p:cNvPr>
          <p:cNvPicPr>
            <a:picLocks noChangeAspect="1"/>
          </p:cNvPicPr>
          <p:nvPr/>
        </p:nvPicPr>
        <p:blipFill>
          <a:blip r:embed="rId2"/>
          <a:stretch>
            <a:fillRect/>
          </a:stretch>
        </p:blipFill>
        <p:spPr>
          <a:xfrm>
            <a:off x="5190067" y="1825625"/>
            <a:ext cx="7451111" cy="3077633"/>
          </a:xfrm>
          <a:prstGeom prst="rect">
            <a:avLst/>
          </a:prstGeom>
        </p:spPr>
      </p:pic>
    </p:spTree>
    <p:extLst>
      <p:ext uri="{BB962C8B-B14F-4D97-AF65-F5344CB8AC3E}">
        <p14:creationId xmlns:p14="http://schemas.microsoft.com/office/powerpoint/2010/main" val="262840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a:t>Craig </a:t>
            </a:r>
            <a:r>
              <a:rPr lang="en-GB" sz="2000" dirty="0" err="1"/>
              <a:t>Muldrew</a:t>
            </a:r>
            <a:r>
              <a:rPr lang="en-GB" sz="2000" dirty="0"/>
              <a:t>, </a:t>
            </a:r>
            <a:r>
              <a:rPr lang="en-GB" sz="2000" i="1" dirty="0"/>
              <a:t>Food, Energy and the Creation of Industriousness: Work and Material Culture in Agrarian England, 1550-1780</a:t>
            </a:r>
            <a:r>
              <a:rPr lang="en-GB" sz="2000" dirty="0"/>
              <a:t> (2011).</a:t>
            </a:r>
          </a:p>
        </p:txBody>
      </p:sp>
      <p:sp>
        <p:nvSpPr>
          <p:cNvPr id="3" name="Content Placeholder 2"/>
          <p:cNvSpPr>
            <a:spLocks noGrp="1"/>
          </p:cNvSpPr>
          <p:nvPr>
            <p:ph idx="1"/>
          </p:nvPr>
        </p:nvSpPr>
        <p:spPr/>
        <p:txBody>
          <a:bodyPr>
            <a:normAutofit/>
          </a:bodyPr>
          <a:lstStyle/>
          <a:p>
            <a:pPr marL="0" indent="0">
              <a:buNone/>
            </a:pPr>
            <a:endParaRPr lang="en-GB" sz="4000" dirty="0"/>
          </a:p>
          <a:p>
            <a:pPr marL="0" indent="0">
              <a:buNone/>
            </a:pPr>
            <a:r>
              <a:rPr lang="en-GB" sz="4000" dirty="0"/>
              <a:t>‘The culture of eating needs to be given more importance, because the calories contained in the food consumed by labourers were the petrol of the early modern economy.’</a:t>
            </a:r>
          </a:p>
          <a:p>
            <a:pPr marL="0" indent="0">
              <a:buNone/>
            </a:pPr>
            <a:endParaRPr lang="en-GB" sz="4000" dirty="0"/>
          </a:p>
        </p:txBody>
      </p:sp>
    </p:spTree>
    <p:extLst>
      <p:ext uri="{BB962C8B-B14F-4D97-AF65-F5344CB8AC3E}">
        <p14:creationId xmlns:p14="http://schemas.microsoft.com/office/powerpoint/2010/main" val="3810420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Transatlantic slave trade</a:t>
            </a:r>
          </a:p>
        </p:txBody>
      </p:sp>
      <p:pic>
        <p:nvPicPr>
          <p:cNvPr id="12" name="Content Placeholder 11"/>
          <p:cNvPicPr>
            <a:picLocks noGrp="1" noChangeAspect="1"/>
          </p:cNvPicPr>
          <p:nvPr>
            <p:ph idx="1"/>
          </p:nvPr>
        </p:nvPicPr>
        <p:blipFill>
          <a:blip r:embed="rId2"/>
          <a:srcRect l="-8065" r="-8065"/>
          <a:stretch>
            <a:fillRect/>
          </a:stretch>
        </p:blipFill>
        <p:spPr/>
      </p:pic>
    </p:spTree>
    <p:extLst>
      <p:ext uri="{BB962C8B-B14F-4D97-AF65-F5344CB8AC3E}">
        <p14:creationId xmlns:p14="http://schemas.microsoft.com/office/powerpoint/2010/main" val="4230017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91784-37EC-754B-B881-1A781BF5AB30}"/>
              </a:ext>
            </a:extLst>
          </p:cNvPr>
          <p:cNvSpPr>
            <a:spLocks noGrp="1"/>
          </p:cNvSpPr>
          <p:nvPr>
            <p:ph type="title"/>
          </p:nvPr>
        </p:nvSpPr>
        <p:spPr>
          <a:xfrm>
            <a:off x="2844800" y="365126"/>
            <a:ext cx="5638800" cy="718608"/>
          </a:xfrm>
        </p:spPr>
        <p:txBody>
          <a:bodyPr>
            <a:normAutofit/>
          </a:bodyPr>
          <a:lstStyle/>
          <a:p>
            <a:pPr algn="ctr"/>
            <a:r>
              <a:rPr lang="en-US" sz="3600" b="1" dirty="0"/>
              <a:t>Sugar, Slavery and Sweet Tea</a:t>
            </a:r>
          </a:p>
        </p:txBody>
      </p:sp>
      <p:sp>
        <p:nvSpPr>
          <p:cNvPr id="3" name="Content Placeholder 2">
            <a:extLst>
              <a:ext uri="{FF2B5EF4-FFF2-40B4-BE49-F238E27FC236}">
                <a16:creationId xmlns:a16="http://schemas.microsoft.com/office/drawing/2014/main" id="{C3E2D580-B082-144D-9F18-9402E0B0D3C1}"/>
              </a:ext>
            </a:extLst>
          </p:cNvPr>
          <p:cNvSpPr>
            <a:spLocks noGrp="1"/>
          </p:cNvSpPr>
          <p:nvPr>
            <p:ph sz="half" idx="1"/>
          </p:nvPr>
        </p:nvSpPr>
        <p:spPr>
          <a:xfrm>
            <a:off x="287867" y="3645683"/>
            <a:ext cx="6333066" cy="2979386"/>
          </a:xfrm>
        </p:spPr>
        <p:txBody>
          <a:bodyPr>
            <a:normAutofit fontScale="32500" lnSpcReduction="20000"/>
          </a:bodyPr>
          <a:lstStyle/>
          <a:p>
            <a:pPr marL="0" indent="0">
              <a:buNone/>
            </a:pPr>
            <a:endParaRPr lang="en-GB" sz="5100" dirty="0"/>
          </a:p>
          <a:p>
            <a:pPr marL="0" indent="0">
              <a:buNone/>
            </a:pPr>
            <a:r>
              <a:rPr lang="en-GB" sz="7000" dirty="0"/>
              <a:t>‘Sugar, then, was a cornerstone of British West Indian slavery and the slave trade, and the enslaved Africans who produced the sugar were linked in clear economic relationship to the British labouring people who were learning to eat it.’</a:t>
            </a:r>
          </a:p>
          <a:p>
            <a:pPr marL="0" indent="0">
              <a:buNone/>
            </a:pPr>
            <a:endParaRPr lang="en-GB" sz="5000" dirty="0"/>
          </a:p>
          <a:p>
            <a:pPr marL="0" indent="0">
              <a:buNone/>
            </a:pPr>
            <a:r>
              <a:rPr lang="en-US" sz="5000" dirty="0"/>
              <a:t>Sidney </a:t>
            </a:r>
            <a:r>
              <a:rPr lang="en-US" sz="5000" dirty="0" err="1"/>
              <a:t>Mintz</a:t>
            </a:r>
            <a:r>
              <a:rPr lang="en-US" sz="5000" dirty="0"/>
              <a:t>, </a:t>
            </a:r>
            <a:r>
              <a:rPr lang="en-US" sz="5000" i="1" dirty="0"/>
              <a:t>Sweetness and Power: The Place of Sugar in Modern History</a:t>
            </a:r>
            <a:r>
              <a:rPr lang="en-US" sz="5000" dirty="0"/>
              <a:t> (New York, 1985), 175.</a:t>
            </a:r>
            <a:r>
              <a:rPr lang="en-GB" sz="5000" dirty="0"/>
              <a:t> 	</a:t>
            </a:r>
            <a:endParaRPr lang="en-US" sz="5000" dirty="0"/>
          </a:p>
        </p:txBody>
      </p:sp>
      <p:pic>
        <p:nvPicPr>
          <p:cNvPr id="2062" name="Picture 14">
            <a:extLst>
              <a:ext uri="{FF2B5EF4-FFF2-40B4-BE49-F238E27FC236}">
                <a16:creationId xmlns:a16="http://schemas.microsoft.com/office/drawing/2014/main" id="{48240FAA-FB58-1941-87BB-83364A52AF50}"/>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620933" y="1083734"/>
            <a:ext cx="5181600" cy="4051642"/>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a:extLst>
              <a:ext uri="{FF2B5EF4-FFF2-40B4-BE49-F238E27FC236}">
                <a16:creationId xmlns:a16="http://schemas.microsoft.com/office/drawing/2014/main" id="{55F79609-E527-304C-8198-7615B89306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685"/>
            <a:ext cx="2844800" cy="34678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69F7FBB-6BC9-C948-A65F-9155617B03C5}"/>
              </a:ext>
            </a:extLst>
          </p:cNvPr>
          <p:cNvSpPr txBox="1"/>
          <p:nvPr/>
        </p:nvSpPr>
        <p:spPr>
          <a:xfrm>
            <a:off x="7070501" y="5615189"/>
            <a:ext cx="4198513" cy="646331"/>
          </a:xfrm>
          <a:prstGeom prst="rect">
            <a:avLst/>
          </a:prstGeom>
          <a:noFill/>
        </p:spPr>
        <p:txBody>
          <a:bodyPr wrap="square" rtlCol="0">
            <a:spAutoFit/>
          </a:bodyPr>
          <a:lstStyle/>
          <a:p>
            <a:r>
              <a:rPr lang="en-GB" dirty="0"/>
              <a:t>“The Sugar Works”: Pierre </a:t>
            </a:r>
            <a:r>
              <a:rPr lang="en-GB" dirty="0" err="1"/>
              <a:t>Pomet</a:t>
            </a:r>
            <a:r>
              <a:rPr lang="en-GB" dirty="0"/>
              <a:t>, </a:t>
            </a:r>
            <a:r>
              <a:rPr lang="en-GB" i="1" dirty="0"/>
              <a:t>A Complete History of Drugs </a:t>
            </a:r>
            <a:r>
              <a:rPr lang="en-GB" dirty="0"/>
              <a:t>(London, 1748).</a:t>
            </a:r>
            <a:endParaRPr lang="en-US" dirty="0"/>
          </a:p>
        </p:txBody>
      </p:sp>
    </p:spTree>
    <p:extLst>
      <p:ext uri="{BB962C8B-B14F-4D97-AF65-F5344CB8AC3E}">
        <p14:creationId xmlns:p14="http://schemas.microsoft.com/office/powerpoint/2010/main" val="4227218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FB1F4-6E60-5644-BD7B-ACE72B7EB867}"/>
              </a:ext>
            </a:extLst>
          </p:cNvPr>
          <p:cNvSpPr>
            <a:spLocks noGrp="1"/>
          </p:cNvSpPr>
          <p:nvPr>
            <p:ph type="title"/>
          </p:nvPr>
        </p:nvSpPr>
        <p:spPr/>
        <p:txBody>
          <a:bodyPr>
            <a:normAutofit/>
          </a:bodyPr>
          <a:lstStyle/>
          <a:p>
            <a:r>
              <a:rPr lang="en-US" sz="4000" b="1" dirty="0"/>
              <a:t>Groceries brought the empire home….</a:t>
            </a:r>
          </a:p>
        </p:txBody>
      </p:sp>
      <p:sp>
        <p:nvSpPr>
          <p:cNvPr id="3" name="Content Placeholder 2">
            <a:extLst>
              <a:ext uri="{FF2B5EF4-FFF2-40B4-BE49-F238E27FC236}">
                <a16:creationId xmlns:a16="http://schemas.microsoft.com/office/drawing/2014/main" id="{DF04C8DE-EFF7-5344-A2B5-D3A95A700CA6}"/>
              </a:ext>
            </a:extLst>
          </p:cNvPr>
          <p:cNvSpPr>
            <a:spLocks noGrp="1"/>
          </p:cNvSpPr>
          <p:nvPr>
            <p:ph idx="1"/>
          </p:nvPr>
        </p:nvSpPr>
        <p:spPr/>
        <p:txBody>
          <a:bodyPr>
            <a:normAutofit fontScale="92500"/>
          </a:bodyPr>
          <a:lstStyle/>
          <a:p>
            <a:pPr marL="0" indent="0">
              <a:buNone/>
            </a:pPr>
            <a:r>
              <a:rPr lang="en-GB" sz="4000" dirty="0"/>
              <a:t>By the 18</a:t>
            </a:r>
            <a:r>
              <a:rPr lang="en-GB" sz="4000" baseline="30000" dirty="0"/>
              <a:t>th</a:t>
            </a:r>
            <a:r>
              <a:rPr lang="en-GB" sz="4000" dirty="0"/>
              <a:t> century foods produced in British colonies ‘became the </a:t>
            </a:r>
            <a:r>
              <a:rPr lang="en-GB" sz="4000" u="sng" dirty="0"/>
              <a:t>empire’s most ubiquitous symbols</a:t>
            </a:r>
            <a:r>
              <a:rPr lang="en-GB" sz="4000" dirty="0"/>
              <a:t>, and their advertisement, retail, preparation and consumption reflected and contributed to British discussions and perceptions of the empire.’</a:t>
            </a:r>
          </a:p>
          <a:p>
            <a:pPr marL="0" indent="0">
              <a:buNone/>
            </a:pPr>
            <a:endParaRPr lang="en-GB" sz="4000" dirty="0"/>
          </a:p>
          <a:p>
            <a:pPr marL="0" indent="0">
              <a:buNone/>
            </a:pPr>
            <a:r>
              <a:rPr lang="en-GB" sz="2600" dirty="0"/>
              <a:t>Troy Bickham, ‘Eating the Empire: Intersections of Food, Cookery and Imperialism in Eighteenth-Century Britain’, </a:t>
            </a:r>
            <a:r>
              <a:rPr lang="en-GB" sz="2600" i="1" dirty="0"/>
              <a:t>Past and Present</a:t>
            </a:r>
            <a:r>
              <a:rPr lang="en-GB" sz="2600" dirty="0"/>
              <a:t> 198 (2008), 71</a:t>
            </a:r>
            <a:r>
              <a:rPr lang="en-US" sz="2600" dirty="0"/>
              <a:t>.</a:t>
            </a:r>
          </a:p>
        </p:txBody>
      </p:sp>
    </p:spTree>
    <p:extLst>
      <p:ext uri="{BB962C8B-B14F-4D97-AF65-F5344CB8AC3E}">
        <p14:creationId xmlns:p14="http://schemas.microsoft.com/office/powerpoint/2010/main" val="3776561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FB676-6B44-0F48-BA91-F09AA86040D2}"/>
              </a:ext>
            </a:extLst>
          </p:cNvPr>
          <p:cNvSpPr>
            <a:spLocks noGrp="1"/>
          </p:cNvSpPr>
          <p:nvPr>
            <p:ph type="title"/>
          </p:nvPr>
        </p:nvSpPr>
        <p:spPr/>
        <p:txBody>
          <a:bodyPr>
            <a:normAutofit fontScale="90000"/>
          </a:bodyPr>
          <a:lstStyle/>
          <a:p>
            <a:r>
              <a:rPr lang="en-GB" sz="3600" dirty="0"/>
              <a:t>‘Portrait of a Woman in Silk</a:t>
            </a:r>
            <a:r>
              <a:rPr lang="en-GB" sz="3600" i="1" dirty="0"/>
              <a:t>’</a:t>
            </a:r>
            <a:br>
              <a:rPr lang="en-GB" sz="3600" i="1" dirty="0"/>
            </a:br>
            <a:r>
              <a:rPr lang="en-GB" sz="3600" dirty="0"/>
              <a:t>Robert Feke, </a:t>
            </a:r>
            <a:r>
              <a:rPr lang="en-GB" sz="3600" i="1" dirty="0"/>
              <a:t>Portrait of Ann </a:t>
            </a:r>
            <a:r>
              <a:rPr lang="en-GB" sz="3600" i="1" dirty="0" err="1"/>
              <a:t>Shippen</a:t>
            </a:r>
            <a:r>
              <a:rPr lang="en-GB" sz="3600" i="1" dirty="0"/>
              <a:t> Willing </a:t>
            </a:r>
            <a:r>
              <a:rPr lang="en-GB" sz="3600" dirty="0"/>
              <a:t>(1746) </a:t>
            </a:r>
            <a:br>
              <a:rPr lang="en-GB" sz="3600" dirty="0"/>
            </a:br>
            <a:r>
              <a:rPr lang="en-GB" sz="3600" dirty="0"/>
              <a:t>Winterthur Museum</a:t>
            </a:r>
            <a:endParaRPr lang="en-US" sz="3600" dirty="0"/>
          </a:p>
        </p:txBody>
      </p:sp>
      <p:pic>
        <p:nvPicPr>
          <p:cNvPr id="1026" name="Picture 2">
            <a:extLst>
              <a:ext uri="{FF2B5EF4-FFF2-40B4-BE49-F238E27FC236}">
                <a16:creationId xmlns:a16="http://schemas.microsoft.com/office/drawing/2014/main" id="{33FB988A-3F29-794D-9B1F-9759F2063C6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45266" y="1825625"/>
            <a:ext cx="3501467"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3132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A0D4E-EB88-3949-9C34-EF9A8DA075C4}"/>
              </a:ext>
            </a:extLst>
          </p:cNvPr>
          <p:cNvSpPr>
            <a:spLocks noGrp="1"/>
          </p:cNvSpPr>
          <p:nvPr>
            <p:ph type="title"/>
          </p:nvPr>
        </p:nvSpPr>
        <p:spPr>
          <a:xfrm>
            <a:off x="431800" y="254001"/>
            <a:ext cx="3750733" cy="1436688"/>
          </a:xfrm>
        </p:spPr>
        <p:txBody>
          <a:bodyPr>
            <a:normAutofit fontScale="90000"/>
          </a:bodyPr>
          <a:lstStyle/>
          <a:p>
            <a:r>
              <a:rPr lang="en-US" b="1" dirty="0"/>
              <a:t>Indian printed cottons in Europe</a:t>
            </a:r>
          </a:p>
        </p:txBody>
      </p:sp>
      <p:pic>
        <p:nvPicPr>
          <p:cNvPr id="5124" name="Picture 4">
            <a:extLst>
              <a:ext uri="{FF2B5EF4-FFF2-40B4-BE49-F238E27FC236}">
                <a16:creationId xmlns:a16="http://schemas.microsoft.com/office/drawing/2014/main" id="{4E947479-C99B-5D48-9241-7EF4DD9057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5008" y="0"/>
            <a:ext cx="702945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691BECE6-F0EF-B940-ABB1-BE33226B71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00" y="1690689"/>
            <a:ext cx="2904067" cy="466378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5F9D20C3-945C-C945-B79A-CF66C3313F96}"/>
              </a:ext>
            </a:extLst>
          </p:cNvPr>
          <p:cNvSpPr>
            <a:spLocks noGrp="1"/>
          </p:cNvSpPr>
          <p:nvPr>
            <p:ph idx="1"/>
          </p:nvPr>
        </p:nvSpPr>
        <p:spPr/>
        <p:txBody>
          <a:bodyPr/>
          <a:lstStyle/>
          <a:p>
            <a:pPr marL="0" indent="0">
              <a:buNone/>
            </a:pPr>
            <a:r>
              <a:rPr lang="en-US" dirty="0"/>
              <a:t> </a:t>
            </a:r>
          </a:p>
        </p:txBody>
      </p:sp>
    </p:spTree>
    <p:extLst>
      <p:ext uri="{BB962C8B-B14F-4D97-AF65-F5344CB8AC3E}">
        <p14:creationId xmlns:p14="http://schemas.microsoft.com/office/powerpoint/2010/main" val="25451554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BEB9E-7F8A-A241-BCD7-86909639595A}"/>
              </a:ext>
            </a:extLst>
          </p:cNvPr>
          <p:cNvSpPr>
            <a:spLocks noGrp="1"/>
          </p:cNvSpPr>
          <p:nvPr>
            <p:ph type="title"/>
          </p:nvPr>
        </p:nvSpPr>
        <p:spPr/>
        <p:txBody>
          <a:bodyPr>
            <a:normAutofit/>
          </a:bodyPr>
          <a:lstStyle/>
          <a:p>
            <a:r>
              <a:rPr lang="en-GB" sz="3600" b="1" dirty="0"/>
              <a:t>Indian Cottons Changed How Europeans Dressed</a:t>
            </a:r>
            <a:endParaRPr lang="en-US" sz="3600" b="1" dirty="0"/>
          </a:p>
        </p:txBody>
      </p:sp>
      <p:sp>
        <p:nvSpPr>
          <p:cNvPr id="3" name="Content Placeholder 2">
            <a:extLst>
              <a:ext uri="{FF2B5EF4-FFF2-40B4-BE49-F238E27FC236}">
                <a16:creationId xmlns:a16="http://schemas.microsoft.com/office/drawing/2014/main" id="{55B64F71-9BC2-5847-9A40-70435CF315D0}"/>
              </a:ext>
            </a:extLst>
          </p:cNvPr>
          <p:cNvSpPr>
            <a:spLocks noGrp="1"/>
          </p:cNvSpPr>
          <p:nvPr>
            <p:ph sz="half" idx="1"/>
          </p:nvPr>
        </p:nvSpPr>
        <p:spPr/>
        <p:txBody>
          <a:bodyPr>
            <a:normAutofit fontScale="55000" lnSpcReduction="20000"/>
          </a:bodyPr>
          <a:lstStyle/>
          <a:p>
            <a:pPr marL="0" indent="0">
              <a:buNone/>
            </a:pPr>
            <a:r>
              <a:rPr lang="en-GB" sz="4500" dirty="0"/>
              <a:t> </a:t>
            </a:r>
          </a:p>
          <a:p>
            <a:pPr marL="0" indent="0">
              <a:buNone/>
            </a:pPr>
            <a:r>
              <a:rPr lang="en-GB" sz="4500" dirty="0"/>
              <a:t>‘The East India trade changed both the industrial and the cultural environment of Europe, altering forever Western decor and Western dress, while setting the model to be followed by later industries. Material culture was transformed in the process.’</a:t>
            </a:r>
          </a:p>
          <a:p>
            <a:pPr marL="0" indent="0">
              <a:buNone/>
            </a:pPr>
            <a:endParaRPr lang="en-GB" sz="3600" dirty="0"/>
          </a:p>
          <a:p>
            <a:pPr marL="0" indent="0">
              <a:buNone/>
            </a:pPr>
            <a:r>
              <a:rPr lang="en-US" sz="3200" dirty="0"/>
              <a:t>Beverly Lemire, ‘Fashioning Cottons: Asian Trade, Domestic Industry and Consumer Demand, 1660-1780’, </a:t>
            </a:r>
            <a:r>
              <a:rPr lang="en-US" sz="3200" i="1" dirty="0"/>
              <a:t>The Fashion History Reader: Global Perspectives</a:t>
            </a:r>
            <a:r>
              <a:rPr lang="en-US" sz="3200" dirty="0"/>
              <a:t>, eds. Giorgio </a:t>
            </a:r>
            <a:r>
              <a:rPr lang="en-US" sz="3200" dirty="0" err="1"/>
              <a:t>Riello</a:t>
            </a:r>
            <a:r>
              <a:rPr lang="en-US" sz="3200" dirty="0"/>
              <a:t> and Peter McNeil, Routledge (New York, 2010), </a:t>
            </a:r>
            <a:r>
              <a:rPr lang="en-GB" sz="3200" dirty="0"/>
              <a:t>210. </a:t>
            </a:r>
          </a:p>
        </p:txBody>
      </p:sp>
      <p:pic>
        <p:nvPicPr>
          <p:cNvPr id="6" name="Content Placeholder 5">
            <a:extLst>
              <a:ext uri="{FF2B5EF4-FFF2-40B4-BE49-F238E27FC236}">
                <a16:creationId xmlns:a16="http://schemas.microsoft.com/office/drawing/2014/main" id="{E255EDFB-ECF7-D74F-AF53-C1C6E198A136}"/>
              </a:ext>
            </a:extLst>
          </p:cNvPr>
          <p:cNvPicPr>
            <a:picLocks noGrp="1" noChangeAspect="1"/>
          </p:cNvPicPr>
          <p:nvPr>
            <p:ph sz="half" idx="2"/>
          </p:nvPr>
        </p:nvPicPr>
        <p:blipFill>
          <a:blip r:embed="rId2"/>
          <a:stretch>
            <a:fillRect/>
          </a:stretch>
        </p:blipFill>
        <p:spPr>
          <a:xfrm>
            <a:off x="6802966" y="1690688"/>
            <a:ext cx="2870200" cy="3810000"/>
          </a:xfrm>
          <a:prstGeom prst="rect">
            <a:avLst/>
          </a:prstGeom>
        </p:spPr>
      </p:pic>
      <p:sp>
        <p:nvSpPr>
          <p:cNvPr id="7" name="TextBox 6">
            <a:extLst>
              <a:ext uri="{FF2B5EF4-FFF2-40B4-BE49-F238E27FC236}">
                <a16:creationId xmlns:a16="http://schemas.microsoft.com/office/drawing/2014/main" id="{98D2E16C-C2A0-2E41-B739-B5CDFDC1FC93}"/>
              </a:ext>
            </a:extLst>
          </p:cNvPr>
          <p:cNvSpPr txBox="1"/>
          <p:nvPr/>
        </p:nvSpPr>
        <p:spPr>
          <a:xfrm>
            <a:off x="7010400" y="5757333"/>
            <a:ext cx="3979333" cy="646331"/>
          </a:xfrm>
          <a:prstGeom prst="rect">
            <a:avLst/>
          </a:prstGeom>
          <a:noFill/>
        </p:spPr>
        <p:txBody>
          <a:bodyPr wrap="square" rtlCol="0">
            <a:spAutoFit/>
          </a:bodyPr>
          <a:lstStyle/>
          <a:p>
            <a:r>
              <a:rPr lang="en-GB" dirty="0"/>
              <a:t>18th century chintz petticoat and jacket © Victoria and Albert Museum, London</a:t>
            </a:r>
            <a:endParaRPr lang="en-US" dirty="0"/>
          </a:p>
        </p:txBody>
      </p:sp>
    </p:spTree>
    <p:extLst>
      <p:ext uri="{BB962C8B-B14F-4D97-AF65-F5344CB8AC3E}">
        <p14:creationId xmlns:p14="http://schemas.microsoft.com/office/powerpoint/2010/main" val="1454859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BEC34-BD81-014B-9518-FF2655269193}"/>
              </a:ext>
            </a:extLst>
          </p:cNvPr>
          <p:cNvSpPr>
            <a:spLocks noGrp="1"/>
          </p:cNvSpPr>
          <p:nvPr>
            <p:ph type="title"/>
          </p:nvPr>
        </p:nvSpPr>
        <p:spPr>
          <a:xfrm>
            <a:off x="169333" y="118533"/>
            <a:ext cx="4859867" cy="1693334"/>
          </a:xfrm>
        </p:spPr>
        <p:txBody>
          <a:bodyPr>
            <a:normAutofit fontScale="90000"/>
          </a:bodyPr>
          <a:lstStyle/>
          <a:p>
            <a:r>
              <a:rPr lang="en-US" b="1" dirty="0"/>
              <a:t>Indian Cottons and the Industrial Revolution</a:t>
            </a:r>
          </a:p>
        </p:txBody>
      </p:sp>
      <p:sp>
        <p:nvSpPr>
          <p:cNvPr id="3" name="Content Placeholder 2">
            <a:extLst>
              <a:ext uri="{FF2B5EF4-FFF2-40B4-BE49-F238E27FC236}">
                <a16:creationId xmlns:a16="http://schemas.microsoft.com/office/drawing/2014/main" id="{FBC3B424-4454-B54D-88C8-2C230CA214C3}"/>
              </a:ext>
            </a:extLst>
          </p:cNvPr>
          <p:cNvSpPr>
            <a:spLocks noGrp="1"/>
          </p:cNvSpPr>
          <p:nvPr>
            <p:ph sz="half" idx="1"/>
          </p:nvPr>
        </p:nvSpPr>
        <p:spPr>
          <a:xfrm>
            <a:off x="169333" y="2048933"/>
            <a:ext cx="5850468" cy="4690534"/>
          </a:xfrm>
        </p:spPr>
        <p:txBody>
          <a:bodyPr>
            <a:normAutofit/>
          </a:bodyPr>
          <a:lstStyle/>
          <a:p>
            <a:pPr marL="0" indent="0">
              <a:buNone/>
            </a:pPr>
            <a:r>
              <a:rPr lang="en-GB" sz="3200" dirty="0"/>
              <a:t>‘The case of cottons, then, is an example of the ways in which </a:t>
            </a:r>
            <a:r>
              <a:rPr lang="en-GB" sz="3200" b="1" dirty="0"/>
              <a:t>consumer desires can lead to large-scale transformations in systems of production</a:t>
            </a:r>
            <a:r>
              <a:rPr lang="en-GB" sz="3200" dirty="0"/>
              <a:t>.’</a:t>
            </a:r>
          </a:p>
          <a:p>
            <a:pPr marL="0" indent="0">
              <a:buNone/>
            </a:pPr>
            <a:endParaRPr lang="en-GB" sz="2200" dirty="0"/>
          </a:p>
          <a:p>
            <a:pPr marL="0" indent="0">
              <a:buNone/>
            </a:pPr>
            <a:r>
              <a:rPr lang="en-US" sz="2200" dirty="0" err="1"/>
              <a:t>Prasannan</a:t>
            </a:r>
            <a:r>
              <a:rPr lang="en-US" sz="2200" dirty="0"/>
              <a:t> </a:t>
            </a:r>
            <a:r>
              <a:rPr lang="en-US" sz="2200" dirty="0" err="1"/>
              <a:t>Parthasarathi</a:t>
            </a:r>
            <a:r>
              <a:rPr lang="en-US" sz="2200" dirty="0"/>
              <a:t> and Giorgio </a:t>
            </a:r>
            <a:r>
              <a:rPr lang="en-US" sz="2200" dirty="0" err="1"/>
              <a:t>Riello</a:t>
            </a:r>
            <a:r>
              <a:rPr lang="en-US" sz="2200" dirty="0"/>
              <a:t>, ‘From India to the World: Cotton and </a:t>
            </a:r>
            <a:r>
              <a:rPr lang="en-US" sz="2200" dirty="0" err="1"/>
              <a:t>Fashionability</a:t>
            </a:r>
            <a:r>
              <a:rPr lang="en-US" sz="2200" dirty="0"/>
              <a:t>’, </a:t>
            </a:r>
            <a:r>
              <a:rPr lang="en-US" sz="2200" i="1" dirty="0"/>
              <a:t>The Oxford Handbook of the History of Consumption</a:t>
            </a:r>
            <a:r>
              <a:rPr lang="en-US" sz="2200" dirty="0"/>
              <a:t>, ed. Frank </a:t>
            </a:r>
            <a:r>
              <a:rPr lang="en-US" sz="2200" dirty="0" err="1"/>
              <a:t>Trentmann</a:t>
            </a:r>
            <a:r>
              <a:rPr lang="en-US" sz="2200" dirty="0"/>
              <a:t>, Oxford University Press (Oxford, 2012), </a:t>
            </a:r>
            <a:r>
              <a:rPr lang="en-GB" sz="2200" dirty="0"/>
              <a:t>147.</a:t>
            </a:r>
          </a:p>
        </p:txBody>
      </p:sp>
      <p:pic>
        <p:nvPicPr>
          <p:cNvPr id="6146" name="Picture 2">
            <a:extLst>
              <a:ext uri="{FF2B5EF4-FFF2-40B4-BE49-F238E27FC236}">
                <a16:creationId xmlns:a16="http://schemas.microsoft.com/office/drawing/2014/main" id="{12EE69C4-2558-2A46-BC33-69EE7DCBC3B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47049" y="357717"/>
            <a:ext cx="4038600" cy="29083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F691DEA0-A768-AC4E-9AD6-BA1875094F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7049" y="3548591"/>
            <a:ext cx="5167620" cy="2908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13469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0C250-9065-3344-BA21-3C2334663194}"/>
              </a:ext>
            </a:extLst>
          </p:cNvPr>
          <p:cNvSpPr>
            <a:spLocks noGrp="1"/>
          </p:cNvSpPr>
          <p:nvPr>
            <p:ph type="title"/>
          </p:nvPr>
        </p:nvSpPr>
        <p:spPr/>
        <p:txBody>
          <a:bodyPr/>
          <a:lstStyle/>
          <a:p>
            <a:r>
              <a:rPr lang="en-US" b="1" dirty="0"/>
              <a:t>To Conclude…</a:t>
            </a:r>
          </a:p>
        </p:txBody>
      </p:sp>
      <p:sp>
        <p:nvSpPr>
          <p:cNvPr id="3" name="Content Placeholder 2">
            <a:extLst>
              <a:ext uri="{FF2B5EF4-FFF2-40B4-BE49-F238E27FC236}">
                <a16:creationId xmlns:a16="http://schemas.microsoft.com/office/drawing/2014/main" id="{817F9BB2-0CAC-8142-8D3A-9B3F1B50F252}"/>
              </a:ext>
            </a:extLst>
          </p:cNvPr>
          <p:cNvSpPr>
            <a:spLocks noGrp="1"/>
          </p:cNvSpPr>
          <p:nvPr>
            <p:ph idx="1"/>
          </p:nvPr>
        </p:nvSpPr>
        <p:spPr/>
        <p:txBody>
          <a:bodyPr>
            <a:normAutofit/>
          </a:bodyPr>
          <a:lstStyle/>
          <a:p>
            <a:pPr marL="0" indent="0">
              <a:buNone/>
            </a:pPr>
            <a:endParaRPr lang="en-GB" sz="4400" dirty="0"/>
          </a:p>
          <a:p>
            <a:pPr marL="0" indent="0">
              <a:buNone/>
            </a:pPr>
            <a:r>
              <a:rPr lang="en-GB" sz="4400" dirty="0"/>
              <a:t>Studying food and drink in early modern Europe makes most sense when we situate the topic in a global context.  </a:t>
            </a:r>
          </a:p>
          <a:p>
            <a:pPr marL="0" indent="0">
              <a:buNone/>
            </a:pPr>
            <a:endParaRPr lang="en-US" sz="4400" dirty="0"/>
          </a:p>
        </p:txBody>
      </p:sp>
    </p:spTree>
    <p:extLst>
      <p:ext uri="{BB962C8B-B14F-4D97-AF65-F5344CB8AC3E}">
        <p14:creationId xmlns:p14="http://schemas.microsoft.com/office/powerpoint/2010/main" val="1552868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EB60C-5949-1C8A-4653-DB2EDF40B1CF}"/>
              </a:ext>
            </a:extLst>
          </p:cNvPr>
          <p:cNvSpPr>
            <a:spLocks noGrp="1"/>
          </p:cNvSpPr>
          <p:nvPr>
            <p:ph type="title"/>
          </p:nvPr>
        </p:nvSpPr>
        <p:spPr/>
        <p:txBody>
          <a:bodyPr/>
          <a:lstStyle/>
          <a:p>
            <a:r>
              <a:rPr lang="en-US" b="1" dirty="0"/>
              <a:t>Four Lives Connected in a Silk Dress</a:t>
            </a:r>
          </a:p>
        </p:txBody>
      </p:sp>
      <p:sp>
        <p:nvSpPr>
          <p:cNvPr id="3" name="Content Placeholder 2">
            <a:extLst>
              <a:ext uri="{FF2B5EF4-FFF2-40B4-BE49-F238E27FC236}">
                <a16:creationId xmlns:a16="http://schemas.microsoft.com/office/drawing/2014/main" id="{0922626E-C0D9-92E9-9825-EC44FF23D0D4}"/>
              </a:ext>
            </a:extLst>
          </p:cNvPr>
          <p:cNvSpPr>
            <a:spLocks noGrp="1"/>
          </p:cNvSpPr>
          <p:nvPr>
            <p:ph idx="1"/>
          </p:nvPr>
        </p:nvSpPr>
        <p:spPr/>
        <p:txBody>
          <a:bodyPr/>
          <a:lstStyle/>
          <a:p>
            <a:endParaRPr lang="en-US" dirty="0"/>
          </a:p>
          <a:p>
            <a:endParaRPr lang="en-US" dirty="0"/>
          </a:p>
          <a:p>
            <a:r>
              <a:rPr lang="en-US" dirty="0"/>
              <a:t>Anne </a:t>
            </a:r>
            <a:r>
              <a:rPr lang="en-US" dirty="0" err="1"/>
              <a:t>Shippen</a:t>
            </a:r>
            <a:r>
              <a:rPr lang="en-US" dirty="0"/>
              <a:t> Willing (whose portrait was painted)</a:t>
            </a:r>
          </a:p>
          <a:p>
            <a:r>
              <a:rPr lang="en-US" dirty="0"/>
              <a:t>Robert Feke (who painted her portrait)</a:t>
            </a:r>
          </a:p>
          <a:p>
            <a:r>
              <a:rPr lang="en-US" dirty="0"/>
              <a:t>Simon </a:t>
            </a:r>
            <a:r>
              <a:rPr lang="en-US" dirty="0" err="1"/>
              <a:t>Julins</a:t>
            </a:r>
            <a:r>
              <a:rPr lang="en-US" dirty="0"/>
              <a:t> (who wove the silk for her dress)</a:t>
            </a:r>
          </a:p>
          <a:p>
            <a:r>
              <a:rPr lang="en-US" dirty="0"/>
              <a:t>Anna Maria Garthwaite (who designed the pattern for the silk )</a:t>
            </a:r>
          </a:p>
        </p:txBody>
      </p:sp>
    </p:spTree>
    <p:extLst>
      <p:ext uri="{BB962C8B-B14F-4D97-AF65-F5344CB8AC3E}">
        <p14:creationId xmlns:p14="http://schemas.microsoft.com/office/powerpoint/2010/main" val="246899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4C2B7-398C-3148-BAFF-A38EC20DC601}"/>
              </a:ext>
            </a:extLst>
          </p:cNvPr>
          <p:cNvSpPr>
            <a:spLocks noGrp="1"/>
          </p:cNvSpPr>
          <p:nvPr>
            <p:ph type="title"/>
          </p:nvPr>
        </p:nvSpPr>
        <p:spPr>
          <a:xfrm>
            <a:off x="838200" y="365125"/>
            <a:ext cx="10515600" cy="1325563"/>
          </a:xfrm>
        </p:spPr>
        <p:txBody>
          <a:bodyPr>
            <a:normAutofit/>
          </a:bodyPr>
          <a:lstStyle/>
          <a:p>
            <a:r>
              <a:rPr lang="en-GB" sz="4000" b="1" dirty="0"/>
              <a:t>The World in a Dress…</a:t>
            </a:r>
            <a:endParaRPr lang="en-US" sz="4000" b="1" dirty="0"/>
          </a:p>
        </p:txBody>
      </p:sp>
      <p:sp>
        <p:nvSpPr>
          <p:cNvPr id="3" name="Content Placeholder 2">
            <a:extLst>
              <a:ext uri="{FF2B5EF4-FFF2-40B4-BE49-F238E27FC236}">
                <a16:creationId xmlns:a16="http://schemas.microsoft.com/office/drawing/2014/main" id="{3202BB4F-03FC-744B-AFFC-F63D68E1ACC1}"/>
              </a:ext>
            </a:extLst>
          </p:cNvPr>
          <p:cNvSpPr>
            <a:spLocks noGrp="1"/>
          </p:cNvSpPr>
          <p:nvPr>
            <p:ph sz="half" idx="1"/>
          </p:nvPr>
        </p:nvSpPr>
        <p:spPr/>
        <p:txBody>
          <a:bodyPr>
            <a:normAutofit/>
          </a:bodyPr>
          <a:lstStyle/>
          <a:p>
            <a:pPr marL="0" indent="0">
              <a:buNone/>
            </a:pPr>
            <a:r>
              <a:rPr lang="en-GB" sz="4400" dirty="0"/>
              <a:t>‘The single dress of a woman of quality is often the product of a hundred climates.’</a:t>
            </a:r>
          </a:p>
          <a:p>
            <a:pPr marL="0" indent="0">
              <a:buNone/>
            </a:pPr>
            <a:endParaRPr lang="en-GB" sz="2000" dirty="0"/>
          </a:p>
          <a:p>
            <a:pPr marL="0" indent="0">
              <a:buNone/>
            </a:pPr>
            <a:r>
              <a:rPr lang="en-GB" sz="2000" i="1" dirty="0"/>
              <a:t>The</a:t>
            </a:r>
            <a:r>
              <a:rPr lang="en-GB" sz="2000" dirty="0"/>
              <a:t> </a:t>
            </a:r>
            <a:r>
              <a:rPr lang="en-GB" sz="2000" i="1" dirty="0"/>
              <a:t>Spectator</a:t>
            </a:r>
            <a:r>
              <a:rPr lang="en-GB" sz="2000" dirty="0"/>
              <a:t> (1711).</a:t>
            </a:r>
          </a:p>
        </p:txBody>
      </p:sp>
      <p:pic>
        <p:nvPicPr>
          <p:cNvPr id="4098" name="Picture 2">
            <a:extLst>
              <a:ext uri="{FF2B5EF4-FFF2-40B4-BE49-F238E27FC236}">
                <a16:creationId xmlns:a16="http://schemas.microsoft.com/office/drawing/2014/main" id="{58043936-44EB-514B-98F9-35797FC676EC}"/>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165115" y="657225"/>
            <a:ext cx="3263503" cy="435133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D7B303B-2749-EE48-981F-A098BEB365CB}"/>
              </a:ext>
            </a:extLst>
          </p:cNvPr>
          <p:cNvSpPr txBox="1"/>
          <p:nvPr/>
        </p:nvSpPr>
        <p:spPr>
          <a:xfrm>
            <a:off x="7349067" y="5571067"/>
            <a:ext cx="3776133" cy="923330"/>
          </a:xfrm>
          <a:prstGeom prst="rect">
            <a:avLst/>
          </a:prstGeom>
          <a:noFill/>
        </p:spPr>
        <p:txBody>
          <a:bodyPr wrap="square" rtlCol="0">
            <a:spAutoFit/>
          </a:bodyPr>
          <a:lstStyle/>
          <a:p>
            <a:r>
              <a:rPr lang="en-GB" dirty="0"/>
              <a:t>Chintz jacket and neckerchief with glazed printed cotton petticoat. 1770–1800. </a:t>
            </a:r>
            <a:r>
              <a:rPr lang="en-GB" dirty="0" err="1"/>
              <a:t>MoMu</a:t>
            </a:r>
            <a:r>
              <a:rPr lang="en-GB" dirty="0"/>
              <a:t>, Antwerp.</a:t>
            </a:r>
            <a:endParaRPr lang="en-US" dirty="0"/>
          </a:p>
        </p:txBody>
      </p:sp>
    </p:spTree>
    <p:extLst>
      <p:ext uri="{BB962C8B-B14F-4D97-AF65-F5344CB8AC3E}">
        <p14:creationId xmlns:p14="http://schemas.microsoft.com/office/powerpoint/2010/main" val="2759890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E51BBC6-52FB-A948-87FD-77E59FB9DA07}"/>
              </a:ext>
            </a:extLst>
          </p:cNvPr>
          <p:cNvSpPr>
            <a:spLocks noGrp="1"/>
          </p:cNvSpPr>
          <p:nvPr>
            <p:ph type="title"/>
          </p:nvPr>
        </p:nvSpPr>
        <p:spPr>
          <a:xfrm>
            <a:off x="313267" y="179653"/>
            <a:ext cx="5918200" cy="1124214"/>
          </a:xfrm>
        </p:spPr>
        <p:txBody>
          <a:bodyPr>
            <a:normAutofit fontScale="90000"/>
          </a:bodyPr>
          <a:lstStyle/>
          <a:p>
            <a:r>
              <a:rPr lang="en-US" b="1" dirty="0"/>
              <a:t>Global Culinary Encounters</a:t>
            </a:r>
          </a:p>
        </p:txBody>
      </p:sp>
      <p:sp>
        <p:nvSpPr>
          <p:cNvPr id="3" name="Content Placeholder 2">
            <a:extLst>
              <a:ext uri="{FF2B5EF4-FFF2-40B4-BE49-F238E27FC236}">
                <a16:creationId xmlns:a16="http://schemas.microsoft.com/office/drawing/2014/main" id="{323428A0-4AFE-4742-895E-EB31D9091321}"/>
              </a:ext>
            </a:extLst>
          </p:cNvPr>
          <p:cNvSpPr>
            <a:spLocks noGrp="1"/>
          </p:cNvSpPr>
          <p:nvPr>
            <p:ph idx="1"/>
          </p:nvPr>
        </p:nvSpPr>
        <p:spPr>
          <a:xfrm>
            <a:off x="313267" y="1625600"/>
            <a:ext cx="6392334" cy="4639733"/>
          </a:xfrm>
        </p:spPr>
        <p:txBody>
          <a:bodyPr>
            <a:normAutofit/>
          </a:bodyPr>
          <a:lstStyle/>
          <a:p>
            <a:pPr marL="0" indent="0">
              <a:buNone/>
            </a:pPr>
            <a:r>
              <a:rPr lang="en-GB" sz="3600" dirty="0"/>
              <a:t> In 1697 the British merchant Samuel Sewell was in Maryland, where he breakfasted with the colony’s Lieutenant Governor. Their meal was ‘Venison and </a:t>
            </a:r>
            <a:r>
              <a:rPr lang="en-GB" sz="3600" dirty="0" err="1"/>
              <a:t>Chockalatte</a:t>
            </a:r>
            <a:r>
              <a:rPr lang="en-GB" sz="3600" dirty="0"/>
              <a:t>’. ‘I said’, Sewell recorded in his diary, that ‘</a:t>
            </a:r>
            <a:r>
              <a:rPr lang="en-GB" sz="3600" b="1" dirty="0"/>
              <a:t>Massachusetts and Mexico met at his Honour’s Table</a:t>
            </a:r>
            <a:r>
              <a:rPr lang="en-GB" sz="3600" dirty="0"/>
              <a:t>’. </a:t>
            </a:r>
          </a:p>
        </p:txBody>
      </p:sp>
      <p:pic>
        <p:nvPicPr>
          <p:cNvPr id="11" name="Content Placeholder 3">
            <a:extLst>
              <a:ext uri="{FF2B5EF4-FFF2-40B4-BE49-F238E27FC236}">
                <a16:creationId xmlns:a16="http://schemas.microsoft.com/office/drawing/2014/main" id="{82F25EC0-2347-4F45-9805-2823364253F5}"/>
              </a:ext>
            </a:extLst>
          </p:cNvPr>
          <p:cNvPicPr>
            <a:picLocks noChangeAspect="1"/>
          </p:cNvPicPr>
          <p:nvPr/>
        </p:nvPicPr>
        <p:blipFill>
          <a:blip r:embed="rId2"/>
          <a:srcRect l="-18189" r="-18189"/>
          <a:stretch>
            <a:fillRect/>
          </a:stretch>
        </p:blipFill>
        <p:spPr>
          <a:xfrm>
            <a:off x="5929070" y="179652"/>
            <a:ext cx="6988660" cy="2891896"/>
          </a:xfrm>
          <a:prstGeom prst="rect">
            <a:avLst/>
          </a:prstGeom>
        </p:spPr>
      </p:pic>
      <p:sp>
        <p:nvSpPr>
          <p:cNvPr id="12" name="TextBox 11">
            <a:extLst>
              <a:ext uri="{FF2B5EF4-FFF2-40B4-BE49-F238E27FC236}">
                <a16:creationId xmlns:a16="http://schemas.microsoft.com/office/drawing/2014/main" id="{74AA48B0-5516-804A-8C0F-31E7C20164D2}"/>
              </a:ext>
            </a:extLst>
          </p:cNvPr>
          <p:cNvSpPr txBox="1"/>
          <p:nvPr/>
        </p:nvSpPr>
        <p:spPr>
          <a:xfrm>
            <a:off x="6705602" y="3200401"/>
            <a:ext cx="2472266" cy="1754326"/>
          </a:xfrm>
          <a:prstGeom prst="rect">
            <a:avLst/>
          </a:prstGeom>
          <a:noFill/>
        </p:spPr>
        <p:txBody>
          <a:bodyPr wrap="square" rtlCol="0">
            <a:spAutoFit/>
          </a:bodyPr>
          <a:lstStyle/>
          <a:p>
            <a:r>
              <a:rPr lang="en-US" dirty="0"/>
              <a:t>Juan de </a:t>
            </a:r>
            <a:r>
              <a:rPr lang="en-US" dirty="0" err="1"/>
              <a:t>Zurbarán</a:t>
            </a:r>
            <a:r>
              <a:rPr lang="en-US" dirty="0"/>
              <a:t>, </a:t>
            </a:r>
            <a:r>
              <a:rPr lang="en-US" i="1" dirty="0"/>
              <a:t>Still Life with a Bowl of Chocolate </a:t>
            </a:r>
            <a:r>
              <a:rPr lang="en-US" dirty="0"/>
              <a:t> (1640)</a:t>
            </a:r>
            <a:br>
              <a:rPr lang="en-US" dirty="0"/>
            </a:br>
            <a:r>
              <a:rPr lang="en-US" dirty="0"/>
              <a:t>(Fine Arts and Archaeology Museum, </a:t>
            </a:r>
            <a:r>
              <a:rPr lang="en-US" dirty="0" err="1"/>
              <a:t>Besançon</a:t>
            </a:r>
            <a:r>
              <a:rPr lang="en-US" dirty="0"/>
              <a:t>)</a:t>
            </a:r>
          </a:p>
        </p:txBody>
      </p:sp>
      <p:pic>
        <p:nvPicPr>
          <p:cNvPr id="13" name="Picture 12">
            <a:extLst>
              <a:ext uri="{FF2B5EF4-FFF2-40B4-BE49-F238E27FC236}">
                <a16:creationId xmlns:a16="http://schemas.microsoft.com/office/drawing/2014/main" id="{7F70E828-DD1F-FE48-B2B8-2369ECC697EC}"/>
              </a:ext>
            </a:extLst>
          </p:cNvPr>
          <p:cNvPicPr>
            <a:picLocks noChangeAspect="1"/>
          </p:cNvPicPr>
          <p:nvPr/>
        </p:nvPicPr>
        <p:blipFill>
          <a:blip r:embed="rId3"/>
          <a:stretch>
            <a:fillRect/>
          </a:stretch>
        </p:blipFill>
        <p:spPr>
          <a:xfrm>
            <a:off x="9406467" y="3384940"/>
            <a:ext cx="2540000" cy="3048000"/>
          </a:xfrm>
          <a:prstGeom prst="rect">
            <a:avLst/>
          </a:prstGeom>
        </p:spPr>
      </p:pic>
      <p:sp>
        <p:nvSpPr>
          <p:cNvPr id="14" name="TextBox 13">
            <a:extLst>
              <a:ext uri="{FF2B5EF4-FFF2-40B4-BE49-F238E27FC236}">
                <a16:creationId xmlns:a16="http://schemas.microsoft.com/office/drawing/2014/main" id="{8469745E-65B4-8F4B-845E-16317E4FC65B}"/>
              </a:ext>
            </a:extLst>
          </p:cNvPr>
          <p:cNvSpPr txBox="1"/>
          <p:nvPr/>
        </p:nvSpPr>
        <p:spPr>
          <a:xfrm>
            <a:off x="7010400" y="5604933"/>
            <a:ext cx="2167468" cy="369332"/>
          </a:xfrm>
          <a:prstGeom prst="rect">
            <a:avLst/>
          </a:prstGeom>
          <a:noFill/>
        </p:spPr>
        <p:txBody>
          <a:bodyPr wrap="square" rtlCol="0">
            <a:spAutoFit/>
          </a:bodyPr>
          <a:lstStyle/>
          <a:p>
            <a:r>
              <a:rPr lang="en-US" dirty="0"/>
              <a:t>Samuel Sewell</a:t>
            </a:r>
          </a:p>
        </p:txBody>
      </p:sp>
      <p:sp>
        <p:nvSpPr>
          <p:cNvPr id="15" name="Right Arrow 14">
            <a:extLst>
              <a:ext uri="{FF2B5EF4-FFF2-40B4-BE49-F238E27FC236}">
                <a16:creationId xmlns:a16="http://schemas.microsoft.com/office/drawing/2014/main" id="{A35BD1A7-3604-9849-B636-5575F337D6DD}"/>
              </a:ext>
            </a:extLst>
          </p:cNvPr>
          <p:cNvSpPr/>
          <p:nvPr/>
        </p:nvSpPr>
        <p:spPr>
          <a:xfrm>
            <a:off x="8727931" y="5791200"/>
            <a:ext cx="449937" cy="1693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0737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3600" dirty="0"/>
            </a:br>
            <a:r>
              <a:rPr lang="en-US" sz="3600" dirty="0"/>
              <a:t>The ‘Columbian Exchange’</a:t>
            </a:r>
            <a:br>
              <a:rPr lang="en-US" sz="3600" dirty="0"/>
            </a:br>
            <a:r>
              <a:rPr lang="en-US" sz="3600" dirty="0"/>
              <a:t> </a:t>
            </a:r>
            <a:r>
              <a:rPr lang="en-GB" sz="2000" dirty="0"/>
              <a:t>(Alfred Crosby, </a:t>
            </a:r>
            <a:r>
              <a:rPr lang="en-GB" sz="2000" i="1" dirty="0"/>
              <a:t>The Columbian Exchange: Biological and Cultural Consequences of 1492</a:t>
            </a:r>
            <a:r>
              <a:rPr lang="en-GB" sz="2000" dirty="0"/>
              <a:t>  (1972).)</a:t>
            </a:r>
            <a:br>
              <a:rPr lang="en-GB" sz="3600" dirty="0"/>
            </a:br>
            <a:br>
              <a:rPr lang="en-US" sz="3600" dirty="0"/>
            </a:br>
            <a:endParaRPr lang="en-US" sz="3600" dirty="0"/>
          </a:p>
        </p:txBody>
      </p:sp>
      <p:pic>
        <p:nvPicPr>
          <p:cNvPr id="1026" name="Picture 2">
            <a:extLst>
              <a:ext uri="{FF2B5EF4-FFF2-40B4-BE49-F238E27FC236}">
                <a16:creationId xmlns:a16="http://schemas.microsoft.com/office/drawing/2014/main" id="{A46DC28A-2AF0-0147-A2CF-C05C487FA56A}"/>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171225" y="1271374"/>
            <a:ext cx="6874795" cy="4193625"/>
          </a:xfrm>
          <a:prstGeom prst="rect">
            <a:avLst/>
          </a:prstGeom>
          <a:noFill/>
          <a:extLst>
            <a:ext uri="{909E8E84-426E-40DD-AFC4-6F175D3DCCD1}">
              <a14:hiddenFill xmlns:a14="http://schemas.microsoft.com/office/drawing/2010/main">
                <a:solidFill>
                  <a:srgbClr val="FFFFFF"/>
                </a:solidFill>
              </a14:hiddenFill>
            </a:ext>
          </a:extLst>
        </p:spPr>
      </p:pic>
      <p:pic>
        <p:nvPicPr>
          <p:cNvPr id="18" name="Content Placeholder 3">
            <a:extLst>
              <a:ext uri="{FF2B5EF4-FFF2-40B4-BE49-F238E27FC236}">
                <a16:creationId xmlns:a16="http://schemas.microsoft.com/office/drawing/2014/main" id="{0D9E16F8-50E9-1340-9840-6D1EDD0D37BD}"/>
              </a:ext>
            </a:extLst>
          </p:cNvPr>
          <p:cNvPicPr>
            <a:picLocks noGrp="1" noChangeAspect="1"/>
          </p:cNvPicPr>
          <p:nvPr>
            <p:ph sz="half" idx="2"/>
          </p:nvPr>
        </p:nvPicPr>
        <p:blipFill>
          <a:blip r:embed="rId3"/>
          <a:srcRect t="-1158" b="-1158"/>
          <a:stretch>
            <a:fillRect/>
          </a:stretch>
        </p:blipFill>
        <p:spPr>
          <a:xfrm>
            <a:off x="7011042" y="3832282"/>
            <a:ext cx="4732466" cy="2538965"/>
          </a:xfrm>
          <a:prstGeom prst="rect">
            <a:avLst/>
          </a:prstGeom>
        </p:spPr>
      </p:pic>
    </p:spTree>
    <p:extLst>
      <p:ext uri="{BB962C8B-B14F-4D97-AF65-F5344CB8AC3E}">
        <p14:creationId xmlns:p14="http://schemas.microsoft.com/office/powerpoint/2010/main" val="2847239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a:t>The Columbian Exchange</a:t>
            </a:r>
            <a:endParaRPr lang="en-US" sz="4000" b="1" dirty="0"/>
          </a:p>
        </p:txBody>
      </p:sp>
      <p:sp>
        <p:nvSpPr>
          <p:cNvPr id="7" name="Content Placeholder 6">
            <a:extLst>
              <a:ext uri="{FF2B5EF4-FFF2-40B4-BE49-F238E27FC236}">
                <a16:creationId xmlns:a16="http://schemas.microsoft.com/office/drawing/2014/main" id="{00E4AC28-1F87-804F-9D52-222EC4BE91D7}"/>
              </a:ext>
            </a:extLst>
          </p:cNvPr>
          <p:cNvSpPr>
            <a:spLocks noGrp="1"/>
          </p:cNvSpPr>
          <p:nvPr>
            <p:ph sz="half" idx="1"/>
          </p:nvPr>
        </p:nvSpPr>
        <p:spPr>
          <a:xfrm>
            <a:off x="389467" y="1507067"/>
            <a:ext cx="6688666" cy="4985808"/>
          </a:xfrm>
        </p:spPr>
        <p:txBody>
          <a:bodyPr>
            <a:normAutofit fontScale="85000" lnSpcReduction="20000"/>
          </a:bodyPr>
          <a:lstStyle/>
          <a:p>
            <a:pPr marL="0" indent="0">
              <a:buNone/>
            </a:pPr>
            <a:endParaRPr lang="en-GB" sz="3600" dirty="0"/>
          </a:p>
          <a:p>
            <a:pPr marL="0" indent="0">
              <a:buNone/>
            </a:pPr>
            <a:r>
              <a:rPr lang="en-GB" sz="3600" dirty="0"/>
              <a:t>‘Before the Columbian Exchange, there were no oranges in Florida, no bananas in Ecuador, no paprika in Hungary, no tomatoes in Italy, no coffee in Colombia, no pineapples in Hawaii, no rubber trees in Africa, no cattle in Texas, no donkeys in Mexico, no chili peppers in Thailand and India, no cigarettes in France, and no chocolate in Switzerland.’</a:t>
            </a:r>
          </a:p>
          <a:p>
            <a:pPr marL="0" indent="0">
              <a:buNone/>
            </a:pPr>
            <a:endParaRPr lang="en-GB" sz="3600" dirty="0"/>
          </a:p>
          <a:p>
            <a:pPr marL="0" indent="0">
              <a:buNone/>
            </a:pPr>
            <a:r>
              <a:rPr lang="en-GB" dirty="0"/>
              <a:t>‘Columbian Exchange’, Wikipedia, http://</a:t>
            </a:r>
            <a:r>
              <a:rPr lang="en-GB" dirty="0" err="1"/>
              <a:t>en.wikipedia.org</a:t>
            </a:r>
            <a:r>
              <a:rPr lang="en-GB" dirty="0"/>
              <a:t>/wiki/</a:t>
            </a:r>
            <a:r>
              <a:rPr lang="en-GB" dirty="0" err="1"/>
              <a:t>Columbian_Exchange</a:t>
            </a:r>
            <a:endParaRPr lang="en-GB" dirty="0"/>
          </a:p>
        </p:txBody>
      </p:sp>
      <p:pic>
        <p:nvPicPr>
          <p:cNvPr id="5" name="Content Placeholder 14">
            <a:extLst>
              <a:ext uri="{FF2B5EF4-FFF2-40B4-BE49-F238E27FC236}">
                <a16:creationId xmlns:a16="http://schemas.microsoft.com/office/drawing/2014/main" id="{F7786F65-2A24-404C-8F51-D74B5B5C9B15}"/>
              </a:ext>
            </a:extLst>
          </p:cNvPr>
          <p:cNvPicPr>
            <a:picLocks noGrp="1" noChangeAspect="1"/>
          </p:cNvPicPr>
          <p:nvPr>
            <p:ph sz="half" idx="2"/>
          </p:nvPr>
        </p:nvPicPr>
        <p:blipFill>
          <a:blip r:embed="rId2"/>
          <a:srcRect t="-33269" b="-33269"/>
          <a:stretch>
            <a:fillRect/>
          </a:stretch>
        </p:blipFill>
        <p:spPr>
          <a:xfrm>
            <a:off x="7230533" y="1835020"/>
            <a:ext cx="4038336" cy="4341942"/>
          </a:xfrm>
        </p:spPr>
      </p:pic>
      <p:sp>
        <p:nvSpPr>
          <p:cNvPr id="4" name="TextBox 3">
            <a:extLst>
              <a:ext uri="{FF2B5EF4-FFF2-40B4-BE49-F238E27FC236}">
                <a16:creationId xmlns:a16="http://schemas.microsoft.com/office/drawing/2014/main" id="{53E50C56-95BF-FA4C-B79E-827383084811}"/>
              </a:ext>
            </a:extLst>
          </p:cNvPr>
          <p:cNvSpPr txBox="1"/>
          <p:nvPr/>
        </p:nvSpPr>
        <p:spPr>
          <a:xfrm>
            <a:off x="7399867" y="5401733"/>
            <a:ext cx="3953933" cy="923330"/>
          </a:xfrm>
          <a:prstGeom prst="rect">
            <a:avLst/>
          </a:prstGeom>
          <a:noFill/>
        </p:spPr>
        <p:txBody>
          <a:bodyPr wrap="square" rtlCol="0">
            <a:spAutoFit/>
          </a:bodyPr>
          <a:lstStyle/>
          <a:p>
            <a:r>
              <a:rPr lang="en-US" dirty="0"/>
              <a:t>The Columbian exchange today:</a:t>
            </a:r>
          </a:p>
          <a:p>
            <a:r>
              <a:rPr lang="en-US" dirty="0"/>
              <a:t>New world tomatoes </a:t>
            </a:r>
          </a:p>
          <a:p>
            <a:r>
              <a:rPr lang="en-US" dirty="0"/>
              <a:t>Old world wheat and cheese</a:t>
            </a:r>
          </a:p>
        </p:txBody>
      </p:sp>
    </p:spTree>
    <p:extLst>
      <p:ext uri="{BB962C8B-B14F-4D97-AF65-F5344CB8AC3E}">
        <p14:creationId xmlns:p14="http://schemas.microsoft.com/office/powerpoint/2010/main" val="1129748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769"/>
            <a:ext cx="10896600" cy="1426919"/>
          </a:xfrm>
        </p:spPr>
        <p:txBody>
          <a:bodyPr>
            <a:noAutofit/>
          </a:bodyPr>
          <a:lstStyle/>
          <a:p>
            <a:br>
              <a:rPr lang="en-US" sz="3600" dirty="0"/>
            </a:br>
            <a:r>
              <a:rPr lang="en-US" sz="3600" b="1" dirty="0"/>
              <a:t>The ‘Columbian Exchange’</a:t>
            </a:r>
            <a:br>
              <a:rPr lang="en-US" sz="3600" dirty="0"/>
            </a:br>
            <a:r>
              <a:rPr lang="en-US" sz="3600" dirty="0"/>
              <a:t> </a:t>
            </a:r>
          </a:p>
        </p:txBody>
      </p:sp>
      <p:sp>
        <p:nvSpPr>
          <p:cNvPr id="6" name="Content Placeholder 5">
            <a:extLst>
              <a:ext uri="{FF2B5EF4-FFF2-40B4-BE49-F238E27FC236}">
                <a16:creationId xmlns:a16="http://schemas.microsoft.com/office/drawing/2014/main" id="{8A0F877E-C519-B24D-89E1-226910CF9D5F}"/>
              </a:ext>
            </a:extLst>
          </p:cNvPr>
          <p:cNvSpPr>
            <a:spLocks noGrp="1"/>
          </p:cNvSpPr>
          <p:nvPr>
            <p:ph idx="1"/>
          </p:nvPr>
        </p:nvSpPr>
        <p:spPr>
          <a:xfrm>
            <a:off x="252549" y="1863968"/>
            <a:ext cx="11686902" cy="4536831"/>
          </a:xfrm>
        </p:spPr>
        <p:txBody>
          <a:bodyPr>
            <a:normAutofit lnSpcReduction="10000"/>
          </a:bodyPr>
          <a:lstStyle/>
          <a:p>
            <a:pPr marL="0" indent="0">
              <a:buNone/>
            </a:pPr>
            <a:r>
              <a:rPr lang="en-GB" sz="3600" dirty="0"/>
              <a:t>‘The global diffusion of foods had never received so powerful a forward thrust as that provided by the Columbian Discovery.’ </a:t>
            </a:r>
          </a:p>
          <a:p>
            <a:pPr marL="0" indent="0">
              <a:buNone/>
            </a:pPr>
            <a:r>
              <a:rPr lang="en-GB" dirty="0"/>
              <a:t>(</a:t>
            </a:r>
            <a:r>
              <a:rPr lang="en-US" dirty="0"/>
              <a:t>Sidney </a:t>
            </a:r>
            <a:r>
              <a:rPr lang="en-US" dirty="0" err="1"/>
              <a:t>Mintz</a:t>
            </a:r>
            <a:r>
              <a:rPr lang="en-US" dirty="0"/>
              <a:t>, ‘The Old and New World Exchange (Pleasures of the Table)’.)</a:t>
            </a:r>
            <a:endParaRPr lang="en-GB" dirty="0"/>
          </a:p>
          <a:p>
            <a:endParaRPr lang="en-GB" dirty="0"/>
          </a:p>
          <a:p>
            <a:pPr marL="0" indent="0">
              <a:buNone/>
            </a:pPr>
            <a:r>
              <a:rPr lang="en-GB" sz="3600" dirty="0"/>
              <a:t>‘The arrival of Europeans in the New World unleashed a series of changes that altered the history of food.’ </a:t>
            </a:r>
          </a:p>
          <a:p>
            <a:pPr marL="0" indent="0">
              <a:buNone/>
            </a:pPr>
            <a:r>
              <a:rPr lang="en-GB" dirty="0"/>
              <a:t>(</a:t>
            </a:r>
            <a:r>
              <a:rPr lang="en-US" dirty="0"/>
              <a:t>John Super, ‘The Formation of Nutritional Regimes in Colonial Latin America’,  </a:t>
            </a:r>
            <a:r>
              <a:rPr lang="en-US" i="1" dirty="0"/>
              <a:t>Food, Politics and Society on Latin America</a:t>
            </a:r>
            <a:r>
              <a:rPr lang="en-US" dirty="0"/>
              <a:t>, eds. John Super and Thomas Wright (1985).)</a:t>
            </a:r>
            <a:endParaRPr lang="en-GB" dirty="0"/>
          </a:p>
          <a:p>
            <a:pPr marL="0" indent="0">
              <a:buNone/>
            </a:pPr>
            <a:endParaRPr lang="en-US" dirty="0"/>
          </a:p>
        </p:txBody>
      </p:sp>
    </p:spTree>
    <p:extLst>
      <p:ext uri="{BB962C8B-B14F-4D97-AF65-F5344CB8AC3E}">
        <p14:creationId xmlns:p14="http://schemas.microsoft.com/office/powerpoint/2010/main" val="2185578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Early early-modern European voyages</a:t>
            </a:r>
          </a:p>
        </p:txBody>
      </p:sp>
      <p:pic>
        <p:nvPicPr>
          <p:cNvPr id="4" name="Content Placeholder 3"/>
          <p:cNvPicPr>
            <a:picLocks noGrp="1" noChangeAspect="1"/>
          </p:cNvPicPr>
          <p:nvPr>
            <p:ph sz="half" idx="1"/>
          </p:nvPr>
        </p:nvPicPr>
        <p:blipFill>
          <a:blip r:embed="rId2"/>
          <a:stretch>
            <a:fillRect/>
          </a:stretch>
        </p:blipFill>
        <p:spPr>
          <a:xfrm>
            <a:off x="984250" y="2743994"/>
            <a:ext cx="4889500" cy="2514600"/>
          </a:xfrm>
        </p:spPr>
      </p:pic>
      <p:pic>
        <p:nvPicPr>
          <p:cNvPr id="5" name="Content Placeholder 4">
            <a:extLst>
              <a:ext uri="{FF2B5EF4-FFF2-40B4-BE49-F238E27FC236}">
                <a16:creationId xmlns:a16="http://schemas.microsoft.com/office/drawing/2014/main" id="{055C5E2B-4C26-DB44-A1A8-0E4130773C1C}"/>
              </a:ext>
            </a:extLst>
          </p:cNvPr>
          <p:cNvPicPr>
            <a:picLocks noGrp="1" noChangeAspect="1"/>
          </p:cNvPicPr>
          <p:nvPr>
            <p:ph sz="half" idx="2"/>
          </p:nvPr>
        </p:nvPicPr>
        <p:blipFill>
          <a:blip r:embed="rId3"/>
          <a:srcRect l="-44640" r="-44640"/>
          <a:stretch>
            <a:fillRect/>
          </a:stretch>
        </p:blipFill>
        <p:spPr>
          <a:xfrm>
            <a:off x="6172200" y="2577893"/>
            <a:ext cx="5181600" cy="2846802"/>
          </a:xfrm>
        </p:spPr>
      </p:pic>
    </p:spTree>
    <p:extLst>
      <p:ext uri="{BB962C8B-B14F-4D97-AF65-F5344CB8AC3E}">
        <p14:creationId xmlns:p14="http://schemas.microsoft.com/office/powerpoint/2010/main" val="9392942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7703</TotalTime>
  <Words>1327</Words>
  <Application>Microsoft Office PowerPoint</Application>
  <PresentationFormat>Widescreen</PresentationFormat>
  <Paragraphs>92</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Food, Fashion and Material Culture Rebecca Earle</vt:lpstr>
      <vt:lpstr>‘Portrait of a Woman in Silk’ Robert Feke, Portrait of Ann Shippen Willing (1746)  Winterthur Museum</vt:lpstr>
      <vt:lpstr>Four Lives Connected in a Silk Dress</vt:lpstr>
      <vt:lpstr>The World in a Dress…</vt:lpstr>
      <vt:lpstr>Global Culinary Encounters</vt:lpstr>
      <vt:lpstr> The ‘Columbian Exchange’  (Alfred Crosby, The Columbian Exchange: Biological and Cultural Consequences of 1492  (1972).)  </vt:lpstr>
      <vt:lpstr>The Columbian Exchange</vt:lpstr>
      <vt:lpstr> The ‘Columbian Exchange’  </vt:lpstr>
      <vt:lpstr>Early early-modern European voyages</vt:lpstr>
      <vt:lpstr>Foods from the Americas changed how Europeans Ate.</vt:lpstr>
      <vt:lpstr>People at the time noticed these changes...</vt:lpstr>
      <vt:lpstr>Global Connections, Colonialism &amp; New Ways of Eating</vt:lpstr>
      <vt:lpstr>Did Nourishing Foods from the Americas Lead to Population Growth in Europe?</vt:lpstr>
      <vt:lpstr>Caloric yield per hectare   (i.e. how many calories you get from a hectare of land sown with that crop.) </vt:lpstr>
      <vt:lpstr>Were  English agricultural labourers more productive because they were eating a more nourishing diet?</vt:lpstr>
      <vt:lpstr>Craig Muldrew, Food, Energy and the Creation of Industriousness: Work and Material Culture in Agrarian England, 1550-1780 (2011).</vt:lpstr>
      <vt:lpstr>Transatlantic slave trade</vt:lpstr>
      <vt:lpstr>Sugar, Slavery and Sweet Tea</vt:lpstr>
      <vt:lpstr>Groceries brought the empire home….</vt:lpstr>
      <vt:lpstr>Indian printed cottons in Europe</vt:lpstr>
      <vt:lpstr>Indian Cottons Changed How Europeans Dressed</vt:lpstr>
      <vt:lpstr>Indian Cottons and the Industrial Revolution</vt:lpstr>
      <vt:lpstr>To Conclude…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dc:creator>
  <cp:lastModifiedBy>Marshall, Peter</cp:lastModifiedBy>
  <cp:revision>218</cp:revision>
  <dcterms:created xsi:type="dcterms:W3CDTF">2019-10-08T12:54:35Z</dcterms:created>
  <dcterms:modified xsi:type="dcterms:W3CDTF">2023-10-30T11:19:07Z</dcterms:modified>
</cp:coreProperties>
</file>