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31"/>
  </p:notesMasterIdLst>
  <p:sldIdLst>
    <p:sldId id="256" r:id="rId2"/>
    <p:sldId id="260" r:id="rId3"/>
    <p:sldId id="263" r:id="rId4"/>
    <p:sldId id="264" r:id="rId5"/>
    <p:sldId id="265" r:id="rId6"/>
    <p:sldId id="266" r:id="rId7"/>
    <p:sldId id="259" r:id="rId8"/>
    <p:sldId id="267" r:id="rId9"/>
    <p:sldId id="268" r:id="rId10"/>
    <p:sldId id="261" r:id="rId11"/>
    <p:sldId id="269" r:id="rId12"/>
    <p:sldId id="280" r:id="rId13"/>
    <p:sldId id="270" r:id="rId14"/>
    <p:sldId id="278" r:id="rId15"/>
    <p:sldId id="274" r:id="rId16"/>
    <p:sldId id="287" r:id="rId17"/>
    <p:sldId id="291" r:id="rId18"/>
    <p:sldId id="275" r:id="rId19"/>
    <p:sldId id="281" r:id="rId20"/>
    <p:sldId id="288" r:id="rId21"/>
    <p:sldId id="292" r:id="rId22"/>
    <p:sldId id="276" r:id="rId23"/>
    <p:sldId id="285" r:id="rId24"/>
    <p:sldId id="284" r:id="rId25"/>
    <p:sldId id="289" r:id="rId26"/>
    <p:sldId id="279" r:id="rId27"/>
    <p:sldId id="290" r:id="rId28"/>
    <p:sldId id="282" r:id="rId29"/>
    <p:sldId id="283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6F767-6CFA-43B0-B2D4-DBC1FABDE764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93C9B2-19D2-447E-96F3-F86C61AE9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536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088AF4-1F71-4AFA-BF01-9CB0BECC36FC}" type="slidenum">
              <a:rPr lang="en-US" smtClean="0"/>
              <a:pPr eaLnBrk="1" hangingPunct="1"/>
              <a:t>6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7D6BA-8C9C-4607-8F69-FB138CF2888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484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EIC (1600) VOC (1602); </a:t>
            </a:r>
            <a:r>
              <a:rPr lang="en-GB" dirty="0" err="1"/>
              <a:t>Compagnie</a:t>
            </a:r>
            <a:r>
              <a:rPr lang="en-GB" dirty="0"/>
              <a:t> des</a:t>
            </a:r>
            <a:r>
              <a:rPr lang="en-GB" baseline="0" dirty="0"/>
              <a:t> </a:t>
            </a:r>
            <a:r>
              <a:rPr lang="en-GB" baseline="0" dirty="0" err="1"/>
              <a:t>Indes</a:t>
            </a:r>
            <a:r>
              <a:rPr lang="en-GB" baseline="0" dirty="0"/>
              <a:t> </a:t>
            </a:r>
            <a:r>
              <a:rPr lang="en-GB" baseline="0" dirty="0" err="1"/>
              <a:t>Orientales</a:t>
            </a:r>
            <a:r>
              <a:rPr lang="en-GB" baseline="0" dirty="0"/>
              <a:t> (1684)</a:t>
            </a:r>
          </a:p>
          <a:p>
            <a:r>
              <a:rPr lang="en-GB" baseline="0" dirty="0"/>
              <a:t>China Trade:  Ostend (1722); Swedish EIC (1731); Danish Companies 1668 and 1732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8D793-BAC1-46DF-9588-E6CEB4E48F3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216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9A44EC6-C179-463B-A40B-466D48B99486}" type="slidenum">
              <a:rPr lang="en-US" altLang="it-IT"/>
              <a:pPr eaLnBrk="1" hangingPunct="1"/>
              <a:t>27</a:t>
            </a:fld>
            <a:endParaRPr lang="en-US" altLang="it-IT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it-IT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9387F39-AD70-4551-9452-F6F4507BE219}" type="slidenum">
              <a:rPr lang="en-US" altLang="it-IT"/>
              <a:pPr eaLnBrk="1" hangingPunct="1"/>
              <a:t>28</a:t>
            </a:fld>
            <a:endParaRPr lang="en-US" altLang="it-IT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it-IT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B83AE-789B-899C-9703-0CEFF4B39E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800" dirty="0"/>
              <a:t>Global trade and Global Economies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D45516-7D26-C6CB-5B21-C5165A7B8F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Aysu Dincer</a:t>
            </a:r>
          </a:p>
        </p:txBody>
      </p:sp>
    </p:spTree>
    <p:extLst>
      <p:ext uri="{BB962C8B-B14F-4D97-AF65-F5344CB8AC3E}">
        <p14:creationId xmlns:p14="http://schemas.microsoft.com/office/powerpoint/2010/main" val="3050642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http://www.bobmccaughey.com/maritime10/wp-content/uploads/2010/09/Europe15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2186" y="553672"/>
            <a:ext cx="10346499" cy="59473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8419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536" y="-32077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tx1"/>
                </a:solidFill>
              </a:rPr>
              <a:t>Population and Urbanisation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1544" y="1268760"/>
            <a:ext cx="822960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000" dirty="0">
              <a:latin typeface="+mj-lt"/>
            </a:endParaRPr>
          </a:p>
          <a:p>
            <a:pPr marL="0" indent="0">
              <a:buNone/>
            </a:pPr>
            <a:endParaRPr lang="en-GB" sz="2000" dirty="0">
              <a:latin typeface="+mj-lt"/>
            </a:endParaRPr>
          </a:p>
        </p:txBody>
      </p:sp>
      <p:graphicFrame>
        <p:nvGraphicFramePr>
          <p:cNvPr id="4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267450"/>
              </p:ext>
            </p:extLst>
          </p:nvPr>
        </p:nvGraphicFramePr>
        <p:xfrm>
          <a:off x="2783633" y="1602297"/>
          <a:ext cx="6768753" cy="47070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99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93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9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79516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The population of </a:t>
                      </a:r>
                      <a:r>
                        <a:rPr lang="fr-FR" sz="1800" b="1" dirty="0" err="1">
                          <a:effectLst/>
                        </a:rPr>
                        <a:t>some</a:t>
                      </a:r>
                      <a:r>
                        <a:rPr lang="fr-FR" sz="1800" b="1" dirty="0">
                          <a:effectLst/>
                        </a:rPr>
                        <a:t> major </a:t>
                      </a:r>
                      <a:r>
                        <a:rPr lang="fr-FR" sz="1800" b="1" dirty="0" err="1">
                          <a:effectLst/>
                        </a:rPr>
                        <a:t>Italian</a:t>
                      </a:r>
                      <a:r>
                        <a:rPr lang="fr-FR" sz="1800" b="1" dirty="0">
                          <a:effectLst/>
                        </a:rPr>
                        <a:t> </a:t>
                      </a:r>
                      <a:r>
                        <a:rPr lang="fr-FR" sz="1800" b="1" dirty="0" err="1">
                          <a:effectLst/>
                        </a:rPr>
                        <a:t>cities</a:t>
                      </a:r>
                      <a:r>
                        <a:rPr lang="fr-FR" sz="1800" b="1" dirty="0">
                          <a:effectLst/>
                        </a:rPr>
                        <a:t> in 1600 and 1700</a:t>
                      </a:r>
                      <a:endParaRPr lang="it-IT" sz="18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10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effectLst/>
                        </a:rPr>
                        <a:t> </a:t>
                      </a:r>
                      <a:endParaRPr lang="it-IT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1">
                          <a:effectLst/>
                        </a:rPr>
                        <a:t>1600</a:t>
                      </a:r>
                      <a:endParaRPr lang="it-IT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1" dirty="0">
                          <a:effectLst/>
                        </a:rPr>
                        <a:t>1700</a:t>
                      </a:r>
                      <a:endParaRPr lang="it-IT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10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Bologna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62,000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15,000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10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Brescia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24,000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11,000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10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Milan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130,000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65,000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10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Verona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54,000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31,000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10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t-IT" sz="1800">
                          <a:effectLst/>
                        </a:rPr>
                        <a:t>Venice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140,000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46,000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10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t-IT" sz="1800">
                          <a:effectLst/>
                        </a:rPr>
                        <a:t>Italy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t-IT" sz="1800">
                          <a:effectLst/>
                        </a:rPr>
                        <a:t>13.2 m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t-IT" sz="1800" dirty="0">
                          <a:effectLst/>
                        </a:rPr>
                        <a:t>10.8 m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5756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Proto-industrialisation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A72C831-8729-8E79-AF6F-EBBF4DF2846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66800" y="2014194"/>
            <a:ext cx="4754880" cy="4424184"/>
          </a:xfr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5BB5531-3672-C14E-2D5F-E6282022EB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0320" y="1665962"/>
            <a:ext cx="4754880" cy="4772416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 strong link between agriculture and industry,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coordinated by merchant entrepreneurs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oes beyond local or regional markets, involving long-distance trade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increase in population; increase in incomes;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increase in consumption in the countryside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 increase of capital in the hands of merchant entrepreneurs 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F.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Mendels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 'Proto-industrialisation: the First Phase of the Industrialisation Process’, Journal of Economic History 32 (1972)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Kriedte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 H. Medick and J.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Schlumbohm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 Industrialization before Industrialization (Cambridge, 1981)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AutoShape 2" descr="Image result for Irish linen industry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Image result for Irish linen industry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Image result for Irish linen industry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342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WINDOWS\Desktop\V&amp;A\CourseWeeks\Week03\W3-Images\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598" y="1486429"/>
            <a:ext cx="4022725" cy="51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3D57D31-7763-DCE0-F6D9-A084AE59B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94615"/>
            <a:ext cx="4133589" cy="5200339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9E3FDCF-1CCD-6C62-15E9-BB6F7EAD9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672639"/>
          </a:xfrm>
        </p:spPr>
        <p:txBody>
          <a:bodyPr>
            <a:normAutofit/>
          </a:bodyPr>
          <a:lstStyle/>
          <a:p>
            <a:r>
              <a:rPr lang="en-GB" sz="3600" dirty="0"/>
              <a:t>Mining and Paper Industries</a:t>
            </a:r>
          </a:p>
        </p:txBody>
      </p:sp>
    </p:spTree>
    <p:extLst>
      <p:ext uri="{BB962C8B-B14F-4D97-AF65-F5344CB8AC3E}">
        <p14:creationId xmlns:p14="http://schemas.microsoft.com/office/powerpoint/2010/main" val="3830379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066D8-6387-094F-8D41-319ECEC62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960738"/>
          </a:xfrm>
        </p:spPr>
        <p:txBody>
          <a:bodyPr>
            <a:normAutofit/>
          </a:bodyPr>
          <a:lstStyle/>
          <a:p>
            <a:r>
              <a:rPr lang="en-GB" sz="3600" dirty="0"/>
              <a:t>Increased demand for consumer goods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sz="1800" b="1" dirty="0"/>
              <a:t>Painted and dyed cotton</a:t>
            </a:r>
          </a:p>
          <a:p>
            <a:r>
              <a:rPr lang="en-GB" sz="1800" b="1" dirty="0"/>
              <a:t>partly lined with silk</a:t>
            </a:r>
          </a:p>
          <a:p>
            <a:r>
              <a:rPr lang="en-GB" sz="1800" b="1" dirty="0"/>
              <a:t>Coromandel Coast</a:t>
            </a:r>
          </a:p>
          <a:p>
            <a:r>
              <a:rPr lang="en-GB" sz="1800" b="1" dirty="0"/>
              <a:t>c. 1760-1770</a:t>
            </a:r>
          </a:p>
          <a:p>
            <a:r>
              <a:rPr lang="en-GB" sz="1800" b="1" dirty="0"/>
              <a:t>V&amp;A Collections</a:t>
            </a:r>
          </a:p>
          <a:p>
            <a:endParaRPr lang="en-GB" sz="1800" b="1" dirty="0"/>
          </a:p>
        </p:txBody>
      </p:sp>
      <p:pic>
        <p:nvPicPr>
          <p:cNvPr id="5122" name="Picture 2" descr="C:\Users\User\Pictures\ChristChurchLecture\2014HC9330_jpg_dschintzdressV&amp;A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688932" y="2774553"/>
            <a:ext cx="5135796" cy="3676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C2B60B-9D52-10E4-9FD8-53EEA487D7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73368" y="1753675"/>
            <a:ext cx="4754880" cy="1020877"/>
          </a:xfrm>
        </p:spPr>
        <p:txBody>
          <a:bodyPr>
            <a:normAutofit/>
          </a:bodyPr>
          <a:lstStyle/>
          <a:p>
            <a:r>
              <a:rPr lang="en-US" dirty="0"/>
              <a:t>Cristoforo </a:t>
            </a:r>
            <a:r>
              <a:rPr lang="en-US" dirty="0" err="1"/>
              <a:t>Munari</a:t>
            </a:r>
            <a:r>
              <a:rPr lang="en-US" dirty="0"/>
              <a:t> (1667-1720). A Still-Life with Melon. (The Lodi Collection, </a:t>
            </a:r>
            <a:r>
              <a:rPr lang="en-US" dirty="0" err="1"/>
              <a:t>Campioni</a:t>
            </a:r>
            <a:r>
              <a:rPr lang="en-US" dirty="0"/>
              <a:t> </a:t>
            </a:r>
            <a:r>
              <a:rPr lang="en-US" dirty="0" err="1"/>
              <a:t>d’Italia</a:t>
            </a:r>
            <a:r>
              <a:rPr lang="en-US" dirty="0"/>
              <a:t>).</a:t>
            </a:r>
            <a:endParaRPr lang="en-GB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B95DBBC-11CA-B2F2-4EF4-F8DF666585E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727031" y="2774552"/>
            <a:ext cx="4776037" cy="357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689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ChristChurchLecture\Silk_rou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54331"/>
            <a:ext cx="9144000" cy="5949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315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AutoShape 2" descr="http://eheinclassroom.files.wordpress.com/2011/09/mercantilism-map.jpg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 descr="mercantilism-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12570" y="402672"/>
            <a:ext cx="9166860" cy="590664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92300" y="548681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+mj-lt"/>
              </a:rPr>
              <a:t>Trade</a:t>
            </a:r>
          </a:p>
        </p:txBody>
      </p:sp>
    </p:spTree>
    <p:extLst>
      <p:ext uri="{BB962C8B-B14F-4D97-AF65-F5344CB8AC3E}">
        <p14:creationId xmlns:p14="http://schemas.microsoft.com/office/powerpoint/2010/main" val="18151109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BFB47EE-878F-8DEC-EEB3-2CA7256FC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Global Commodities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20EFCCB-FA6A-9ED4-DBB6-2DF4AF04210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66800" y="1903956"/>
            <a:ext cx="4494756" cy="4250081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DEDED3-3DEB-9643-C734-0A524B9FCFA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goods of wonder and collection</a:t>
            </a:r>
          </a:p>
          <a:p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goods that could be systematically traded: (sugar, tobacco, coffee, cocoa, or chocolate, opium, pepper, spices, silk, silver, cotton, textiles and porcelain (Augustus II the Strong (1670-1733), Elector of Saxony/King of Poland,  the fascination with porcelain as ‘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</a:t>
            </a:r>
            <a:r>
              <a:rPr lang="en-GB" sz="1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maladie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GB" sz="1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porcelaine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’)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96750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36C03FD-3F60-8D2E-3F24-97BFC95FE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Wrought iron and gilded gates, The Grocers’ Company Hall  1680-1730</a:t>
            </a:r>
            <a:b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BEF9AC8-1D77-0FA7-B024-93594CF7AEE1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9296400" y="2066795"/>
            <a:ext cx="2432304" cy="3721357"/>
          </a:xfrm>
        </p:spPr>
        <p:txBody>
          <a:bodyPr>
            <a:normAutofit/>
          </a:bodyPr>
          <a:lstStyle/>
          <a:p>
            <a:endParaRPr lang="en-GB" sz="1800" b="1" dirty="0"/>
          </a:p>
          <a:p>
            <a:r>
              <a:rPr lang="en-GB" sz="1800" b="1" dirty="0"/>
              <a:t>The design incorporates spice plants, including black pepper, vanilla, nutmeg, cloves and stems of sugar cane.</a:t>
            </a:r>
          </a:p>
          <a:p>
            <a:r>
              <a:rPr lang="en-GB" sz="1800" b="1" dirty="0"/>
              <a:t>https://grocershall.co.uk/the-company/history/</a:t>
            </a:r>
          </a:p>
        </p:txBody>
      </p:sp>
      <p:pic>
        <p:nvPicPr>
          <p:cNvPr id="4098" name="Picture 2" descr="E:\Papers\ChristChurchLecture\Grocer Gates Picture_files\image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" y="302005"/>
            <a:ext cx="8531352" cy="631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7516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www.allempires.com/empires/venice/Commercial-rou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5827" y="906010"/>
            <a:ext cx="9144000" cy="548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1102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19450"/>
            <a:ext cx="8229600" cy="723550"/>
          </a:xfrm>
        </p:spPr>
        <p:txBody>
          <a:bodyPr>
            <a:normAutofit/>
          </a:bodyPr>
          <a:lstStyle/>
          <a:p>
            <a:pPr algn="ctr"/>
            <a:r>
              <a:rPr lang="en-GB" sz="3600" dirty="0">
                <a:solidFill>
                  <a:schemeClr val="tx1"/>
                </a:solidFill>
              </a:rPr>
              <a:t>Lecture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1544" y="980728"/>
            <a:ext cx="8229600" cy="5544616"/>
          </a:xfrm>
        </p:spPr>
        <p:txBody>
          <a:bodyPr>
            <a:noAutofit/>
          </a:bodyPr>
          <a:lstStyle/>
          <a:p>
            <a:pPr marL="0" lvl="2" indent="0">
              <a:buNone/>
            </a:pPr>
            <a:endParaRPr lang="en-GB" sz="1800" b="1" dirty="0">
              <a:latin typeface="+mj-lt"/>
            </a:endParaRPr>
          </a:p>
          <a:p>
            <a:pPr marL="285750" lvl="2" indent="-285750"/>
            <a:r>
              <a:rPr lang="en-GB" sz="1800" b="1" dirty="0">
                <a:latin typeface="+mj-lt"/>
              </a:rPr>
              <a:t>The World beyond Europe</a:t>
            </a:r>
          </a:p>
          <a:p>
            <a:r>
              <a:rPr lang="en-GB" b="1" dirty="0">
                <a:latin typeface="+mj-lt"/>
              </a:rPr>
              <a:t>Changes in the economy 1500 – 1750</a:t>
            </a:r>
          </a:p>
          <a:p>
            <a:pPr lvl="2"/>
            <a:r>
              <a:rPr lang="en-GB" sz="1800" dirty="0">
                <a:latin typeface="+mj-lt"/>
              </a:rPr>
              <a:t>Population</a:t>
            </a:r>
          </a:p>
          <a:p>
            <a:pPr lvl="2"/>
            <a:r>
              <a:rPr lang="en-GB" sz="1800" dirty="0">
                <a:latin typeface="+mj-lt"/>
              </a:rPr>
              <a:t>Manufacture</a:t>
            </a:r>
          </a:p>
          <a:p>
            <a:r>
              <a:rPr lang="en-GB" b="1" dirty="0">
                <a:latin typeface="+mj-lt"/>
              </a:rPr>
              <a:t>Global Trade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Organization of Trade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Long-distance Sea Routes	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Silver Trade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Atlantic Trade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Chartering of Companies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b="1" dirty="0"/>
              <a:t>Impact on the Global Economy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5453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AutoShape 2" descr="http://eheinclassroom.files.wordpress.com/2011/09/mercantilism-map.jpg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 descr="mercantilism-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12570" y="548680"/>
            <a:ext cx="9166860" cy="576063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92300" y="548681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+mj-lt"/>
              </a:rPr>
              <a:t>Trade</a:t>
            </a:r>
          </a:p>
        </p:txBody>
      </p:sp>
    </p:spTree>
    <p:extLst>
      <p:ext uri="{BB962C8B-B14F-4D97-AF65-F5344CB8AC3E}">
        <p14:creationId xmlns:p14="http://schemas.microsoft.com/office/powerpoint/2010/main" val="39578889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7207371-ABE7-6B1C-FD77-25EDD7EAF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597" y="1816273"/>
            <a:ext cx="10396603" cy="468223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E009D76-E7DB-5FF3-D455-1A90BFCA2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10425"/>
          </a:xfrm>
        </p:spPr>
        <p:txBody>
          <a:bodyPr/>
          <a:lstStyle/>
          <a:p>
            <a:r>
              <a:rPr lang="en-GB" dirty="0"/>
              <a:t>Silver trade routes</a:t>
            </a:r>
          </a:p>
        </p:txBody>
      </p:sp>
    </p:spTree>
    <p:extLst>
      <p:ext uri="{BB962C8B-B14F-4D97-AF65-F5344CB8AC3E}">
        <p14:creationId xmlns:p14="http://schemas.microsoft.com/office/powerpoint/2010/main" val="6583625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3D1086-73FF-8D2A-152F-05BBD0A11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00834"/>
            <a:ext cx="10058400" cy="1339040"/>
          </a:xfrm>
        </p:spPr>
        <p:txBody>
          <a:bodyPr>
            <a:normAutofit/>
          </a:bodyPr>
          <a:lstStyle/>
          <a:p>
            <a:r>
              <a:rPr lang="en-US" sz="2400" dirty="0"/>
              <a:t>Silver tea kettle, stand and lamp, Paul de </a:t>
            </a:r>
            <a:r>
              <a:rPr lang="en-US" sz="2400" dirty="0" err="1"/>
              <a:t>Lamerie</a:t>
            </a:r>
            <a:r>
              <a:rPr lang="en-US" sz="2400" dirty="0"/>
              <a:t>, London 1736-7 (The Rosaline and Arthur Gilbert Collection)</a:t>
            </a:r>
            <a:br>
              <a:rPr lang="en-US" sz="2400" dirty="0"/>
            </a:br>
            <a:endParaRPr lang="en-GB" sz="24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E7CE6E3-DCFF-27AA-8124-58667739471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3EE7A84-8D4C-C684-B0B1-299A030F4E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33366" y="2103120"/>
            <a:ext cx="4754880" cy="3749040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The kettle was commissioned for the marriage in 1738 of John </a:t>
            </a:r>
            <a:r>
              <a:rPr lang="en-US" dirty="0" err="1"/>
              <a:t>Lequesne</a:t>
            </a:r>
            <a:r>
              <a:rPr lang="en-US" dirty="0"/>
              <a:t>, a wealthy Grocer merchant, the year he was appointed Director of the Bank of England.</a:t>
            </a:r>
          </a:p>
          <a:p>
            <a:endParaRPr lang="en-US" dirty="0"/>
          </a:p>
          <a:p>
            <a:r>
              <a:rPr lang="en-US" dirty="0"/>
              <a:t>The tea kettle is decorated with the plants of his trade, sugar cane and tobacco leaves.</a:t>
            </a:r>
          </a:p>
          <a:p>
            <a:endParaRPr lang="en-GB" dirty="0"/>
          </a:p>
        </p:txBody>
      </p:sp>
      <p:pic>
        <p:nvPicPr>
          <p:cNvPr id="1026" name="Picture 2" descr="C:\Users\User\AppData\Local\Microsoft\Windows\Temporary Internet Files\Content.Outlook\6WP5H384\24.42009CA2666_jpg_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69" y="1862471"/>
            <a:ext cx="5674231" cy="435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2077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2DBF4-10E0-4C5A-93A8-8D751B179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000" b="1" dirty="0"/>
              <a:t>The Caribbean and Sugar Plantations</a:t>
            </a:r>
          </a:p>
        </p:txBody>
      </p:sp>
      <p:pic>
        <p:nvPicPr>
          <p:cNvPr id="7170" name="Picture 2" descr="Political map of Caribbean">
            <a:extLst>
              <a:ext uri="{FF2B5EF4-FFF2-40B4-BE49-F238E27FC236}">
                <a16:creationId xmlns:a16="http://schemas.microsoft.com/office/drawing/2014/main" id="{5052C069-644F-47EA-A32B-8EA18A2DFB0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615" y="2426677"/>
            <a:ext cx="5278773" cy="306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8191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8959039-311C-4409-97A8-FF445E1A0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000" b="1" dirty="0"/>
              <a:t>Sugar production and trade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A34C17D-160C-4B1E-950F-C7DBE21894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626" y="2977623"/>
            <a:ext cx="6467425" cy="3481124"/>
          </a:xfrm>
        </p:spPr>
      </p:pic>
      <p:pic>
        <p:nvPicPr>
          <p:cNvPr id="8194" name="Picture 2" descr="Oodlekadoodle Primitives: PRIMITIVE SUGAR CONES!">
            <a:extLst>
              <a:ext uri="{FF2B5EF4-FFF2-40B4-BE49-F238E27FC236}">
                <a16:creationId xmlns:a16="http://schemas.microsoft.com/office/drawing/2014/main" id="{C1DB0BAC-37BB-4D8C-BF16-33ADFD334D10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007" y="1731997"/>
            <a:ext cx="3321668" cy="249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CB425A2-7D4E-EA99-452B-18BBA69530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3001" y="2014194"/>
            <a:ext cx="4743099" cy="340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559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1E105-E477-4B13-A009-58C9846B4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growth and impact of Atlantic trade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BB44E-A2C1-45D2-89B0-0C3BB5C800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Growth in the trade of enslaved peoples 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Africa to the New World1525 – 1790 of </a:t>
            </a: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2.1% a year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10 million Africans were enslaved and traded over the whole period to the end of the 18thC.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</a:rPr>
              <a:t>sugar shipments 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rose at annual average rate of </a:t>
            </a: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</a:rPr>
              <a:t>2.2%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  1663-1669 to 1751-1760 – Chesapeake </a:t>
            </a: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</a:rPr>
              <a:t>tobacco exports 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grew at </a:t>
            </a: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</a:rPr>
              <a:t>5.1%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 per year 1622-1775</a:t>
            </a:r>
          </a:p>
          <a:p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British </a:t>
            </a: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</a:rPr>
              <a:t>sugar consumption 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rose from </a:t>
            </a: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</a:rPr>
              <a:t>6.5 lbs 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per head 1710 to </a:t>
            </a: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</a:rPr>
              <a:t>23.2 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lb./head in 1770  </a:t>
            </a:r>
          </a:p>
          <a:p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Sugar made up 2/3 of British grocery imports in 1700 [groceries included sugar, coffee, tobacco, chocolate, tea and spices]</a:t>
            </a:r>
          </a:p>
          <a:p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</a:rPr>
              <a:t>Atlantic trades 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grew by </a:t>
            </a: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</a:rPr>
              <a:t>over 2% per year 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in volume in the 18</a:t>
            </a:r>
            <a:r>
              <a:rPr lang="en-GB" baseline="30000" dirty="0">
                <a:latin typeface="Arial" panose="020B0604020202020204" pitchFamily="34" charset="0"/>
                <a:ea typeface="Calibri" panose="020F0502020204030204" pitchFamily="34" charset="0"/>
              </a:rPr>
              <a:t>th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 century</a:t>
            </a:r>
          </a:p>
          <a:p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</a:rPr>
              <a:t>Cape route 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trades grew by </a:t>
            </a: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</a:rPr>
              <a:t>1.1% per annum 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to the 1790s. A much smaller trade, but one with a highly significant impact on manufacture and industry.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5159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372" y="4298756"/>
            <a:ext cx="3747124" cy="2485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369" y="4127587"/>
            <a:ext cx="3698900" cy="2628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http://www.victorianweb.org/history/empire/india/eastindi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368" y="116632"/>
            <a:ext cx="3961234" cy="286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960" y="116733"/>
            <a:ext cx="3285536" cy="3051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9" b="12004"/>
          <a:stretch/>
        </p:blipFill>
        <p:spPr bwMode="auto">
          <a:xfrm>
            <a:off x="4943872" y="2492897"/>
            <a:ext cx="2467766" cy="240629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14565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9486" y="96421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609600" indent="-609600">
              <a:buNone/>
            </a:pPr>
            <a:r>
              <a:rPr lang="en-GB" altLang="it-IT" sz="3500" b="1" dirty="0">
                <a:latin typeface="+mj-lt"/>
                <a:cs typeface="Shonar Bangla" pitchFamily="34" charset="0"/>
              </a:rPr>
              <a:t>The European Chartered Companies in Asia</a:t>
            </a:r>
          </a:p>
          <a:p>
            <a:pPr marL="609600" indent="-609600">
              <a:buNone/>
            </a:pPr>
            <a:endParaRPr lang="en-GB" altLang="it-IT" sz="2800" dirty="0">
              <a:solidFill>
                <a:srgbClr val="FF0000"/>
              </a:solidFill>
              <a:latin typeface="+mj-lt"/>
              <a:cs typeface="Shonar Bangla" pitchFamily="34" charset="0"/>
            </a:endParaRPr>
          </a:p>
          <a:p>
            <a:pPr marL="609600" indent="-609600">
              <a:buNone/>
            </a:pPr>
            <a:r>
              <a:rPr lang="en-GB" altLang="it-IT" sz="2800" dirty="0">
                <a:latin typeface="+mj-lt"/>
                <a:cs typeface="Shonar Bangla" pitchFamily="34" charset="0"/>
              </a:rPr>
              <a:t>After 1500 the Portuguese </a:t>
            </a:r>
            <a:r>
              <a:rPr lang="en-GB" altLang="it-IT" sz="2800" dirty="0" err="1">
                <a:latin typeface="+mj-lt"/>
                <a:cs typeface="Shonar Bangla" pitchFamily="34" charset="0"/>
              </a:rPr>
              <a:t>Carreira</a:t>
            </a:r>
            <a:r>
              <a:rPr lang="en-GB" altLang="it-IT" sz="2800" dirty="0">
                <a:latin typeface="+mj-lt"/>
                <a:cs typeface="Shonar Bangla" pitchFamily="34" charset="0"/>
              </a:rPr>
              <a:t> da India, and after 1600 the Dutch (VOC) and the English East India Companies</a:t>
            </a:r>
          </a:p>
          <a:p>
            <a:pPr marL="609600" indent="-609600">
              <a:buNone/>
            </a:pPr>
            <a:endParaRPr lang="en-GB" altLang="it-IT" sz="2400" i="1" dirty="0">
              <a:latin typeface="+mj-lt"/>
              <a:cs typeface="Shonar Bangla" pitchFamily="34" charset="0"/>
            </a:endParaRPr>
          </a:p>
          <a:p>
            <a:r>
              <a:rPr lang="en-GB" altLang="it-IT" sz="2400" dirty="0">
                <a:latin typeface="+mj-lt"/>
                <a:cs typeface="Shonar Bangla" pitchFamily="34" charset="0"/>
              </a:rPr>
              <a:t> joint stock companies: financed by a multitude of small shareholders</a:t>
            </a:r>
          </a:p>
          <a:p>
            <a:r>
              <a:rPr lang="en-GB" altLang="it-IT" sz="2400" dirty="0">
                <a:latin typeface="+mj-lt"/>
                <a:cs typeface="Shonar Bangla" pitchFamily="34" charset="0"/>
              </a:rPr>
              <a:t>enjoyed forms of privilege or monopoly over the routes to Asia given through a charter of patent.</a:t>
            </a:r>
          </a:p>
          <a:p>
            <a:r>
              <a:rPr lang="en-GB" altLang="it-IT" sz="2400" dirty="0">
                <a:latin typeface="+mj-lt"/>
                <a:cs typeface="Shonar Bangla" pitchFamily="34" charset="0"/>
              </a:rPr>
              <a:t>traded in a variety of commodities such as cottons, silks, porcelain.</a:t>
            </a:r>
          </a:p>
          <a:p>
            <a:r>
              <a:rPr lang="en-GB" altLang="it-IT" sz="2400" dirty="0">
                <a:latin typeface="+mj-lt"/>
                <a:cs typeface="Shonar Bangla" pitchFamily="34" charset="0"/>
              </a:rPr>
              <a:t>conquered key trading ports across Asia (start of Empire)</a:t>
            </a:r>
            <a:endParaRPr lang="en-GB" altLang="it-IT" dirty="0">
              <a:latin typeface="+mj-lt"/>
              <a:cs typeface="Shonar Bangla" pitchFamily="34" charset="0"/>
            </a:endParaRPr>
          </a:p>
          <a:p>
            <a:pPr marL="609600" indent="-609600" algn="just">
              <a:buFontTx/>
              <a:buAutoNum type="arabicPeriod"/>
            </a:pPr>
            <a:endParaRPr lang="en-US" altLang="it-IT" sz="24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8249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253" y="0"/>
            <a:ext cx="9144000" cy="659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10083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0" y="889845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Impact on the Global Economy</a:t>
            </a:r>
          </a:p>
          <a:p>
            <a:endParaRPr lang="en-GB" b="1" dirty="0"/>
          </a:p>
          <a:p>
            <a:endParaRPr lang="en-GB" dirty="0"/>
          </a:p>
          <a:p>
            <a:r>
              <a:rPr lang="en-GB" b="1" dirty="0"/>
              <a:t>Americas </a:t>
            </a:r>
            <a:r>
              <a:rPr lang="en-GB" dirty="0"/>
              <a:t>– outflow of precious metals and plantation commodities </a:t>
            </a:r>
          </a:p>
          <a:p>
            <a:r>
              <a:rPr lang="en-GB" dirty="0"/>
              <a:t>– matched by inflow of European manufactures &amp; </a:t>
            </a:r>
            <a:r>
              <a:rPr lang="en-GB" b="1" dirty="0"/>
              <a:t>re-exported Asian goods and African enslaved peoples</a:t>
            </a:r>
            <a:r>
              <a:rPr lang="en-GB" dirty="0"/>
              <a:t> </a:t>
            </a:r>
          </a:p>
          <a:p>
            <a:endParaRPr lang="en-GB" b="1" dirty="0"/>
          </a:p>
          <a:p>
            <a:r>
              <a:rPr lang="en-GB" b="1" dirty="0"/>
              <a:t>Asia </a:t>
            </a:r>
            <a:r>
              <a:rPr lang="en-GB" dirty="0"/>
              <a:t>- no significant demand for European goods – silver the most important demand </a:t>
            </a:r>
          </a:p>
          <a:p>
            <a:endParaRPr lang="en-GB" dirty="0"/>
          </a:p>
          <a:p>
            <a:r>
              <a:rPr lang="en-GB" b="1" dirty="0"/>
              <a:t>Early modern period </a:t>
            </a:r>
            <a:r>
              <a:rPr lang="en-GB" dirty="0"/>
              <a:t>– Asia was the first to have a global trading system </a:t>
            </a:r>
          </a:p>
        </p:txBody>
      </p:sp>
    </p:spTree>
    <p:extLst>
      <p:ext uri="{BB962C8B-B14F-4D97-AF65-F5344CB8AC3E}">
        <p14:creationId xmlns:p14="http://schemas.microsoft.com/office/powerpoint/2010/main" val="742389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4616"/>
            <a:ext cx="8229600" cy="887023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tx1"/>
                </a:solidFill>
              </a:rPr>
              <a:t>The World Beyond Europe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1544" y="1331640"/>
            <a:ext cx="8229600" cy="4815016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+mj-lt"/>
              </a:rPr>
              <a:t>Polycentric </a:t>
            </a:r>
          </a:p>
          <a:p>
            <a:r>
              <a:rPr lang="en-GB" sz="2800" dirty="0">
                <a:latin typeface="+mj-lt"/>
              </a:rPr>
              <a:t>Significance of Asia:</a:t>
            </a:r>
          </a:p>
          <a:p>
            <a:r>
              <a:rPr lang="en-GB" sz="2800" dirty="0">
                <a:latin typeface="+mj-lt"/>
              </a:rPr>
              <a:t>Islamic world</a:t>
            </a:r>
          </a:p>
          <a:p>
            <a:pPr lvl="2"/>
            <a:r>
              <a:rPr lang="en-GB" sz="2800" dirty="0">
                <a:latin typeface="+mj-lt"/>
              </a:rPr>
              <a:t>Transnational interaction</a:t>
            </a:r>
          </a:p>
          <a:p>
            <a:pPr lvl="2"/>
            <a:r>
              <a:rPr lang="en-GB" sz="2800" dirty="0">
                <a:latin typeface="+mj-lt"/>
              </a:rPr>
              <a:t>Mastery of science, navigation and a sophisticated commercial structure</a:t>
            </a:r>
          </a:p>
          <a:p>
            <a:pPr lvl="2"/>
            <a:r>
              <a:rPr lang="en-GB" sz="2800" dirty="0">
                <a:latin typeface="+mj-lt"/>
              </a:rPr>
              <a:t>Indian Ocean World</a:t>
            </a:r>
          </a:p>
          <a:p>
            <a:pPr lvl="2"/>
            <a:r>
              <a:rPr lang="en-GB" sz="2800" dirty="0">
                <a:latin typeface="+mj-lt"/>
              </a:rPr>
              <a:t>China</a:t>
            </a:r>
          </a:p>
          <a:p>
            <a:pPr lvl="2"/>
            <a:endParaRPr lang="en-GB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62387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://faculty.umf.maine.edu/walter.sargent/public.www/web%20230/European%20land%20trade%20rou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90389"/>
            <a:ext cx="9580969" cy="5047989"/>
          </a:xfrm>
          <a:prstGeom prst="rect">
            <a:avLst/>
          </a:prstGeom>
          <a:noFill/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CBD3877-977E-8D3C-B880-F852787E3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19622"/>
            <a:ext cx="10058400" cy="622535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The Rise of Islam</a:t>
            </a:r>
          </a:p>
        </p:txBody>
      </p:sp>
    </p:spTree>
    <p:extLst>
      <p:ext uri="{BB962C8B-B14F-4D97-AF65-F5344CB8AC3E}">
        <p14:creationId xmlns:p14="http://schemas.microsoft.com/office/powerpoint/2010/main" val="2192027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he SOL requires you to know the above&amp;nbsp;  11 STATES &amp;amp; EMPIRES  . Note: All but the Inca &amp;amp; Aztec are located in the Eastern Hemisphere.">
            <a:extLst>
              <a:ext uri="{FF2B5EF4-FFF2-40B4-BE49-F238E27FC236}">
                <a16:creationId xmlns:a16="http://schemas.microsoft.com/office/drawing/2014/main" id="{11DC35BE-59BB-EB46-9D4E-8ACAE01953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08748"/>
            <a:ext cx="9144000" cy="430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5E055E8-3766-EC48-8EE8-D9304FC35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World in 1500</a:t>
            </a:r>
          </a:p>
        </p:txBody>
      </p:sp>
    </p:spTree>
    <p:extLst>
      <p:ext uri="{BB962C8B-B14F-4D97-AF65-F5344CB8AC3E}">
        <p14:creationId xmlns:p14="http://schemas.microsoft.com/office/powerpoint/2010/main" val="1294979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76251"/>
            <a:ext cx="9209088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8351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998316"/>
          </a:xfrm>
        </p:spPr>
        <p:txBody>
          <a:bodyPr>
            <a:noAutofit/>
          </a:bodyPr>
          <a:lstStyle/>
          <a:p>
            <a:r>
              <a:rPr lang="en-US" sz="3600" dirty="0"/>
              <a:t>Mansa Musa: Catalan Atlas of Abraham </a:t>
            </a:r>
            <a:r>
              <a:rPr lang="en-US" sz="3600" dirty="0" err="1"/>
              <a:t>Cresques</a:t>
            </a:r>
            <a:r>
              <a:rPr lang="en-US" sz="3600" dirty="0"/>
              <a:t> (1375)</a:t>
            </a:r>
            <a:endParaRPr lang="en-GB" sz="3600" dirty="0"/>
          </a:p>
        </p:txBody>
      </p:sp>
      <p:pic>
        <p:nvPicPr>
          <p:cNvPr id="1026" name="Picture 2" descr="C:\Users\User\Pictures\Mali1200-4-1140x6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92" y="1841326"/>
            <a:ext cx="10311007" cy="448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730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8676A-047B-D046-9081-02504D0CB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10425"/>
          </a:xfrm>
        </p:spPr>
        <p:txBody>
          <a:bodyPr>
            <a:normAutofit/>
          </a:bodyPr>
          <a:lstStyle/>
          <a:p>
            <a:r>
              <a:rPr lang="en-US" sz="3600" dirty="0"/>
              <a:t>Spanish empire, est. 1492</a:t>
            </a:r>
          </a:p>
        </p:txBody>
      </p:sp>
      <p:pic>
        <p:nvPicPr>
          <p:cNvPr id="3074" name="Picture 2" descr="Image result for spanish empire">
            <a:extLst>
              <a:ext uri="{FF2B5EF4-FFF2-40B4-BE49-F238E27FC236}">
                <a16:creationId xmlns:a16="http://schemas.microsoft.com/office/drawing/2014/main" id="{3B8CC66B-70E3-EB40-BB3D-1F4C184EA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00200"/>
            <a:ext cx="8229600" cy="488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248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5520" y="450936"/>
            <a:ext cx="8229600" cy="520663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chemeClr val="tx1"/>
                </a:solidFill>
              </a:rPr>
              <a:t>Population and Urbanisation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9536" y="1124744"/>
            <a:ext cx="8229600" cy="4896544"/>
          </a:xfrm>
        </p:spPr>
        <p:txBody>
          <a:bodyPr>
            <a:normAutofit/>
          </a:bodyPr>
          <a:lstStyle/>
          <a:p>
            <a:r>
              <a:rPr lang="en-GB" sz="2000" dirty="0">
                <a:latin typeface="+mj-lt"/>
              </a:rPr>
              <a:t>Dramatic population rise in some  areas … increased European population as a whole… 75 million in 1500 and 110 – 120 million in 1700</a:t>
            </a:r>
          </a:p>
          <a:p>
            <a:pPr marL="393192" lvl="1" indent="0">
              <a:buNone/>
            </a:pPr>
            <a:endParaRPr lang="en-GB" sz="2000" dirty="0">
              <a:latin typeface="+mj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65"/>
          <a:stretch/>
        </p:blipFill>
        <p:spPr bwMode="auto">
          <a:xfrm>
            <a:off x="2279576" y="2106856"/>
            <a:ext cx="6596470" cy="3780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846499" y="6237312"/>
            <a:ext cx="32912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2000" dirty="0"/>
              <a:t>(De Vries, 1984, p. 36)</a:t>
            </a:r>
          </a:p>
        </p:txBody>
      </p:sp>
    </p:spTree>
    <p:extLst>
      <p:ext uri="{BB962C8B-B14F-4D97-AF65-F5344CB8AC3E}">
        <p14:creationId xmlns:p14="http://schemas.microsoft.com/office/powerpoint/2010/main" val="30838063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7283</TotalTime>
  <Words>836</Words>
  <Application>Microsoft Office PowerPoint</Application>
  <PresentationFormat>Widescreen</PresentationFormat>
  <Paragraphs>117</Paragraphs>
  <Slides>29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Century Gothic</vt:lpstr>
      <vt:lpstr>Garamond</vt:lpstr>
      <vt:lpstr>Times New Roman</vt:lpstr>
      <vt:lpstr>Verdana</vt:lpstr>
      <vt:lpstr>Savon</vt:lpstr>
      <vt:lpstr>Global trade and Global Economies</vt:lpstr>
      <vt:lpstr>Lecture Structure</vt:lpstr>
      <vt:lpstr>The World Beyond Europe</vt:lpstr>
      <vt:lpstr> The Rise of Islam</vt:lpstr>
      <vt:lpstr>World in 1500</vt:lpstr>
      <vt:lpstr>PowerPoint Presentation</vt:lpstr>
      <vt:lpstr>Mansa Musa: Catalan Atlas of Abraham Cresques (1375)</vt:lpstr>
      <vt:lpstr>Spanish empire, est. 1492</vt:lpstr>
      <vt:lpstr>Population and Urbanisation</vt:lpstr>
      <vt:lpstr>PowerPoint Presentation</vt:lpstr>
      <vt:lpstr>Population and Urbanisation</vt:lpstr>
      <vt:lpstr>Proto-industrialisation</vt:lpstr>
      <vt:lpstr>Mining and Paper Industries</vt:lpstr>
      <vt:lpstr>Increased demand for consumer goods</vt:lpstr>
      <vt:lpstr>PowerPoint Presentation</vt:lpstr>
      <vt:lpstr>PowerPoint Presentation</vt:lpstr>
      <vt:lpstr>Global Commodities </vt:lpstr>
      <vt:lpstr>Wrought iron and gilded gates, The Grocers’ Company Hall  1680-1730 </vt:lpstr>
      <vt:lpstr>PowerPoint Presentation</vt:lpstr>
      <vt:lpstr>PowerPoint Presentation</vt:lpstr>
      <vt:lpstr>Silver trade routes</vt:lpstr>
      <vt:lpstr>Silver tea kettle, stand and lamp, Paul de Lamerie, London 1736-7 (The Rosaline and Arthur Gilbert Collection) </vt:lpstr>
      <vt:lpstr>The Caribbean and Sugar Plantations</vt:lpstr>
      <vt:lpstr>Sugar production and trade</vt:lpstr>
      <vt:lpstr>The growth and impact of Atlantic trade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trade</dc:title>
  <dc:creator>Aysu Dincer</dc:creator>
  <cp:lastModifiedBy>Marshall, Peter</cp:lastModifiedBy>
  <cp:revision>11</cp:revision>
  <dcterms:created xsi:type="dcterms:W3CDTF">2022-12-02T10:48:49Z</dcterms:created>
  <dcterms:modified xsi:type="dcterms:W3CDTF">2023-12-04T10:53:13Z</dcterms:modified>
</cp:coreProperties>
</file>