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4" r:id="rId3"/>
    <p:sldId id="262" r:id="rId4"/>
    <p:sldId id="257" r:id="rId5"/>
    <p:sldId id="263" r:id="rId6"/>
    <p:sldId id="258" r:id="rId7"/>
    <p:sldId id="265" r:id="rId8"/>
    <p:sldId id="264" r:id="rId9"/>
    <p:sldId id="259" r:id="rId10"/>
    <p:sldId id="275" r:id="rId11"/>
    <p:sldId id="260" r:id="rId12"/>
    <p:sldId id="267" r:id="rId13"/>
    <p:sldId id="269" r:id="rId14"/>
    <p:sldId id="270" r:id="rId15"/>
    <p:sldId id="271" r:id="rId16"/>
    <p:sldId id="272" r:id="rId17"/>
    <p:sldId id="273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164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1A019E-AB0D-442B-92B4-308D1E62A367}" type="datetimeFigureOut">
              <a:rPr lang="en-GB" smtClean="0"/>
              <a:pPr/>
              <a:t>15/01/2023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EA65B1-B4B0-4914-AA0A-79931179A31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1A019E-AB0D-442B-92B4-308D1E62A367}" type="datetimeFigureOut">
              <a:rPr lang="en-GB" smtClean="0"/>
              <a:pPr/>
              <a:t>15/01/2023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EA65B1-B4B0-4914-AA0A-79931179A31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1A019E-AB0D-442B-92B4-308D1E62A367}" type="datetimeFigureOut">
              <a:rPr lang="en-GB" smtClean="0"/>
              <a:pPr/>
              <a:t>15/01/2023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EA65B1-B4B0-4914-AA0A-79931179A31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1A019E-AB0D-442B-92B4-308D1E62A367}" type="datetimeFigureOut">
              <a:rPr lang="en-GB" smtClean="0"/>
              <a:pPr/>
              <a:t>15/01/2023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EA65B1-B4B0-4914-AA0A-79931179A31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1A019E-AB0D-442B-92B4-308D1E62A367}" type="datetimeFigureOut">
              <a:rPr lang="en-GB" smtClean="0"/>
              <a:pPr/>
              <a:t>15/01/2023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EA65B1-B4B0-4914-AA0A-79931179A31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1A019E-AB0D-442B-92B4-308D1E62A367}" type="datetimeFigureOut">
              <a:rPr lang="en-GB" smtClean="0"/>
              <a:pPr/>
              <a:t>15/01/2023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EA65B1-B4B0-4914-AA0A-79931179A31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1A019E-AB0D-442B-92B4-308D1E62A367}" type="datetimeFigureOut">
              <a:rPr lang="en-GB" smtClean="0"/>
              <a:pPr/>
              <a:t>15/01/2023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EA65B1-B4B0-4914-AA0A-79931179A31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1A019E-AB0D-442B-92B4-308D1E62A367}" type="datetimeFigureOut">
              <a:rPr lang="en-GB" smtClean="0"/>
              <a:pPr/>
              <a:t>15/01/2023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EA65B1-B4B0-4914-AA0A-79931179A31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1A019E-AB0D-442B-92B4-308D1E62A367}" type="datetimeFigureOut">
              <a:rPr lang="en-GB" smtClean="0"/>
              <a:pPr/>
              <a:t>15/01/2023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EA65B1-B4B0-4914-AA0A-79931179A31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1A019E-AB0D-442B-92B4-308D1E62A367}" type="datetimeFigureOut">
              <a:rPr lang="en-GB" smtClean="0"/>
              <a:pPr/>
              <a:t>15/01/2023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EA65B1-B4B0-4914-AA0A-79931179A31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1A019E-AB0D-442B-92B4-308D1E62A367}" type="datetimeFigureOut">
              <a:rPr lang="en-GB" smtClean="0"/>
              <a:pPr/>
              <a:t>15/01/2023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EA65B1-B4B0-4914-AA0A-79931179A31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1A019E-AB0D-442B-92B4-308D1E62A367}" type="datetimeFigureOut">
              <a:rPr lang="en-GB" smtClean="0"/>
              <a:pPr/>
              <a:t>15/01/2023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EA65B1-B4B0-4914-AA0A-79931179A310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gif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8.gif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Europe in the Making Lecture: </a:t>
            </a:r>
            <a:br>
              <a:rPr lang="en-GB" dirty="0" smtClean="0"/>
            </a:br>
            <a:r>
              <a:rPr lang="en-GB" sz="6000" dirty="0" smtClean="0"/>
              <a:t>The Impact of Reformation</a:t>
            </a:r>
            <a:endParaRPr lang="en-GB" sz="6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Peter Marshall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9552" y="548680"/>
            <a:ext cx="82713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/>
              <a:t>Calvinism’s Defining Doctrine: </a:t>
            </a:r>
            <a:r>
              <a:rPr lang="en-GB" sz="2400" b="1" dirty="0" smtClean="0"/>
              <a:t>Five Key Points of Predestination</a:t>
            </a:r>
            <a:endParaRPr lang="en-GB" sz="2400" b="1" dirty="0"/>
          </a:p>
        </p:txBody>
      </p:sp>
      <p:pic>
        <p:nvPicPr>
          <p:cNvPr id="3" name="Picture 4" descr="Image result for tulip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71193" y="4725144"/>
            <a:ext cx="2002532" cy="20025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539552" y="1668213"/>
            <a:ext cx="6120680" cy="50475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300" b="1" dirty="0" smtClean="0"/>
              <a:t>Total depravity </a:t>
            </a:r>
            <a:r>
              <a:rPr lang="en-GB" sz="2300" dirty="0" smtClean="0"/>
              <a:t>of humanity. People are sinners and cannot save themselves</a:t>
            </a:r>
          </a:p>
          <a:p>
            <a:endParaRPr lang="en-GB" sz="2300" dirty="0"/>
          </a:p>
          <a:p>
            <a:r>
              <a:rPr lang="en-GB" sz="2300" b="1" dirty="0" smtClean="0"/>
              <a:t>Unconditional election</a:t>
            </a:r>
            <a:r>
              <a:rPr lang="en-GB" sz="2300" dirty="0" smtClean="0"/>
              <a:t>. Only those who God chooses are saved</a:t>
            </a:r>
          </a:p>
          <a:p>
            <a:endParaRPr lang="en-GB" sz="2300" dirty="0"/>
          </a:p>
          <a:p>
            <a:r>
              <a:rPr lang="en-GB" sz="2300" b="1" dirty="0" smtClean="0"/>
              <a:t>Limited atonement. </a:t>
            </a:r>
            <a:r>
              <a:rPr lang="en-GB" sz="2300" dirty="0" smtClean="0"/>
              <a:t>Jesus died for the sins of the chosen only, not for all humanity</a:t>
            </a:r>
          </a:p>
          <a:p>
            <a:endParaRPr lang="en-GB" sz="2300" dirty="0"/>
          </a:p>
          <a:p>
            <a:r>
              <a:rPr lang="en-GB" sz="2300" b="1" dirty="0" smtClean="0"/>
              <a:t>Irresistible grace. </a:t>
            </a:r>
            <a:r>
              <a:rPr lang="en-GB" sz="2300" dirty="0" smtClean="0"/>
              <a:t>The elect have no choice but to choose God</a:t>
            </a:r>
          </a:p>
          <a:p>
            <a:endParaRPr lang="en-GB" sz="2300" dirty="0"/>
          </a:p>
          <a:p>
            <a:r>
              <a:rPr lang="en-GB" sz="2300" b="1" dirty="0" smtClean="0"/>
              <a:t>Perseverance of the elect. </a:t>
            </a:r>
            <a:r>
              <a:rPr lang="en-GB" sz="2300" dirty="0" smtClean="0"/>
              <a:t>Once you are saved, you are always saved.</a:t>
            </a:r>
            <a:endParaRPr lang="en-GB" sz="2300" dirty="0"/>
          </a:p>
        </p:txBody>
      </p:sp>
    </p:spTree>
    <p:extLst>
      <p:ext uri="{BB962C8B-B14F-4D97-AF65-F5344CB8AC3E}">
        <p14:creationId xmlns:p14="http://schemas.microsoft.com/office/powerpoint/2010/main" val="248560954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>
            <a:normAutofit/>
          </a:bodyPr>
          <a:lstStyle/>
          <a:p>
            <a:r>
              <a:rPr lang="en-GB" sz="3200" dirty="0" smtClean="0"/>
              <a:t>The spread of Calvinism in later 16</a:t>
            </a:r>
            <a:r>
              <a:rPr lang="en-GB" sz="3200" baseline="30000" dirty="0" smtClean="0"/>
              <a:t>th</a:t>
            </a:r>
            <a:r>
              <a:rPr lang="en-GB" sz="3200" dirty="0" smtClean="0"/>
              <a:t> century</a:t>
            </a:r>
            <a:endParaRPr lang="en-GB" sz="3200" dirty="0"/>
          </a:p>
        </p:txBody>
      </p:sp>
      <p:pic>
        <p:nvPicPr>
          <p:cNvPr id="4" name="Content Placeholder 3" descr="The Origins of Calvinism with Cover_5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-25342" y="980728"/>
            <a:ext cx="8693200" cy="617422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endParaRPr lang="en-GB" sz="2400" dirty="0">
              <a:solidFill>
                <a:srgbClr val="FF0000"/>
              </a:solidFill>
              <a:latin typeface="Baskerville Old Face" panose="02020602080505020303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sz="2400" dirty="0" smtClean="0">
                <a:latin typeface="+mj-lt"/>
              </a:rPr>
              <a:t>Calvinism: an international creed and a creed for rebels?</a:t>
            </a:r>
          </a:p>
          <a:p>
            <a:pPr marL="0" indent="0">
              <a:buNone/>
            </a:pPr>
            <a:endParaRPr lang="en-GB" dirty="0">
              <a:solidFill>
                <a:srgbClr val="FF0000"/>
              </a:solidFill>
              <a:latin typeface="Baskerville Old Face" panose="02020602080505020303" pitchFamily="18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73050"/>
            <a:ext cx="3008313" cy="5853113"/>
          </a:xfrm>
        </p:spPr>
        <p:txBody>
          <a:bodyPr>
            <a:normAutofit fontScale="85000" lnSpcReduction="10000"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 smtClean="0">
                <a:latin typeface="+mj-lt"/>
              </a:rPr>
              <a:t>Iconoclasm (destruction of images): popular &amp; official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 smtClean="0">
                <a:latin typeface="+mj-lt"/>
              </a:rPr>
              <a:t>Association with political revolt in France, the Netherlands &amp; Scotland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 smtClean="0">
                <a:latin typeface="+mj-lt"/>
              </a:rPr>
              <a:t>Underground churches (in secret)/ </a:t>
            </a:r>
            <a:r>
              <a:rPr lang="en-GB" sz="2000" dirty="0">
                <a:latin typeface="+mj-lt"/>
              </a:rPr>
              <a:t>S</a:t>
            </a:r>
            <a:r>
              <a:rPr lang="en-GB" sz="2000" dirty="0" smtClean="0">
                <a:latin typeface="+mj-lt"/>
              </a:rPr>
              <a:t>tranger churches (in exile)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 smtClean="0">
                <a:latin typeface="+mj-lt"/>
              </a:rPr>
              <a:t>Persecution a sign of election (Calvin condemned compromise and outward conformity ‘Nicodemism’)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Appeal in Eastern Europe (Lutheranism too ‘German’)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 smtClean="0">
                <a:latin typeface="+mj-lt"/>
              </a:rPr>
              <a:t>But also appeal to </a:t>
            </a:r>
            <a:r>
              <a:rPr lang="en-GB" sz="2000" dirty="0">
                <a:latin typeface="+mj-lt"/>
              </a:rPr>
              <a:t>G</a:t>
            </a:r>
            <a:r>
              <a:rPr lang="en-GB" sz="2000" dirty="0" smtClean="0">
                <a:latin typeface="+mj-lt"/>
              </a:rPr>
              <a:t>erman Princes: ‘Second Reformation’ in Empire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 smtClean="0">
                <a:latin typeface="+mj-lt"/>
              </a:rPr>
              <a:t>Flexibility: Elizabethan Church of England had Calvinist theology and </a:t>
            </a:r>
            <a:r>
              <a:rPr lang="en-GB" sz="2000" dirty="0">
                <a:latin typeface="+mj-lt"/>
              </a:rPr>
              <a:t>C</a:t>
            </a:r>
            <a:r>
              <a:rPr lang="en-GB" sz="2000" dirty="0" smtClean="0">
                <a:latin typeface="+mj-lt"/>
              </a:rPr>
              <a:t>atholic-style bishops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7904" y="3894127"/>
            <a:ext cx="4067063" cy="296387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1228" y="1039366"/>
            <a:ext cx="1800200" cy="2160240"/>
          </a:xfrm>
          <a:prstGeom prst="rect">
            <a:avLst/>
          </a:prstGeom>
        </p:spPr>
      </p:pic>
      <p:pic>
        <p:nvPicPr>
          <p:cNvPr id="7170" name="Picture 2" descr="Image result for calvinist iconoclasm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1031018"/>
            <a:ext cx="2364581" cy="26614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13232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Related image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50" t="5913" b="4737"/>
          <a:stretch/>
        </p:blipFill>
        <p:spPr bwMode="auto">
          <a:xfrm>
            <a:off x="10534" y="1052736"/>
            <a:ext cx="4554815" cy="33938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727091" y="404664"/>
            <a:ext cx="4382589" cy="51821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The Emergence of Religious Peace</a:t>
            </a:r>
          </a:p>
          <a:p>
            <a:endParaRPr lang="en-GB" sz="1500" dirty="0"/>
          </a:p>
          <a:p>
            <a:pPr marL="257175" indent="-257175">
              <a:buFont typeface="Arial" panose="020B0604020202020204" pitchFamily="34" charset="0"/>
              <a:buChar char="•"/>
            </a:pPr>
            <a:r>
              <a:rPr lang="en-GB" sz="1575" b="1" dirty="0"/>
              <a:t>Peace of Augsburg </a:t>
            </a:r>
            <a:r>
              <a:rPr lang="en-GB" sz="1575" dirty="0"/>
              <a:t>1555, ending war between Charles V and Lutheran Princes: principle of </a:t>
            </a:r>
            <a:r>
              <a:rPr lang="en-GB" sz="1575" b="1" dirty="0" err="1"/>
              <a:t>cuius</a:t>
            </a:r>
            <a:r>
              <a:rPr lang="en-GB" sz="1575" b="1" dirty="0"/>
              <a:t> </a:t>
            </a:r>
            <a:r>
              <a:rPr lang="en-GB" sz="1575" b="1" dirty="0" err="1"/>
              <a:t>regio</a:t>
            </a:r>
            <a:r>
              <a:rPr lang="en-GB" sz="1575" b="1" dirty="0"/>
              <a:t>, </a:t>
            </a:r>
            <a:r>
              <a:rPr lang="en-GB" sz="1575" b="1" dirty="0" err="1"/>
              <a:t>eius</a:t>
            </a:r>
            <a:r>
              <a:rPr lang="en-GB" sz="1575" b="1" dirty="0"/>
              <a:t> religio </a:t>
            </a:r>
            <a:r>
              <a:rPr lang="en-GB" sz="1575" dirty="0"/>
              <a:t>(‘your prince, your religion</a:t>
            </a:r>
            <a:r>
              <a:rPr lang="en-GB" sz="1575" dirty="0" smtClean="0"/>
              <a:t>’)</a:t>
            </a:r>
            <a:endParaRPr lang="en-GB" sz="1575" dirty="0"/>
          </a:p>
          <a:p>
            <a:pPr marL="257175" indent="-257175">
              <a:buFont typeface="Arial" panose="020B0604020202020204" pitchFamily="34" charset="0"/>
              <a:buChar char="•"/>
            </a:pPr>
            <a:r>
              <a:rPr lang="en-GB" sz="1575" b="1" dirty="0"/>
              <a:t>Edit of Nantes</a:t>
            </a:r>
            <a:r>
              <a:rPr lang="en-GB" sz="1575" dirty="0"/>
              <a:t> 1598, ending (temporarily) religious conflicts in France: rights to worship for French Huguenots</a:t>
            </a:r>
          </a:p>
          <a:p>
            <a:pPr marL="257175" indent="-257175">
              <a:buFont typeface="Arial" panose="020B0604020202020204" pitchFamily="34" charset="0"/>
              <a:buChar char="•"/>
            </a:pPr>
            <a:r>
              <a:rPr lang="en-GB" sz="1575" b="1" dirty="0"/>
              <a:t>Peace of Westphalia </a:t>
            </a:r>
            <a:r>
              <a:rPr lang="en-GB" sz="1575" dirty="0"/>
              <a:t>(Treaties of </a:t>
            </a:r>
            <a:r>
              <a:rPr lang="en-GB" sz="1575" dirty="0" err="1"/>
              <a:t>Münster</a:t>
            </a:r>
            <a:r>
              <a:rPr lang="en-GB" sz="1575" dirty="0"/>
              <a:t> and </a:t>
            </a:r>
            <a:r>
              <a:rPr lang="en-GB" sz="1575" dirty="0" err="1"/>
              <a:t>Osnabrück</a:t>
            </a:r>
            <a:r>
              <a:rPr lang="en-GB" sz="1575" dirty="0"/>
              <a:t>) 1648 marking end of Thirty Years War: reinstates Peace of Augsburg and extends legal recognition to Calvinism; independence of Holland; limited rights for minorities to practice faith privately</a:t>
            </a:r>
          </a:p>
          <a:p>
            <a:pPr marL="257175" indent="-257175">
              <a:buFont typeface="Arial" panose="020B0604020202020204" pitchFamily="34" charset="0"/>
              <a:buChar char="•"/>
            </a:pPr>
            <a:r>
              <a:rPr lang="en-GB" sz="1575" dirty="0"/>
              <a:t>(late 17</a:t>
            </a:r>
            <a:r>
              <a:rPr lang="en-GB" sz="1575" baseline="30000" dirty="0"/>
              <a:t>th</a:t>
            </a:r>
            <a:r>
              <a:rPr lang="en-GB" sz="1575" dirty="0"/>
              <a:t> and 18</a:t>
            </a:r>
            <a:r>
              <a:rPr lang="en-GB" sz="1575" baseline="30000" dirty="0"/>
              <a:t>th</a:t>
            </a:r>
            <a:r>
              <a:rPr lang="en-GB" sz="1575" dirty="0"/>
              <a:t> century warfare in Europe less obviously confessional: </a:t>
            </a:r>
            <a:r>
              <a:rPr lang="en-GB" sz="1575" dirty="0" err="1"/>
              <a:t>eg</a:t>
            </a:r>
            <a:r>
              <a:rPr lang="en-GB" sz="1575" dirty="0"/>
              <a:t> Protestant Britain allied with Catholic Austria against Louis XIV’s France)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54726" y="4586695"/>
            <a:ext cx="3503460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350" dirty="0"/>
              <a:t>Ratification of the Treaty of </a:t>
            </a:r>
            <a:r>
              <a:rPr lang="en-GB" sz="1350" dirty="0" err="1"/>
              <a:t>Münster</a:t>
            </a:r>
            <a:r>
              <a:rPr lang="en-GB" sz="1350" dirty="0"/>
              <a:t>, May 1648</a:t>
            </a:r>
          </a:p>
        </p:txBody>
      </p:sp>
    </p:spTree>
    <p:extLst>
      <p:ext uri="{BB962C8B-B14F-4D97-AF65-F5344CB8AC3E}">
        <p14:creationId xmlns:p14="http://schemas.microsoft.com/office/powerpoint/2010/main" val="1132438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Image result for Our Lord in the Attic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58009" y="194264"/>
            <a:ext cx="1885991" cy="25146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Related imag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28244" y="188640"/>
            <a:ext cx="1887434" cy="2520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473337" y="3027879"/>
            <a:ext cx="3500846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350" dirty="0"/>
              <a:t>‘Our Lord in the Attic’: A discrete Catholic church in 17</a:t>
            </a:r>
            <a:r>
              <a:rPr lang="en-GB" sz="1350" baseline="30000" dirty="0"/>
              <a:t>th</a:t>
            </a:r>
            <a:r>
              <a:rPr lang="en-GB" sz="1350" dirty="0"/>
              <a:t>-century Amsterdam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07504" y="188640"/>
            <a:ext cx="5235205" cy="66941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/>
              <a:t>Living with Difference</a:t>
            </a:r>
          </a:p>
          <a:p>
            <a:endParaRPr lang="en-GB" sz="2100" dirty="0"/>
          </a:p>
          <a:p>
            <a:pPr marL="257175" indent="-257175">
              <a:buFont typeface="Arial" panose="020B0604020202020204" pitchFamily="34" charset="0"/>
              <a:buChar char="•"/>
            </a:pPr>
            <a:r>
              <a:rPr lang="en-GB" sz="2000" dirty="0"/>
              <a:t>Few </a:t>
            </a:r>
            <a:r>
              <a:rPr lang="en-GB" sz="2000" dirty="0" err="1"/>
              <a:t>confessionally</a:t>
            </a:r>
            <a:r>
              <a:rPr lang="en-GB" sz="2000" dirty="0"/>
              <a:t> ‘pure’ states in western Europe; virtually none in eastern Europe (Lutheran Scandinavia; Catholic Spain)</a:t>
            </a:r>
          </a:p>
          <a:p>
            <a:pPr marL="257175" indent="-257175">
              <a:buFont typeface="Arial" panose="020B0604020202020204" pitchFamily="34" charset="0"/>
              <a:buChar char="•"/>
            </a:pPr>
            <a:r>
              <a:rPr lang="en-GB" sz="2000" dirty="0"/>
              <a:t>Phenomenon of religious </a:t>
            </a:r>
            <a:r>
              <a:rPr lang="en-GB" sz="2000" b="1" dirty="0"/>
              <a:t>pluralism</a:t>
            </a:r>
            <a:r>
              <a:rPr lang="en-GB" sz="2000" dirty="0"/>
              <a:t>: Lutherans, Calvinists, Catholics mixed across Holy Roman Empire; Protestant Huguenots in France; Catholic communities in Netherlands, England, Scotland; Protestant minority in Ireland</a:t>
            </a:r>
          </a:p>
          <a:p>
            <a:r>
              <a:rPr lang="en-GB" sz="2000" dirty="0" smtClean="0"/>
              <a:t>Impossible </a:t>
            </a:r>
            <a:r>
              <a:rPr lang="en-GB" sz="2000" dirty="0"/>
              <a:t>to impose complete religious </a:t>
            </a:r>
            <a:r>
              <a:rPr lang="en-GB" sz="2000" b="1" dirty="0"/>
              <a:t>uniformity</a:t>
            </a:r>
            <a:r>
              <a:rPr lang="en-GB" sz="2000" dirty="0"/>
              <a:t>: trials, executions for heresy increasingly rare after 1600</a:t>
            </a:r>
          </a:p>
          <a:p>
            <a:endParaRPr lang="en-GB" sz="2000" dirty="0"/>
          </a:p>
          <a:p>
            <a:r>
              <a:rPr lang="en-GB" sz="2000" dirty="0"/>
              <a:t>In Germany, Low Countries relatively easy to cross borders to attend alternative services (‘</a:t>
            </a:r>
            <a:r>
              <a:rPr lang="en-GB" sz="2000" dirty="0" err="1"/>
              <a:t>Auslauf</a:t>
            </a:r>
            <a:r>
              <a:rPr lang="en-GB" sz="2000" dirty="0"/>
              <a:t>’)</a:t>
            </a:r>
          </a:p>
          <a:p>
            <a:endParaRPr lang="en-GB" sz="2000" dirty="0"/>
          </a:p>
          <a:p>
            <a:r>
              <a:rPr lang="en-GB" sz="2000" dirty="0"/>
              <a:t>Formal (France, German Empire after 1648) and informal (Britain, Netherlands) </a:t>
            </a:r>
            <a:r>
              <a:rPr lang="en-GB" sz="2000" b="1" dirty="0"/>
              <a:t>toleration</a:t>
            </a:r>
          </a:p>
        </p:txBody>
      </p:sp>
      <p:pic>
        <p:nvPicPr>
          <p:cNvPr id="3078" name="Picture 6" descr="St Petri church Bautzen 101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3979987"/>
            <a:ext cx="2372606" cy="202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7393577" y="4214405"/>
            <a:ext cx="1580606" cy="11310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350" dirty="0"/>
              <a:t>St Peter’s, Bautzen:</a:t>
            </a:r>
          </a:p>
          <a:p>
            <a:r>
              <a:rPr lang="en-GB" sz="1350" dirty="0"/>
              <a:t>Germany’s oldest ‘</a:t>
            </a:r>
            <a:r>
              <a:rPr lang="en-GB" sz="1350" dirty="0" err="1"/>
              <a:t>Simultankirche</a:t>
            </a:r>
            <a:r>
              <a:rPr lang="en-GB" sz="1350" dirty="0"/>
              <a:t>’ (Lutheran/Catholic shared church) </a:t>
            </a:r>
          </a:p>
        </p:txBody>
      </p:sp>
    </p:spTree>
    <p:extLst>
      <p:ext uri="{BB962C8B-B14F-4D97-AF65-F5344CB8AC3E}">
        <p14:creationId xmlns:p14="http://schemas.microsoft.com/office/powerpoint/2010/main" val="912160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No photo description available.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732" r="1982" b="10853"/>
          <a:stretch/>
        </p:blipFill>
        <p:spPr bwMode="auto">
          <a:xfrm>
            <a:off x="6308481" y="4299438"/>
            <a:ext cx="2835520" cy="17013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Image result for deathbed calvi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54496" y="0"/>
            <a:ext cx="3998985" cy="37890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901837" y="3854955"/>
            <a:ext cx="298260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Deathbed of Calvin: A Lutheran satirical print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859949" y="4299438"/>
            <a:ext cx="138478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‘God’s Word and Luther’s writings are poison to the pope and Calvinists’: a building stone from early modern Wittenberg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86839" y="0"/>
            <a:ext cx="4609367" cy="666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/>
              <a:t>Confessional Culture in the Age of Religious Pluralism</a:t>
            </a:r>
          </a:p>
          <a:p>
            <a:endParaRPr lang="en-GB" sz="15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860" dirty="0"/>
              <a:t>Mutual hostility of Protestant confessions (especially Lutheranism to Calvinism)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860" dirty="0"/>
              <a:t>Social peace not same as ‘good community relations’: sharing of churches involved strict policing and regulation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860" dirty="0"/>
              <a:t>clearer confessional identities reduces interactions between rival groups (rates of inter-marriage falling in Netherlands, Germany in 17</a:t>
            </a:r>
            <a:r>
              <a:rPr lang="en-GB" sz="1860" baseline="30000" dirty="0"/>
              <a:t>th</a:t>
            </a:r>
            <a:r>
              <a:rPr lang="en-GB" sz="1860" dirty="0"/>
              <a:t> century)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860" dirty="0"/>
              <a:t>Identity-formation </a:t>
            </a:r>
            <a:r>
              <a:rPr lang="en-GB" sz="1860" i="1" dirty="0"/>
              <a:t>through</a:t>
            </a:r>
            <a:r>
              <a:rPr lang="en-GB" sz="1860" dirty="0"/>
              <a:t> confessional conflict: predestination more important to Calvinists </a:t>
            </a:r>
            <a:r>
              <a:rPr lang="en-GB" sz="1860" i="1" dirty="0"/>
              <a:t>because</a:t>
            </a:r>
            <a:r>
              <a:rPr lang="en-GB" sz="1860" dirty="0"/>
              <a:t> Lutherans attack it; Lutheran insistence on ‘real presence’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860" dirty="0"/>
              <a:t>Gregorian Calendar 1582 </a:t>
            </a:r>
            <a:r>
              <a:rPr lang="en-GB" sz="1860" i="1" dirty="0"/>
              <a:t>not</a:t>
            </a:r>
            <a:r>
              <a:rPr lang="en-GB" sz="1860" dirty="0"/>
              <a:t> adopted by Protestant Europe – Christmas, Easter </a:t>
            </a:r>
            <a:r>
              <a:rPr lang="en-GB" sz="1860" dirty="0" err="1"/>
              <a:t>etc</a:t>
            </a:r>
            <a:r>
              <a:rPr lang="en-GB" sz="1860" dirty="0"/>
              <a:t> celebrated on different days in German cities (Britain adopts 1752; Sweden 1753)</a:t>
            </a:r>
          </a:p>
        </p:txBody>
      </p:sp>
    </p:spTree>
    <p:extLst>
      <p:ext uri="{BB962C8B-B14F-4D97-AF65-F5344CB8AC3E}">
        <p14:creationId xmlns:p14="http://schemas.microsoft.com/office/powerpoint/2010/main" val="1657994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Image result for protestant reformation superstitio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10646" y="3349870"/>
            <a:ext cx="3102752" cy="21035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921620" y="5591908"/>
            <a:ext cx="2894639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350" dirty="0"/>
              <a:t>The ‘Reformation Wall’, Geneva (1909)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" y="116632"/>
            <a:ext cx="5704010" cy="69095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Was the Reformation a Failure?</a:t>
            </a:r>
          </a:p>
          <a:p>
            <a:endParaRPr lang="en-GB" sz="2400" dirty="0"/>
          </a:p>
          <a:p>
            <a:pPr marL="257175" indent="-257175">
              <a:buFont typeface="Arial" panose="020B0604020202020204" pitchFamily="34" charset="0"/>
              <a:buChar char="•"/>
            </a:pPr>
            <a:r>
              <a:rPr lang="en-GB" sz="2000" dirty="0"/>
              <a:t>Catholicism could be overthrown, but could ordinary people be made to accept and understand doctrines of justification, predestination, and reform behaviour? </a:t>
            </a:r>
          </a:p>
          <a:p>
            <a:pPr marL="257175" indent="-257175">
              <a:buFont typeface="Arial" panose="020B0604020202020204" pitchFamily="34" charset="0"/>
              <a:buChar char="•"/>
            </a:pPr>
            <a:r>
              <a:rPr lang="en-GB" sz="2000" dirty="0"/>
              <a:t>Gerald Strauss, </a:t>
            </a:r>
            <a:r>
              <a:rPr lang="en-GB" sz="2000" i="1" dirty="0"/>
              <a:t>Luther’s House of Learning </a:t>
            </a:r>
            <a:r>
              <a:rPr lang="en-GB" sz="2000" dirty="0"/>
              <a:t>(1978) – Reformation an educational failure. Evidence of church ‘visitors’ in Saxony, Brandenburg 1570s and 80s: widespread ignorance, absence from church, work on Sundays; some villages where not single person knew Ten Commandments</a:t>
            </a:r>
          </a:p>
          <a:p>
            <a:pPr marL="257175" indent="-257175">
              <a:buFont typeface="Arial" panose="020B0604020202020204" pitchFamily="34" charset="0"/>
              <a:buChar char="•"/>
            </a:pPr>
            <a:r>
              <a:rPr lang="en-GB" sz="2000" dirty="0"/>
              <a:t>Consistory records from across Calvinist Europe: continuing ‘superstition’, belief in magic, fairies, ghosts</a:t>
            </a:r>
          </a:p>
          <a:p>
            <a:pPr marL="257175" indent="-257175">
              <a:buFont typeface="Arial" panose="020B0604020202020204" pitchFamily="34" charset="0"/>
              <a:buChar char="•"/>
            </a:pPr>
            <a:r>
              <a:rPr lang="en-GB" sz="2000" dirty="0"/>
              <a:t>Sense of reformers themselves that they had failed: – </a:t>
            </a:r>
            <a:r>
              <a:rPr lang="en-GB" sz="2000" dirty="0" err="1"/>
              <a:t>eg</a:t>
            </a:r>
            <a:r>
              <a:rPr lang="en-GB" sz="2000" dirty="0"/>
              <a:t> Johann </a:t>
            </a:r>
            <a:r>
              <a:rPr lang="en-GB" sz="2000" dirty="0" err="1"/>
              <a:t>Aurifaber</a:t>
            </a:r>
            <a:r>
              <a:rPr lang="en-GB" sz="2000" dirty="0"/>
              <a:t>, editor of Luther’s </a:t>
            </a:r>
            <a:r>
              <a:rPr lang="en-GB" sz="2000" i="1" dirty="0"/>
              <a:t>Table Talk </a:t>
            </a:r>
            <a:r>
              <a:rPr lang="en-GB" sz="2000" dirty="0"/>
              <a:t>(1566) – his teachings ‘are now everywhere despised, and so many men have lost interest in them that his very name is held in contempt’.</a:t>
            </a:r>
          </a:p>
          <a:p>
            <a:pPr marL="257175" indent="-257175">
              <a:buFont typeface="Arial" panose="020B0604020202020204" pitchFamily="34" charset="0"/>
              <a:buChar char="•"/>
            </a:pPr>
            <a:endParaRPr lang="en-GB" sz="1500" dirty="0"/>
          </a:p>
        </p:txBody>
      </p:sp>
      <p:pic>
        <p:nvPicPr>
          <p:cNvPr id="1028" name="Picture 4" descr="Image result for luther's house of learni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6" y="0"/>
            <a:ext cx="2106765" cy="31800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36163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7505" y="44624"/>
            <a:ext cx="6264696" cy="61247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Conclusions: The Impact of the Protestant Reformations</a:t>
            </a:r>
          </a:p>
          <a:p>
            <a:endParaRPr lang="en-GB" sz="2400" dirty="0"/>
          </a:p>
          <a:p>
            <a:pPr marL="257175" indent="-257175">
              <a:buFont typeface="Arial" panose="020B0604020202020204" pitchFamily="34" charset="0"/>
              <a:buChar char="•"/>
            </a:pPr>
            <a:r>
              <a:rPr lang="en-GB" sz="2000" dirty="0"/>
              <a:t>Hopes and aspirations of Protestant reformers often not fulfilled (sin and ignorance persist!)</a:t>
            </a:r>
          </a:p>
          <a:p>
            <a:pPr marL="257175" indent="-257175">
              <a:buFont typeface="Arial" panose="020B0604020202020204" pitchFamily="34" charset="0"/>
              <a:buChar char="•"/>
            </a:pPr>
            <a:r>
              <a:rPr lang="en-GB" sz="2000" dirty="0"/>
              <a:t>But, across Europe, strong sense of Protestant (or Lutheran, Calvinist) cultural identity: in era of </a:t>
            </a:r>
            <a:r>
              <a:rPr lang="en-GB" sz="2000" dirty="0" smtClean="0"/>
              <a:t>‘confessionalization’ </a:t>
            </a:r>
            <a:r>
              <a:rPr lang="en-GB" sz="2000" dirty="0"/>
              <a:t>ordinary people were ‘starting to own the labels’ (D. MacCulloch)</a:t>
            </a:r>
          </a:p>
          <a:p>
            <a:pPr marL="257175" indent="-257175">
              <a:buFont typeface="Arial" panose="020B0604020202020204" pitchFamily="34" charset="0"/>
              <a:buChar char="•"/>
            </a:pPr>
            <a:r>
              <a:rPr lang="en-GB" sz="2000" dirty="0"/>
              <a:t>Gradual emergence of first de facto then legal religious toleration, though in some ways this increases religious tensions as much as eases them</a:t>
            </a:r>
          </a:p>
          <a:p>
            <a:pPr marL="257175" indent="-257175">
              <a:buFont typeface="Arial" panose="020B0604020202020204" pitchFamily="34" charset="0"/>
              <a:buChar char="•"/>
            </a:pPr>
            <a:r>
              <a:rPr lang="en-GB" sz="2000" dirty="0"/>
              <a:t>Public, political importance of religion: crucial in 1600, even 1700, but wanes over course of 18</a:t>
            </a:r>
            <a:r>
              <a:rPr lang="en-GB" sz="2000" baseline="30000" dirty="0"/>
              <a:t>th</a:t>
            </a:r>
            <a:r>
              <a:rPr lang="en-GB" sz="2000" dirty="0"/>
              <a:t> century </a:t>
            </a:r>
          </a:p>
          <a:p>
            <a:pPr marL="257175" indent="-257175">
              <a:buFont typeface="Arial" panose="020B0604020202020204" pitchFamily="34" charset="0"/>
              <a:buChar char="•"/>
            </a:pPr>
            <a:r>
              <a:rPr lang="en-GB" sz="2000" dirty="0"/>
              <a:t>Secularization? Better seen as privatization of religious faith</a:t>
            </a:r>
          </a:p>
          <a:p>
            <a:pPr marL="257175" indent="-257175">
              <a:buFont typeface="Arial" panose="020B0604020202020204" pitchFamily="34" charset="0"/>
              <a:buChar char="•"/>
            </a:pPr>
            <a:r>
              <a:rPr lang="en-GB" sz="2000" dirty="0"/>
              <a:t>Pluralization, Privatization, Toleration – last things Luther or Calvin would have wanted. Reformation a lesson in unintended consequences!</a:t>
            </a:r>
          </a:p>
        </p:txBody>
      </p:sp>
      <p:pic>
        <p:nvPicPr>
          <p:cNvPr id="3074" name="Picture 2" descr="Related image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14" t="19175" r="17343" b="2105"/>
          <a:stretch/>
        </p:blipFill>
        <p:spPr bwMode="auto">
          <a:xfrm>
            <a:off x="6444208" y="2780928"/>
            <a:ext cx="2530811" cy="31339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6593163" y="1844824"/>
            <a:ext cx="2216729" cy="6117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25" dirty="0"/>
              <a:t>Popular Protestantism and Anti-Catholicism: Bonfire Night in early 18</a:t>
            </a:r>
            <a:r>
              <a:rPr lang="en-GB" sz="1125" baseline="30000" dirty="0"/>
              <a:t>th</a:t>
            </a:r>
            <a:r>
              <a:rPr lang="en-GB" sz="1125" dirty="0"/>
              <a:t> century</a:t>
            </a:r>
          </a:p>
        </p:txBody>
      </p:sp>
    </p:spTree>
    <p:extLst>
      <p:ext uri="{BB962C8B-B14F-4D97-AF65-F5344CB8AC3E}">
        <p14:creationId xmlns:p14="http://schemas.microsoft.com/office/powerpoint/2010/main" val="1155564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908720"/>
            <a:ext cx="8352929" cy="52322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600" b="1" dirty="0" smtClean="0"/>
              <a:t>Lecture themes and questions:</a:t>
            </a:r>
          </a:p>
          <a:p>
            <a:endParaRPr lang="en-GB" sz="22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 smtClean="0"/>
              <a:t>What was the ‘Reformed’ tradition in Protestantism?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 smtClean="0"/>
              <a:t>How did it emerge and why did it diverge from Lutheranism?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 smtClean="0"/>
              <a:t>What were the key features of Calvin’s thought?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 smtClean="0"/>
              <a:t>Why was Calvinism able to spread internationally?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 smtClean="0"/>
              <a:t>What were the medium-term political and social consequences of the Protestant Reformation?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 smtClean="0"/>
              <a:t>Should it be judged a failure?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9250799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Image result for sixteenth-century zurich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89" t="16071" r="7761" b="24999"/>
          <a:stretch/>
        </p:blipFill>
        <p:spPr bwMode="auto">
          <a:xfrm>
            <a:off x="251520" y="32792"/>
            <a:ext cx="4581960" cy="2100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s://upload.wikimedia.org/wikipedia/commons/thumb/6/6d/Struktur_Eidgen_1530.png/1920px-Struktur_Eidgen_1530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7698" y="2276872"/>
            <a:ext cx="6908764" cy="42064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Oval 1"/>
          <p:cNvSpPr/>
          <p:nvPr/>
        </p:nvSpPr>
        <p:spPr>
          <a:xfrm>
            <a:off x="5292080" y="2852936"/>
            <a:ext cx="720080" cy="72008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TextBox 2"/>
          <p:cNvSpPr txBox="1"/>
          <p:nvPr/>
        </p:nvSpPr>
        <p:spPr>
          <a:xfrm>
            <a:off x="5148064" y="476672"/>
            <a:ext cx="359839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dirty="0" smtClean="0"/>
              <a:t>The Birthplace of ‘Reformed’ </a:t>
            </a:r>
          </a:p>
          <a:p>
            <a:r>
              <a:rPr lang="en-GB" sz="2200" dirty="0" smtClean="0"/>
              <a:t>Protestantism: Zürich, in the</a:t>
            </a:r>
          </a:p>
          <a:p>
            <a:r>
              <a:rPr lang="en-GB" sz="2200" dirty="0" smtClean="0"/>
              <a:t>Swiss Confederation</a:t>
            </a:r>
            <a:endParaRPr lang="en-GB" sz="2200" dirty="0"/>
          </a:p>
        </p:txBody>
      </p:sp>
    </p:spTree>
    <p:extLst>
      <p:ext uri="{BB962C8B-B14F-4D97-AF65-F5344CB8AC3E}">
        <p14:creationId xmlns:p14="http://schemas.microsoft.com/office/powerpoint/2010/main" val="15554773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Ulrich Zwingli (1484-1531)</a:t>
            </a:r>
            <a:endParaRPr lang="en-GB" dirty="0"/>
          </a:p>
        </p:txBody>
      </p:sp>
      <p:pic>
        <p:nvPicPr>
          <p:cNvPr id="4" name="Content Placeholder 3" descr="Zwingli.bmp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48472" y="1603034"/>
            <a:ext cx="2520280" cy="3221802"/>
          </a:xfrm>
        </p:spPr>
      </p:pic>
      <p:pic>
        <p:nvPicPr>
          <p:cNvPr id="1026" name="Picture 2" descr="Related imag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4" y="2165055"/>
            <a:ext cx="4417715" cy="29379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923928" y="1772816"/>
            <a:ext cx="32648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The Affair of the Sausages, 1522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539552" y="5517232"/>
            <a:ext cx="73448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Attack on church tradition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Declaration of ‘Christian Freedom’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‘I began to preach the gospel of Christ... Before anyone in our region had ever heard of Luther’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https://upload.wikimedia.org/wikipedia/commons/thumb/2/2b/Destruction_of_icons_in_Zurich_1524.jpg/495px-Destruction_of_icons_in_Zurich_152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070" y="2420888"/>
            <a:ext cx="4526215" cy="2880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07504" y="764704"/>
            <a:ext cx="6261714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b="1" dirty="0" smtClean="0"/>
              <a:t>Iconoclasm</a:t>
            </a:r>
            <a:r>
              <a:rPr lang="en-GB" sz="2800" dirty="0" smtClean="0"/>
              <a:t> in Zürich, 1524: two weeks of </a:t>
            </a:r>
          </a:p>
          <a:p>
            <a:r>
              <a:rPr lang="en-GB" sz="2800" dirty="0" smtClean="0"/>
              <a:t>smashing, burning, white-washing</a:t>
            </a:r>
            <a:endParaRPr lang="en-GB" sz="2800" dirty="0"/>
          </a:p>
        </p:txBody>
      </p:sp>
      <p:sp>
        <p:nvSpPr>
          <p:cNvPr id="2" name="TextBox 1"/>
          <p:cNvSpPr txBox="1"/>
          <p:nvPr/>
        </p:nvSpPr>
        <p:spPr>
          <a:xfrm>
            <a:off x="4788025" y="1988840"/>
            <a:ext cx="4176464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 smtClean="0"/>
              <a:t>Key differences </a:t>
            </a:r>
            <a:r>
              <a:rPr lang="en-GB" sz="2000" dirty="0" smtClean="0"/>
              <a:t>from Lutheranism:</a:t>
            </a:r>
          </a:p>
          <a:p>
            <a:endParaRPr lang="en-GB" sz="2000" dirty="0"/>
          </a:p>
          <a:p>
            <a:r>
              <a:rPr lang="en-GB" sz="2000" dirty="0" smtClean="0"/>
              <a:t>Even more </a:t>
            </a:r>
            <a:r>
              <a:rPr lang="en-GB" sz="2000" i="1" dirty="0" err="1" smtClean="0"/>
              <a:t>biblicist</a:t>
            </a:r>
            <a:r>
              <a:rPr lang="en-GB" sz="2000" dirty="0" smtClean="0"/>
              <a:t> (no tolerance for things that could not be proved by scripture)</a:t>
            </a:r>
          </a:p>
          <a:p>
            <a:endParaRPr lang="en-GB" sz="2000" dirty="0"/>
          </a:p>
          <a:p>
            <a:r>
              <a:rPr lang="en-GB" sz="2000" dirty="0" smtClean="0"/>
              <a:t>Desire to </a:t>
            </a:r>
            <a:r>
              <a:rPr lang="en-GB" sz="2000" i="1" dirty="0" smtClean="0"/>
              <a:t>purify</a:t>
            </a:r>
            <a:r>
              <a:rPr lang="en-GB" sz="2000" dirty="0" smtClean="0"/>
              <a:t> church</a:t>
            </a:r>
          </a:p>
          <a:p>
            <a:endParaRPr lang="en-GB" sz="2000" dirty="0"/>
          </a:p>
          <a:p>
            <a:r>
              <a:rPr lang="en-GB" sz="2000" dirty="0" smtClean="0"/>
              <a:t>Hostility to religious images; vestments (robes) for clergy; church music</a:t>
            </a:r>
          </a:p>
          <a:p>
            <a:endParaRPr lang="en-GB" sz="2000" dirty="0"/>
          </a:p>
          <a:p>
            <a:r>
              <a:rPr lang="en-GB" sz="2000" dirty="0" smtClean="0"/>
              <a:t>Greater emphasis on reform/salvation of society, not just individual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988523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‘Hoc </a:t>
            </a:r>
            <a:r>
              <a:rPr lang="en-GB" dirty="0" err="1" smtClean="0"/>
              <a:t>est</a:t>
            </a:r>
            <a:r>
              <a:rPr lang="en-GB" dirty="0" smtClean="0"/>
              <a:t> corpus </a:t>
            </a:r>
            <a:r>
              <a:rPr lang="en-GB" dirty="0" err="1" smtClean="0"/>
              <a:t>meum</a:t>
            </a:r>
            <a:r>
              <a:rPr lang="en-GB" dirty="0" smtClean="0"/>
              <a:t>’: Luther and Zwingli clash at Marburg 1529</a:t>
            </a:r>
            <a:endParaRPr lang="en-GB" dirty="0"/>
          </a:p>
        </p:txBody>
      </p:sp>
      <p:pic>
        <p:nvPicPr>
          <p:cNvPr id="4" name="Content Placeholder 3" descr="Marburg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1556792"/>
            <a:ext cx="5334524" cy="4629216"/>
          </a:xfrm>
        </p:spPr>
      </p:pic>
      <p:sp>
        <p:nvSpPr>
          <p:cNvPr id="3" name="TextBox 2"/>
          <p:cNvSpPr txBox="1"/>
          <p:nvPr/>
        </p:nvSpPr>
        <p:spPr>
          <a:xfrm>
            <a:off x="5580112" y="1772816"/>
            <a:ext cx="3106688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Inability to agree on meaning of Jesus’ words, ‘This is my body’</a:t>
            </a:r>
          </a:p>
          <a:p>
            <a:endParaRPr lang="en-GB" dirty="0"/>
          </a:p>
          <a:p>
            <a:r>
              <a:rPr lang="en-GB" dirty="0" smtClean="0"/>
              <a:t>Protestant movement from outset divided</a:t>
            </a:r>
          </a:p>
          <a:p>
            <a:endParaRPr lang="en-GB" dirty="0"/>
          </a:p>
          <a:p>
            <a:r>
              <a:rPr lang="en-GB" dirty="0" smtClean="0"/>
              <a:t>North/central Germany; Scandinavia = Lutheran</a:t>
            </a:r>
          </a:p>
          <a:p>
            <a:endParaRPr lang="en-GB" dirty="0"/>
          </a:p>
          <a:p>
            <a:r>
              <a:rPr lang="en-GB" dirty="0" smtClean="0"/>
              <a:t>South-west Germany; Switzerland = ‘Reformed’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4" descr="Image result for calvin and genev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65652" y="0"/>
            <a:ext cx="3178347" cy="4725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geneva history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24744"/>
            <a:ext cx="4599533" cy="32319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28155" y="116632"/>
            <a:ext cx="440421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/>
              <a:t>‘Second Reformation’: </a:t>
            </a:r>
          </a:p>
          <a:p>
            <a:r>
              <a:rPr lang="en-GB" sz="2400" dirty="0" smtClean="0"/>
              <a:t>Jean Calvin (1509-64) and </a:t>
            </a:r>
            <a:r>
              <a:rPr lang="en-GB" sz="2400" dirty="0"/>
              <a:t>G</a:t>
            </a:r>
            <a:r>
              <a:rPr lang="en-GB" sz="2400" dirty="0" smtClean="0"/>
              <a:t>eneva</a:t>
            </a:r>
            <a:endParaRPr lang="en-GB" sz="2400" dirty="0"/>
          </a:p>
        </p:txBody>
      </p:sp>
      <p:sp>
        <p:nvSpPr>
          <p:cNvPr id="4" name="TextBox 3"/>
          <p:cNvSpPr txBox="1"/>
          <p:nvPr/>
        </p:nvSpPr>
        <p:spPr>
          <a:xfrm>
            <a:off x="251520" y="4563981"/>
            <a:ext cx="316835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Refugee from Catholic France</a:t>
            </a:r>
          </a:p>
          <a:p>
            <a:endParaRPr lang="en-GB" dirty="0"/>
          </a:p>
          <a:p>
            <a:r>
              <a:rPr lang="en-GB" dirty="0" smtClean="0"/>
              <a:t>Arrives Geneva 1536</a:t>
            </a:r>
          </a:p>
          <a:p>
            <a:endParaRPr lang="en-GB" dirty="0"/>
          </a:p>
          <a:p>
            <a:r>
              <a:rPr lang="en-GB" dirty="0" smtClean="0"/>
              <a:t>Expelled 1538; returns 1541</a:t>
            </a:r>
          </a:p>
          <a:p>
            <a:endParaRPr lang="en-GB" dirty="0"/>
          </a:p>
          <a:p>
            <a:r>
              <a:rPr lang="en-GB" dirty="0" smtClean="0"/>
              <a:t>Remodels Genevan Church with </a:t>
            </a:r>
            <a:r>
              <a:rPr lang="en-GB" i="1" dirty="0" smtClean="0"/>
              <a:t>Ecclesiastical Ordinances </a:t>
            </a:r>
            <a:endParaRPr lang="en-GB" i="1" dirty="0"/>
          </a:p>
        </p:txBody>
      </p:sp>
      <p:sp>
        <p:nvSpPr>
          <p:cNvPr id="5" name="TextBox 4"/>
          <p:cNvSpPr txBox="1"/>
          <p:nvPr/>
        </p:nvSpPr>
        <p:spPr>
          <a:xfrm>
            <a:off x="4716016" y="5085184"/>
            <a:ext cx="3659784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Four-part ministry:</a:t>
            </a:r>
          </a:p>
          <a:p>
            <a:r>
              <a:rPr lang="en-GB" dirty="0" smtClean="0"/>
              <a:t>Pastors (preach and give sacraments)</a:t>
            </a:r>
          </a:p>
          <a:p>
            <a:r>
              <a:rPr lang="en-GB" dirty="0" smtClean="0"/>
              <a:t>Teachers (teach doctrine/scriptures)</a:t>
            </a:r>
          </a:p>
          <a:p>
            <a:r>
              <a:rPr lang="en-GB" dirty="0" smtClean="0"/>
              <a:t>Elders (administer discipline)</a:t>
            </a:r>
          </a:p>
          <a:p>
            <a:r>
              <a:rPr lang="en-GB" dirty="0" smtClean="0"/>
              <a:t>Deacons (poor relief)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4912564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Image result for geneva consistory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9584" y="-13570"/>
            <a:ext cx="3744416" cy="28195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51520" y="271817"/>
            <a:ext cx="410445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 smtClean="0"/>
              <a:t>The Genevan Consistory:</a:t>
            </a:r>
          </a:p>
          <a:p>
            <a:r>
              <a:rPr lang="en-GB" sz="2800" dirty="0" smtClean="0"/>
              <a:t>A Protestant Inquisition?</a:t>
            </a:r>
            <a:endParaRPr lang="en-GB" sz="2800" dirty="0"/>
          </a:p>
        </p:txBody>
      </p:sp>
      <p:pic>
        <p:nvPicPr>
          <p:cNvPr id="4100" name="Picture 4" descr="Image result for calvin communion libertine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903" y="2198762"/>
            <a:ext cx="3984049" cy="3240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395536" y="5661248"/>
            <a:ext cx="341625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/>
              <a:t>Internal Opposition: Calvin refuses</a:t>
            </a:r>
          </a:p>
          <a:p>
            <a:r>
              <a:rPr lang="en-GB"/>
              <a:t>Communion to ‘Libertines</a:t>
            </a:r>
            <a:endParaRPr lang="en-GB" dirty="0"/>
          </a:p>
        </p:txBody>
      </p:sp>
      <p:pic>
        <p:nvPicPr>
          <p:cNvPr id="4102" name="Picture 6" descr="Related image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01" t="7550" r="12388" b="5623"/>
          <a:stretch/>
        </p:blipFill>
        <p:spPr bwMode="auto">
          <a:xfrm>
            <a:off x="4698766" y="2995210"/>
            <a:ext cx="1817449" cy="38001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6588224" y="3284984"/>
            <a:ext cx="2376264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1553: Execution of Michael Servetus (denied Trinity; Infant Baptism)</a:t>
            </a:r>
          </a:p>
          <a:p>
            <a:endParaRPr lang="en-GB" dirty="0"/>
          </a:p>
          <a:p>
            <a:r>
              <a:rPr lang="en-GB" dirty="0" smtClean="0"/>
              <a:t>Increases Calvin’s prestige and authority</a:t>
            </a:r>
          </a:p>
        </p:txBody>
      </p:sp>
    </p:spTree>
    <p:extLst>
      <p:ext uri="{BB962C8B-B14F-4D97-AF65-F5344CB8AC3E}">
        <p14:creationId xmlns:p14="http://schemas.microsoft.com/office/powerpoint/2010/main" val="145908913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GB" sz="3100" i="1" dirty="0" smtClean="0"/>
              <a:t>The Institutes of the Christian Religion</a:t>
            </a:r>
            <a:r>
              <a:rPr lang="en-GB" sz="3100" dirty="0" smtClean="0"/>
              <a:t>, 1536 (revised 1539, 1543, 1550)</a:t>
            </a:r>
            <a:endParaRPr lang="en-GB" sz="3100" dirty="0"/>
          </a:p>
        </p:txBody>
      </p:sp>
      <p:pic>
        <p:nvPicPr>
          <p:cNvPr id="7" name="Content Placeholder 6" descr="Calvin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323528" y="1417638"/>
            <a:ext cx="3537794" cy="3537794"/>
          </a:xfrm>
        </p:spPr>
      </p:pic>
      <p:pic>
        <p:nvPicPr>
          <p:cNvPr id="8" name="Content Placeholder 7" descr="Institutes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283969" y="1389984"/>
            <a:ext cx="4402832" cy="3570296"/>
          </a:xfrm>
        </p:spPr>
      </p:pic>
      <p:sp>
        <p:nvSpPr>
          <p:cNvPr id="2" name="TextBox 1"/>
          <p:cNvSpPr txBox="1"/>
          <p:nvPr/>
        </p:nvSpPr>
        <p:spPr>
          <a:xfrm>
            <a:off x="457200" y="5301208"/>
            <a:ext cx="7222875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Comprehensive treatment of theology, sacraments, church government </a:t>
            </a:r>
            <a:r>
              <a:rPr lang="en-GB" dirty="0" err="1" smtClean="0"/>
              <a:t>etc</a:t>
            </a:r>
            <a:endParaRPr lang="en-GB" dirty="0" smtClean="0"/>
          </a:p>
          <a:p>
            <a:endParaRPr lang="en-GB" dirty="0"/>
          </a:p>
          <a:p>
            <a:r>
              <a:rPr lang="en-GB" dirty="0" smtClean="0"/>
              <a:t>Calvin (unlike Luther) a systematic thinker </a:t>
            </a:r>
          </a:p>
          <a:p>
            <a:endParaRPr lang="en-GB" dirty="0"/>
          </a:p>
          <a:p>
            <a:r>
              <a:rPr lang="en-GB" dirty="0" smtClean="0"/>
              <a:t>Overarching theme: the </a:t>
            </a:r>
            <a:r>
              <a:rPr lang="en-GB" dirty="0" smtClean="0"/>
              <a:t>complete majesty </a:t>
            </a:r>
            <a:r>
              <a:rPr lang="en-GB" dirty="0" smtClean="0"/>
              <a:t>and freedom of God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291</TotalTime>
  <Words>1258</Words>
  <Application>Microsoft Office PowerPoint</Application>
  <PresentationFormat>On-screen Show (4:3)</PresentationFormat>
  <Paragraphs>132</Paragraphs>
  <Slides>17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1" baseType="lpstr">
      <vt:lpstr>Arial</vt:lpstr>
      <vt:lpstr>Baskerville Old Face</vt:lpstr>
      <vt:lpstr>Calibri</vt:lpstr>
      <vt:lpstr>Office Theme</vt:lpstr>
      <vt:lpstr>Europe in the Making Lecture:  The Impact of Reformation</vt:lpstr>
      <vt:lpstr>PowerPoint Presentation</vt:lpstr>
      <vt:lpstr>PowerPoint Presentation</vt:lpstr>
      <vt:lpstr>Ulrich Zwingli (1484-1531)</vt:lpstr>
      <vt:lpstr>PowerPoint Presentation</vt:lpstr>
      <vt:lpstr>‘Hoc est corpus meum’: Luther and Zwingli clash at Marburg 1529</vt:lpstr>
      <vt:lpstr>PowerPoint Presentation</vt:lpstr>
      <vt:lpstr>PowerPoint Presentation</vt:lpstr>
      <vt:lpstr>The Institutes of the Christian Religion, 1536 (revised 1539, 1543, 1550)</vt:lpstr>
      <vt:lpstr>PowerPoint Presentation</vt:lpstr>
      <vt:lpstr>The spread of Calvinism in later 16th century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University of Warwick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European World Lecture:  The Reformed</dc:title>
  <dc:creator>hysaf</dc:creator>
  <cp:lastModifiedBy>Peter</cp:lastModifiedBy>
  <cp:revision>28</cp:revision>
  <dcterms:created xsi:type="dcterms:W3CDTF">2011-11-21T16:26:25Z</dcterms:created>
  <dcterms:modified xsi:type="dcterms:W3CDTF">2023-01-15T14:04:42Z</dcterms:modified>
</cp:coreProperties>
</file>