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DA452-E309-4B47-852D-AF4080272AB3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A03FB-160A-4079-8260-0D4DA05A5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712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>
                <a:latin typeface="Arial" panose="020B0604020202020204" pitchFamily="34" charset="0"/>
                <a:cs typeface="Times New Roman" panose="02020603050405020304" pitchFamily="18" charset="0"/>
              </a:rPr>
              <a:t>The political topography of Europe  c. 1500, including the familiar (England), less familiar (Holy Roman Empire) and unexpected (Ottoman Empire)</a:t>
            </a:r>
          </a:p>
          <a:p>
            <a:endParaRPr lang="en-GB" altLang="en-US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en-GB" altLang="en-US">
                <a:latin typeface="Arial" panose="020B0604020202020204" pitchFamily="34" charset="0"/>
                <a:cs typeface="Times New Roman" panose="02020603050405020304" pitchFamily="18" charset="0"/>
              </a:rPr>
              <a:t>The village of Artigat in South-West France (setting for ‘Martin Guerre’)</a:t>
            </a:r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E136941-B891-4569-9092-5DF4C70A2943}" type="slidenum">
              <a:rPr lang="en-GB" altLang="en-US" smtClean="0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63909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F24A0-3008-464A-9DF4-4026F2A101A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700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581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266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55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08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670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385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522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485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04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876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4634-D269-49BC-8185-9F03F83E6A6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60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94634-D269-49BC-8185-9F03F83E6A6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D62F6-4213-4468-AB04-D2ED6040E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202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EUROPE IN THE MAKING 1450-1800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4400" dirty="0"/>
              <a:t>Introduction and Rationale</a:t>
            </a:r>
          </a:p>
        </p:txBody>
      </p:sp>
    </p:spTree>
    <p:extLst>
      <p:ext uri="{BB962C8B-B14F-4D97-AF65-F5344CB8AC3E}">
        <p14:creationId xmlns:p14="http://schemas.microsoft.com/office/powerpoint/2010/main" val="3444710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6000" dirty="0"/>
              <a:t>What is the module about?</a:t>
            </a:r>
          </a:p>
          <a:p>
            <a:r>
              <a:rPr lang="en-GB" sz="6000" dirty="0"/>
              <a:t>Why is it a core module?</a:t>
            </a:r>
          </a:p>
          <a:p>
            <a:r>
              <a:rPr lang="en-GB" sz="6000" dirty="0"/>
              <a:t>Why ‘Europe in the Making’?</a:t>
            </a:r>
          </a:p>
          <a:p>
            <a:r>
              <a:rPr lang="en-GB" sz="6000" dirty="0"/>
              <a:t>Why 1450-1800?</a:t>
            </a:r>
          </a:p>
        </p:txBody>
      </p:sp>
    </p:spTree>
    <p:extLst>
      <p:ext uri="{BB962C8B-B14F-4D97-AF65-F5344CB8AC3E}">
        <p14:creationId xmlns:p14="http://schemas.microsoft.com/office/powerpoint/2010/main" val="3129511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Oval 7"/>
          <p:cNvSpPr/>
          <p:nvPr/>
        </p:nvSpPr>
        <p:spPr>
          <a:xfrm>
            <a:off x="3486151" y="3802064"/>
            <a:ext cx="161925" cy="17938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pic>
        <p:nvPicPr>
          <p:cNvPr id="6" name="Picture 2" descr="C:\Users\History 9C076656H\Documents\BK Teaching\WARWICK\Euro World\Lecturing\Europe 1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62" y="-28206"/>
            <a:ext cx="9152237" cy="6864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987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‘Early Modern’: Some dates and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1450 – Johannes Gutenberg printing press with moveable type; new possibilities for diffusion of knowledge and standardization of texts (and survival of texts)</a:t>
            </a:r>
          </a:p>
          <a:p>
            <a:r>
              <a:rPr lang="en-GB" dirty="0"/>
              <a:t>1453 – Fall of Constantinople; Christian confrontation with Islamic ‘Other’</a:t>
            </a:r>
          </a:p>
          <a:p>
            <a:r>
              <a:rPr lang="en-GB" dirty="0"/>
              <a:t>1492 – Columbus’s ‘discovery’ of America; economic, political and cultural implications of a more globally connected world</a:t>
            </a:r>
          </a:p>
          <a:p>
            <a:r>
              <a:rPr lang="en-GB" dirty="0"/>
              <a:t>1517 – Martin Luther’s challenge to the papacy; fragmentation of a unified ‘Christendom’ and era of new ideological conflict (leading eventually to pluralism)</a:t>
            </a:r>
          </a:p>
        </p:txBody>
      </p:sp>
    </p:spTree>
    <p:extLst>
      <p:ext uri="{BB962C8B-B14F-4D97-AF65-F5344CB8AC3E}">
        <p14:creationId xmlns:p14="http://schemas.microsoft.com/office/powerpoint/2010/main" val="3580625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22" y="-103367"/>
            <a:ext cx="10916478" cy="1319917"/>
          </a:xfrm>
        </p:spPr>
        <p:txBody>
          <a:bodyPr>
            <a:noAutofit/>
          </a:bodyPr>
          <a:lstStyle/>
          <a:p>
            <a:r>
              <a:rPr lang="en-GB" sz="3600" dirty="0"/>
              <a:t>Themes that give some coherence –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343" y="1081377"/>
            <a:ext cx="10877385" cy="5333096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Social change: a rising population that put pressure on resources (up to mid 17</a:t>
            </a:r>
            <a:r>
              <a:rPr lang="en-GB" baseline="30000" dirty="0"/>
              <a:t>th</a:t>
            </a:r>
            <a:r>
              <a:rPr lang="en-GB" dirty="0"/>
              <a:t> c)</a:t>
            </a:r>
          </a:p>
          <a:p>
            <a:r>
              <a:rPr lang="en-GB" dirty="0"/>
              <a:t>Economy: The emergence of Europe-centred networks of production and exchange; growing ‘consumer’ demand</a:t>
            </a:r>
          </a:p>
          <a:p>
            <a:r>
              <a:rPr lang="en-GB" dirty="0"/>
              <a:t>Culture: a ‘long Renaissance’ that changed the nature and exchange of knowledge; </a:t>
            </a:r>
            <a:r>
              <a:rPr lang="en-GB" altLang="en-US" dirty="0"/>
              <a:t>moves from received knowledge towards experimentation; frictions between social disciplining and popular customs</a:t>
            </a:r>
            <a:endParaRPr lang="en-GB" dirty="0"/>
          </a:p>
          <a:p>
            <a:r>
              <a:rPr lang="en-GB" dirty="0"/>
              <a:t>Politics: The emergence of a European state and imperial system; </a:t>
            </a:r>
            <a:r>
              <a:rPr lang="en-GB" altLang="en-US" dirty="0"/>
              <a:t>ever larger-scale warfare, state formation and a power shift away from the periphery towards the centre</a:t>
            </a:r>
          </a:p>
          <a:p>
            <a:pPr marL="0" indent="0">
              <a:buNone/>
            </a:pPr>
            <a:endParaRPr lang="en-GB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142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Sense of </a:t>
            </a:r>
            <a:r>
              <a:rPr lang="en-GB" i="1" dirty="0"/>
              <a:t>turning points </a:t>
            </a:r>
            <a:r>
              <a:rPr lang="en-GB" dirty="0"/>
              <a:t>around end of 18</a:t>
            </a:r>
            <a:r>
              <a:rPr lang="en-GB" baseline="30000" dirty="0"/>
              <a:t>th</a:t>
            </a:r>
            <a:r>
              <a:rPr lang="en-GB" dirty="0"/>
              <a:t> century: political Revolutions (1776 America; 1789 France); industrialisation and urbanisation on larger than ever scale – beginnings of ‘modernity’</a:t>
            </a:r>
          </a:p>
          <a:p>
            <a:r>
              <a:rPr lang="en-GB" dirty="0"/>
              <a:t>But equally important to think about what </a:t>
            </a:r>
            <a:r>
              <a:rPr lang="en-GB" i="1" dirty="0"/>
              <a:t>does not </a:t>
            </a:r>
            <a:r>
              <a:rPr lang="en-GB" dirty="0"/>
              <a:t>change in ‘early modern’ period, or changes very slowly:</a:t>
            </a:r>
          </a:p>
          <a:p>
            <a:pPr lvl="4"/>
            <a:r>
              <a:rPr lang="en-GB" sz="2800" dirty="0"/>
              <a:t>Basic life expectancy and conditions of material existence?</a:t>
            </a:r>
          </a:p>
          <a:p>
            <a:pPr lvl="4"/>
            <a:r>
              <a:rPr lang="en-GB" sz="2800" dirty="0"/>
              <a:t>Social hierarchies of rank, age and gender?</a:t>
            </a:r>
          </a:p>
          <a:p>
            <a:r>
              <a:rPr lang="en-GB" dirty="0"/>
              <a:t>Assessing balance of continuity and change </a:t>
            </a:r>
            <a:r>
              <a:rPr lang="en-GB" i="1" dirty="0"/>
              <a:t>the</a:t>
            </a:r>
            <a:r>
              <a:rPr lang="en-GB" dirty="0"/>
              <a:t> key historical challenge?</a:t>
            </a:r>
          </a:p>
          <a:p>
            <a:r>
              <a:rPr lang="en-GB" dirty="0"/>
              <a:t>Is period 1450-1800 unique, special, or even helpful in this task?</a:t>
            </a:r>
          </a:p>
        </p:txBody>
      </p:sp>
    </p:spTree>
    <p:extLst>
      <p:ext uri="{BB962C8B-B14F-4D97-AF65-F5344CB8AC3E}">
        <p14:creationId xmlns:p14="http://schemas.microsoft.com/office/powerpoint/2010/main" val="3705445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369</Words>
  <Application>Microsoft Office PowerPoint</Application>
  <PresentationFormat>Widescreen</PresentationFormat>
  <Paragraphs>29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EUROPE IN THE MAKING 1450-1800</vt:lpstr>
      <vt:lpstr>PowerPoint Presentation</vt:lpstr>
      <vt:lpstr>PowerPoint Presentation</vt:lpstr>
      <vt:lpstr>‘Early Modern’: Some dates and developments</vt:lpstr>
      <vt:lpstr>Themes that give some coherence – 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 IN THE MAKING 1450-1800</dc:title>
  <dc:creator>Marshall, Peter</dc:creator>
  <cp:lastModifiedBy>Marshall, Peter</cp:lastModifiedBy>
  <cp:revision>14</cp:revision>
  <dcterms:created xsi:type="dcterms:W3CDTF">2019-09-25T16:06:46Z</dcterms:created>
  <dcterms:modified xsi:type="dcterms:W3CDTF">2023-10-02T07:25:12Z</dcterms:modified>
</cp:coreProperties>
</file>