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56" r:id="rId3"/>
    <p:sldId id="290" r:id="rId4"/>
    <p:sldId id="275" r:id="rId5"/>
    <p:sldId id="278" r:id="rId6"/>
    <p:sldId id="261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69" r:id="rId18"/>
    <p:sldId id="28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46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6D90-D55A-428E-9169-6CE5C9EE11FD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B3D48-7918-4720-9D9E-3D21C7540E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023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6D90-D55A-428E-9169-6CE5C9EE11FD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B3D48-7918-4720-9D9E-3D21C7540E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362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6D90-D55A-428E-9169-6CE5C9EE11FD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B3D48-7918-4720-9D9E-3D21C7540E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3777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6D90-D55A-428E-9169-6CE5C9EE11FD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B3D48-7918-4720-9D9E-3D21C7540E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5209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6D90-D55A-428E-9169-6CE5C9EE11FD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B3D48-7918-4720-9D9E-3D21C7540E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97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6D90-D55A-428E-9169-6CE5C9EE11FD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B3D48-7918-4720-9D9E-3D21C7540E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1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6D90-D55A-428E-9169-6CE5C9EE11FD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B3D48-7918-4720-9D9E-3D21C7540E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4706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6D90-D55A-428E-9169-6CE5C9EE11FD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B3D48-7918-4720-9D9E-3D21C7540E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4592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6D90-D55A-428E-9169-6CE5C9EE11FD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B3D48-7918-4720-9D9E-3D21C7540E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711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6D90-D55A-428E-9169-6CE5C9EE11FD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B3D48-7918-4720-9D9E-3D21C7540E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890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6D90-D55A-428E-9169-6CE5C9EE11FD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B3D48-7918-4720-9D9E-3D21C7540E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8955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36D90-D55A-428E-9169-6CE5C9EE11FD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B3D48-7918-4720-9D9E-3D21C7540E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64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mogen.H.Knox@warwick.ac.u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binets of Curiosities by HAINZ, Georg">
            <a:extLst>
              <a:ext uri="{FF2B5EF4-FFF2-40B4-BE49-F238E27FC236}">
                <a16:creationId xmlns:a16="http://schemas.microsoft.com/office/drawing/2014/main" id="{5CF107AE-E2A8-1B82-3160-EC161A1AB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3064" y="857250"/>
            <a:ext cx="4220936" cy="51495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6B061C-AA4F-54C9-F7D0-5091AB08875E}"/>
              </a:ext>
            </a:extLst>
          </p:cNvPr>
          <p:cNvSpPr txBox="1"/>
          <p:nvPr/>
        </p:nvSpPr>
        <p:spPr>
          <a:xfrm>
            <a:off x="261257" y="991240"/>
            <a:ext cx="436453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700" dirty="0">
                <a:solidFill>
                  <a:srgbClr val="B74F43"/>
                </a:solidFill>
                <a:latin typeface="Cooper Black" panose="0208090404030B020404" pitchFamily="18" charset="0"/>
              </a:rPr>
              <a:t>Cabinets of Curiosities 2026-27</a:t>
            </a:r>
          </a:p>
          <a:p>
            <a:pPr algn="ctr"/>
            <a:r>
              <a:rPr lang="en-GB" sz="2700" dirty="0">
                <a:solidFill>
                  <a:srgbClr val="B74F43"/>
                </a:solidFill>
                <a:latin typeface="Cooper Black" panose="0208090404030B020404" pitchFamily="18" charset="0"/>
              </a:rPr>
              <a:t>Masculinities in History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920688-DDE7-80CC-CCDB-B655169CA69D}"/>
              </a:ext>
            </a:extLst>
          </p:cNvPr>
          <p:cNvSpPr txBox="1"/>
          <p:nvPr/>
        </p:nvSpPr>
        <p:spPr>
          <a:xfrm>
            <a:off x="376518" y="2356597"/>
            <a:ext cx="424927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/>
              <a:t>Are you interested in </a:t>
            </a:r>
            <a:r>
              <a:rPr lang="en-GB" sz="1350" b="1" dirty="0"/>
              <a:t>communication</a:t>
            </a:r>
            <a:r>
              <a:rPr lang="en-GB" sz="1350" dirty="0"/>
              <a:t>, </a:t>
            </a:r>
            <a:r>
              <a:rPr lang="en-GB" sz="1350" b="1" dirty="0"/>
              <a:t>museums</a:t>
            </a:r>
            <a:r>
              <a:rPr lang="en-GB" sz="1350" dirty="0"/>
              <a:t> or </a:t>
            </a:r>
            <a:r>
              <a:rPr lang="en-GB" sz="1350" b="1" dirty="0"/>
              <a:t>public history</a:t>
            </a:r>
            <a:r>
              <a:rPr lang="en-GB" sz="1350" dirty="0"/>
              <a:t>?</a:t>
            </a:r>
          </a:p>
          <a:p>
            <a:endParaRPr lang="en-GB" sz="1350" dirty="0"/>
          </a:p>
          <a:p>
            <a:r>
              <a:rPr lang="en-GB" sz="1350" dirty="0"/>
              <a:t>Join the team to create your own cabinet of curiosity for display in the department!</a:t>
            </a:r>
          </a:p>
          <a:p>
            <a:endParaRPr lang="en-GB" sz="1350" dirty="0"/>
          </a:p>
          <a:p>
            <a:r>
              <a:rPr lang="en-GB" sz="1350" dirty="0"/>
              <a:t>The project is guided by </a:t>
            </a:r>
            <a:r>
              <a:rPr lang="en-GB" sz="1350" b="1" dirty="0"/>
              <a:t>Dr Imogen Knox</a:t>
            </a:r>
            <a:r>
              <a:rPr lang="en-GB" sz="1350" dirty="0"/>
              <a:t>, historian of masculinity</a:t>
            </a:r>
          </a:p>
          <a:p>
            <a:endParaRPr lang="en-GB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350" dirty="0"/>
              <a:t>Gain first-hand experience in curation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350" dirty="0"/>
              <a:t>Explore masculinities throughout history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350" dirty="0"/>
              <a:t>Customise the department space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350" dirty="0"/>
              <a:t>Add something unique to your CV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GB" sz="1350" dirty="0"/>
          </a:p>
          <a:p>
            <a:r>
              <a:rPr lang="en-GB" sz="1350" dirty="0"/>
              <a:t>For more details email </a:t>
            </a:r>
            <a:r>
              <a:rPr lang="en-GB" sz="1350" dirty="0">
                <a:hlinkClick r:id="rId3"/>
              </a:rPr>
              <a:t>Imogen.H.Knox@warwick.ac.uk</a:t>
            </a:r>
            <a:r>
              <a:rPr lang="en-GB" sz="1350" dirty="0"/>
              <a:t> or visit the webpage via the QR code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96F1459-A792-BB7C-3D5F-D62F07D686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157" y="4343400"/>
            <a:ext cx="1526722" cy="1526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607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Luther and the Origins of Reformation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Peter Marshall</a:t>
            </a:r>
          </a:p>
        </p:txBody>
      </p:sp>
    </p:spTree>
    <p:extLst>
      <p:ext uri="{BB962C8B-B14F-4D97-AF65-F5344CB8AC3E}">
        <p14:creationId xmlns:p14="http://schemas.microsoft.com/office/powerpoint/2010/main" val="2574428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3C5C0C-7D01-687E-E0A1-7E8188FA887C}"/>
              </a:ext>
            </a:extLst>
          </p:cNvPr>
          <p:cNvSpPr txBox="1"/>
          <p:nvPr/>
        </p:nvSpPr>
        <p:spPr>
          <a:xfrm>
            <a:off x="571344" y="1143762"/>
            <a:ext cx="4000653" cy="50963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700" dirty="0"/>
          </a:p>
          <a:p>
            <a:pPr marL="214313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Who was Martin Luther?</a:t>
            </a:r>
          </a:p>
          <a:p>
            <a:pPr marL="214313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What were the origins of his protest against Roman authority?</a:t>
            </a:r>
          </a:p>
          <a:p>
            <a:pPr marL="214313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How and why did Luther’s protest escalate? </a:t>
            </a:r>
          </a:p>
          <a:p>
            <a:pPr marL="214313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Was Luther a radical or a conservative?</a:t>
            </a:r>
          </a:p>
          <a:p>
            <a:pPr marL="214313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What were his views on rebellion, marriage and gender, Islam and Judaism?</a:t>
            </a:r>
          </a:p>
          <a:p>
            <a:pPr marL="214313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Resolving the paradox of Luther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pic>
        <p:nvPicPr>
          <p:cNvPr id="1030" name="Picture 6" descr="Portrait of Martin Luther (1483-1546) - Lucas Cranach d. Ä. as art print or  hand painted oil.">
            <a:extLst>
              <a:ext uri="{FF2B5EF4-FFF2-40B4-BE49-F238E27FC236}">
                <a16:creationId xmlns:a16="http://schemas.microsoft.com/office/drawing/2014/main" id="{3009BC7B-9277-C2E5-C923-B5D5C7DE7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7" r="203" b="-1"/>
          <a:stretch>
            <a:fillRect/>
          </a:stretch>
        </p:blipFill>
        <p:spPr bwMode="auto">
          <a:xfrm>
            <a:off x="5143347" y="-10886"/>
            <a:ext cx="4000653" cy="6868886"/>
          </a:xfrm>
          <a:prstGeom prst="rect">
            <a:avLst/>
          </a:prstGeom>
          <a:noFill/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Portrait of Martin Luther by Lucas Cranach">
            <a:extLst>
              <a:ext uri="{FF2B5EF4-FFF2-40B4-BE49-F238E27FC236}">
                <a16:creationId xmlns:a16="http://schemas.microsoft.com/office/drawing/2014/main" id="{33F8C611-06B8-20AF-0124-E89AA06D1E0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FAA678-C786-ECFE-888F-7F6721A98266}"/>
              </a:ext>
            </a:extLst>
          </p:cNvPr>
          <p:cNvSpPr txBox="1"/>
          <p:nvPr/>
        </p:nvSpPr>
        <p:spPr>
          <a:xfrm>
            <a:off x="611560" y="332656"/>
            <a:ext cx="3607847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Themes of the Lecture: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5821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369" y="29752"/>
            <a:ext cx="4328607" cy="1499766"/>
          </a:xfrm>
        </p:spPr>
        <p:txBody>
          <a:bodyPr>
            <a:noAutofit/>
          </a:bodyPr>
          <a:lstStyle/>
          <a:p>
            <a:pPr algn="ctr"/>
            <a:endParaRPr lang="en-GB" sz="36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9" y="2201071"/>
            <a:ext cx="2627784" cy="3943970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sz="3600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9" y="0"/>
            <a:ext cx="4767009" cy="2685091"/>
          </a:xfrm>
          <a:prstGeom prst="rect">
            <a:avLst/>
          </a:prstGeom>
        </p:spPr>
      </p:pic>
      <p:pic>
        <p:nvPicPr>
          <p:cNvPr id="8" name="Content Placeholder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579691"/>
            <a:ext cx="4350718" cy="22590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32040" y="188640"/>
            <a:ext cx="421196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The Myth of ‘Great Man’ Luther</a:t>
            </a:r>
            <a:r>
              <a:rPr lang="en-GB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GB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0"/>
              </a:spcAft>
            </a:pPr>
            <a:endParaRPr lang="en-GB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000" dirty="0">
                <a:ea typeface="Calibri" panose="020F0502020204030204" pitchFamily="34" charset="0"/>
                <a:cs typeface="Times New Roman" panose="02020603050405020304" pitchFamily="18" charset="0"/>
              </a:rPr>
              <a:t>archetypal rebel! </a:t>
            </a:r>
          </a:p>
          <a:p>
            <a:pPr>
              <a:spcAft>
                <a:spcPts val="0"/>
              </a:spcAft>
            </a:pPr>
            <a:endParaRPr lang="en-GB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000" dirty="0">
                <a:ea typeface="Calibri" panose="020F0502020204030204" pitchFamily="34" charset="0"/>
                <a:cs typeface="Times New Roman" panose="02020603050405020304" pitchFamily="18" charset="0"/>
              </a:rPr>
              <a:t>The lone figure confronting authority: </a:t>
            </a:r>
          </a:p>
          <a:p>
            <a:pPr>
              <a:spcAft>
                <a:spcPts val="0"/>
              </a:spcAft>
            </a:pPr>
            <a:endParaRPr lang="en-GB" sz="1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ea typeface="Calibri" panose="020F0502020204030204" pitchFamily="34" charset="0"/>
                <a:cs typeface="Times New Roman" panose="02020603050405020304" pitchFamily="18" charset="0"/>
              </a:rPr>
              <a:t>posting of 95 Theses, 1517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ea typeface="Calibri" panose="020F0502020204030204" pitchFamily="34" charset="0"/>
                <a:cs typeface="Times New Roman" panose="02020603050405020304" pitchFamily="18" charset="0"/>
              </a:rPr>
              <a:t> appearance at Diet of Worms, 1521 (‘Here I stand, I can do no other’). 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ea typeface="Calibri" panose="020F0502020204030204" pitchFamily="34" charset="0"/>
                <a:cs typeface="Times New Roman" panose="02020603050405020304" pitchFamily="18" charset="0"/>
              </a:rPr>
              <a:t>The first ‘Protestant’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ea typeface="Calibri" panose="020F0502020204030204" pitchFamily="34" charset="0"/>
                <a:cs typeface="Times New Roman" panose="02020603050405020304" pitchFamily="18" charset="0"/>
              </a:rPr>
              <a:t> instigator and leader of ‘the Reformation’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ea typeface="Calibri" panose="020F0502020204030204" pitchFamily="34" charset="0"/>
                <a:cs typeface="Times New Roman" panose="02020603050405020304" pitchFamily="18" charset="0"/>
              </a:rPr>
              <a:t> icon for rights of individual conscience; a modern rather than medieval man.</a:t>
            </a:r>
          </a:p>
        </p:txBody>
      </p:sp>
    </p:spTree>
    <p:extLst>
      <p:ext uri="{BB962C8B-B14F-4D97-AF65-F5344CB8AC3E}">
        <p14:creationId xmlns:p14="http://schemas.microsoft.com/office/powerpoint/2010/main" val="4258361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476672"/>
            <a:ext cx="475252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But…</a:t>
            </a:r>
            <a:r>
              <a:rPr lang="en-GB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none of this apparent at the time</a:t>
            </a:r>
          </a:p>
          <a:p>
            <a:pPr>
              <a:spcAft>
                <a:spcPts val="0"/>
              </a:spcAft>
            </a:pPr>
            <a:endParaRPr lang="en-GB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No intention in 1517 to start a ‘Reformation’, a schism in the Church: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Luther initiating academic debate, about one aspect of theology, in fairly normal way.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no advocate of individual rights (‘my conscience is captive to the Word of God’).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Conventional background: comfortable upbringing in </a:t>
            </a:r>
            <a:r>
              <a:rPr lang="en-GB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Mansfeld</a:t>
            </a:r>
            <a:r>
              <a:rPr lang="en-GB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Saxony (father an affluent master-smelter, not a poor miner).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Most rebellious thing was to defy father and become a monk! 1511 transfer to monastery in Wittenberg, and teaching at university; 1512 Professor of Biblical theology; 1514 city preacher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part of the late medieval Catholic establishment.</a:t>
            </a:r>
            <a:endParaRPr lang="en-GB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374" y="1"/>
            <a:ext cx="3164626" cy="2708920"/>
          </a:xfrm>
          <a:prstGeom prst="rect">
            <a:avLst/>
          </a:prstGeom>
        </p:spPr>
      </p:pic>
      <p:pic>
        <p:nvPicPr>
          <p:cNvPr id="4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922" y="3986743"/>
            <a:ext cx="4146078" cy="28380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79374" y="2924944"/>
            <a:ext cx="29546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Luther’s parents: Hans and </a:t>
            </a:r>
            <a:r>
              <a:rPr lang="en-GB" sz="1400" dirty="0" err="1"/>
              <a:t>Margarthe</a:t>
            </a:r>
            <a:endParaRPr lang="en-GB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5148064" y="3645024"/>
            <a:ext cx="27776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Augustinian monastery, Wittenberg</a:t>
            </a:r>
          </a:p>
        </p:txBody>
      </p:sp>
    </p:spTree>
    <p:extLst>
      <p:ext uri="{BB962C8B-B14F-4D97-AF65-F5344CB8AC3E}">
        <p14:creationId xmlns:p14="http://schemas.microsoft.com/office/powerpoint/2010/main" val="1285596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Luther the Catholic friar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46" b="-2107"/>
          <a:stretch/>
        </p:blipFill>
        <p:spPr>
          <a:xfrm>
            <a:off x="2627784" y="1700808"/>
            <a:ext cx="3494727" cy="4514272"/>
          </a:xfrm>
        </p:spPr>
      </p:pic>
    </p:spTree>
    <p:extLst>
      <p:ext uri="{BB962C8B-B14F-4D97-AF65-F5344CB8AC3E}">
        <p14:creationId xmlns:p14="http://schemas.microsoft.com/office/powerpoint/2010/main" val="1241796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1560" y="692696"/>
            <a:ext cx="624644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does Luther become ‘radicalised’?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Combination of personal spiritual crisis (and its resolution) and public debate which becomes question of authority. </a:t>
            </a:r>
          </a:p>
          <a:p>
            <a:pPr>
              <a:spcAft>
                <a:spcPts val="0"/>
              </a:spcAft>
            </a:pP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Luther’s </a:t>
            </a:r>
            <a:r>
              <a:rPr lang="en-GB" sz="2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scrupulosity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how can I be good enough to satisfy God’s demands? </a:t>
            </a:r>
          </a:p>
          <a:p>
            <a:pPr>
              <a:spcAft>
                <a:spcPts val="0"/>
              </a:spcAft>
            </a:pP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 of </a:t>
            </a:r>
            <a:r>
              <a:rPr lang="en-GB" sz="2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righteousness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Teaching of scholasticism (academic approach to theology) – </a:t>
            </a:r>
            <a:r>
              <a:rPr lang="en-GB" sz="28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facere</a:t>
            </a:r>
            <a:r>
              <a:rPr lang="en-GB" sz="2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quod in se </a:t>
            </a:r>
            <a:r>
              <a:rPr lang="en-GB" sz="28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(‘do the best you can’) – not working for Luther: doubt and despair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GB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343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5436096" cy="6858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Luther’s Breakthrough: </a:t>
            </a:r>
            <a:r>
              <a:rPr lang="en-GB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‘Justification by Faith Alone’. </a:t>
            </a:r>
            <a:endParaRPr lang="en-GB" sz="2400" b="1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2400" b="1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1514-15 </a:t>
            </a:r>
            <a:r>
              <a:rPr lang="en-GB" sz="2400" i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Turmerlebnis</a:t>
            </a:r>
            <a:r>
              <a:rPr lang="en-GB" sz="24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(‘Tower experience’) sudden moment of conversion and insight. 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Probably more gradual development of ideas 1513-18.  Intense interest in bible (not unusual for medieval theologian!)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but new understanding of St Paul’s Letter to the Romans </a:t>
            </a:r>
            <a:r>
              <a:rPr lang="en-GB" sz="24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‘the righteous shall live by faith’.  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Righteousness not </a:t>
            </a:r>
            <a:r>
              <a:rPr lang="en-GB" sz="24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achieved</a:t>
            </a:r>
            <a:r>
              <a:rPr lang="en-GB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but </a:t>
            </a:r>
            <a:r>
              <a:rPr lang="en-GB" sz="24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imputed</a:t>
            </a:r>
            <a:r>
              <a:rPr lang="en-GB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not ‘good works’ but Christ’s sacrifice makes people reconciled to God, who accepts them as righteous, even though they remain completely sinful. </a:t>
            </a:r>
            <a:endParaRPr lang="en-GB" sz="2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Content Placeholder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568" y="0"/>
            <a:ext cx="3888432" cy="552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281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188640"/>
            <a:ext cx="67504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Indulgence Controversy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medieval theology sins forgiven by priest in confession, but still a penalty (satisfaction) to be paid, either in this life or purgatory.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Part or all can be commuted in return for good work – saying certain prayers, pilgrimage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etc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indulgence a certificate of this. </a:t>
            </a:r>
            <a:endParaRPr lang="en-GB" dirty="0"/>
          </a:p>
        </p:txBody>
      </p:sp>
      <p:pic>
        <p:nvPicPr>
          <p:cNvPr id="3" name="Content Placeholder 5"/>
          <p:cNvPicPr>
            <a:picLocks/>
          </p:cNvPicPr>
          <p:nvPr/>
        </p:nvPicPr>
        <p:blipFill>
          <a:blip r:embed="rId2"/>
          <a:srcRect l="13452" t="13350" r="231" b="8977"/>
          <a:stretch>
            <a:fillRect/>
          </a:stretch>
        </p:blipFill>
        <p:spPr bwMode="auto">
          <a:xfrm>
            <a:off x="3491880" y="2219964"/>
            <a:ext cx="5652120" cy="4521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51521" y="2852936"/>
            <a:ext cx="295232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Becomes possible to buy them, with money to specific good cause (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rebuilding of a church), and to buy on behalf of someone already dead. </a:t>
            </a: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Church has ‘Treasury of Merit’ to draw on, comprising the excess good deeds of Christ and the saints (popes claim to hold the keys to this)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9006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188640"/>
            <a:ext cx="496855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Luther’s unease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</a:p>
          <a:p>
            <a:pPr>
              <a:spcAft>
                <a:spcPts val="0"/>
              </a:spcAft>
            </a:pP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seems to imply God’s forgiveness can be bought 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widely shared in medieval Church. Some of 95 Theses (why does pope not free all souls from purgatory?) familiar themes. 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Specific indulgence issued 1517 by Leo X for building of St Peter’s Basilica part of ‘dodgy deal’. 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Preached in Germany by Dominican friar Johan Tetzel in particularly materialistic way. 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Protest amplified by: 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printing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humanist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support; 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nationalistic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anti-Italian feeling.</a:t>
            </a:r>
            <a:endParaRPr lang="en-GB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Content Placeholder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50" b="5768"/>
          <a:stretch/>
        </p:blipFill>
        <p:spPr>
          <a:xfrm>
            <a:off x="5044776" y="476672"/>
            <a:ext cx="3995936" cy="46463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36096" y="5229200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“As soon as the coin in the coffer rings…”Tetzel’s Indulgence campaign</a:t>
            </a:r>
          </a:p>
        </p:txBody>
      </p:sp>
    </p:spTree>
    <p:extLst>
      <p:ext uri="{BB962C8B-B14F-4D97-AF65-F5344CB8AC3E}">
        <p14:creationId xmlns:p14="http://schemas.microsoft.com/office/powerpoint/2010/main" val="6026707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116633"/>
            <a:ext cx="46085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Opposition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radicalises Luther</a:t>
            </a:r>
          </a:p>
          <a:p>
            <a:pPr>
              <a:spcAft>
                <a:spcPts val="0"/>
              </a:spcAft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1519 Leipzig Debate with clever orthodox opponent, Johan Eck. Luther manoeuvred into condemning General Councils as well as Popes (Jan Hus unjustly condemned 1415).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Scripture now the only source of authority; papacy the Antichrist.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Pope excommunicates Luther 1520; Luther publically burns bull of excommunication!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Three key treatises: </a:t>
            </a:r>
            <a:r>
              <a:rPr lang="en-GB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the Christian Nobility of the German Nation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(secular authority should reform church); </a:t>
            </a:r>
            <a:r>
              <a:rPr lang="en-GB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Babylonian Captivity of the Church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(only three sacraments, not seven); </a:t>
            </a:r>
            <a:r>
              <a:rPr lang="en-GB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Freedom of a Christian Man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(faith the only way to righteousness).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 1521 figurehead of a revolutionary movement: best-selling author, most famous priest in Germany.</a:t>
            </a:r>
            <a:endParaRPr lang="en-GB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Content Placeholder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-8752"/>
            <a:ext cx="2555776" cy="3543235"/>
          </a:xfrm>
          <a:prstGeom prst="rect">
            <a:avLst/>
          </a:prstGeom>
        </p:spPr>
      </p:pic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290" y="3726167"/>
            <a:ext cx="3064046" cy="30200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96336" y="4005064"/>
            <a:ext cx="15444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Point of no return: Luther burning papal bull of excommunication, 1520</a:t>
            </a:r>
          </a:p>
          <a:p>
            <a:r>
              <a:rPr lang="en-GB" dirty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36096" y="764704"/>
            <a:ext cx="1098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Johan Eck</a:t>
            </a:r>
          </a:p>
        </p:txBody>
      </p:sp>
    </p:spTree>
    <p:extLst>
      <p:ext uri="{BB962C8B-B14F-4D97-AF65-F5344CB8AC3E}">
        <p14:creationId xmlns:p14="http://schemas.microsoft.com/office/powerpoint/2010/main" val="4072037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188640"/>
            <a:ext cx="403244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Limits of Luther’s Radicalism: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0"/>
              </a:spcAft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quarrel with ally Andreas von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Karlstadt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who reforms Wittenberg during Luther’s absence 1521-2, removing images from churches and abolishing Latin services.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Luther reverses the changes – reform must be orderly, and directed from top.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Luther good at quarrels – retains elevation of bread during mass because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Karlstadt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opposed it!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Inflexible too in growing split with followers of Zwingli: Marburg Colloquy 1529, Luther refuses to negotiate over ‘real presence’ in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eucharist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86" t="16042" r="23933" b="14784"/>
          <a:stretch/>
        </p:blipFill>
        <p:spPr bwMode="auto">
          <a:xfrm>
            <a:off x="3851920" y="3221483"/>
            <a:ext cx="3176882" cy="3636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Content Placeholder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691" y="0"/>
            <a:ext cx="2741309" cy="38501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64288" y="4653136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Andreas von </a:t>
            </a:r>
            <a:r>
              <a:rPr lang="en-GB" dirty="0" err="1"/>
              <a:t>Karlstadt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4860033" y="1052736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Ulrich Zwingli</a:t>
            </a:r>
          </a:p>
        </p:txBody>
      </p:sp>
    </p:spTree>
    <p:extLst>
      <p:ext uri="{BB962C8B-B14F-4D97-AF65-F5344CB8AC3E}">
        <p14:creationId xmlns:p14="http://schemas.microsoft.com/office/powerpoint/2010/main" val="1836961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332656"/>
            <a:ext cx="4608512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Theologically radical and politically conservative?</a:t>
            </a:r>
          </a:p>
          <a:p>
            <a:pPr>
              <a:spcAft>
                <a:spcPts val="0"/>
              </a:spcAft>
            </a:pPr>
            <a:endParaRPr lang="en-GB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‘Christian liberty’ a key concept, but refers to binding of spirit and conscience, not social freedoms.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‘Two Kingdoms’ theory (in </a:t>
            </a:r>
            <a:r>
              <a:rPr lang="en-GB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Secular Authority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1523):  Kingdom of God is true church, found in hearts of the justified, no need for coercion over it; Kingdom of the World that to which justified and unjustified alike belong.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Princes as God’s ministers wield ‘the sword’ to keep sinful in order, and control all property and structures of the visible church.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 evil rulers must be obeyed (Romans 13: ‘be you subject to the powers that be’) – though Luther does help produce justification for German princes’ opposition to Charles V.</a:t>
            </a:r>
            <a:endParaRPr lang="en-GB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Content Placeholder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6632"/>
            <a:ext cx="2264722" cy="2887521"/>
          </a:xfrm>
          <a:prstGeom prst="rect">
            <a:avLst/>
          </a:prstGeom>
        </p:spPr>
      </p:pic>
      <p:pic>
        <p:nvPicPr>
          <p:cNvPr id="4" name="Content Placeholder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2348880"/>
            <a:ext cx="2097561" cy="29901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220" y="4272913"/>
            <a:ext cx="1955108" cy="25850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20273" y="5661248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Ulrich of Wurttemberg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52320" y="404664"/>
            <a:ext cx="1558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Philip of Hesse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04048" y="3284984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John Frederick of Saxony</a:t>
            </a:r>
          </a:p>
        </p:txBody>
      </p:sp>
    </p:spTree>
    <p:extLst>
      <p:ext uri="{BB962C8B-B14F-4D97-AF65-F5344CB8AC3E}">
        <p14:creationId xmlns:p14="http://schemas.microsoft.com/office/powerpoint/2010/main" val="132545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51920" y="363915"/>
            <a:ext cx="529208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Peasants’ War 1524-5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0"/>
              </a:spcAft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strengthens Luther’s identification with forces of order.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Fear that peasants misunderstanding his teaching, and endangering his reformation, seeing ‘the Gospel’ as a charter of social liberation.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Luther publishes against the ‘robbing and murdering hordes’ and urges princes to crush them with brutal force.</a:t>
            </a:r>
          </a:p>
          <a:p>
            <a:pPr>
              <a:spcAft>
                <a:spcPts val="0"/>
              </a:spcAft>
            </a:pPr>
            <a:endParaRPr lang="en-GB" sz="2400" dirty="0"/>
          </a:p>
          <a:p>
            <a:pPr>
              <a:spcAft>
                <a:spcPts val="0"/>
              </a:spcAft>
            </a:pPr>
            <a:r>
              <a:rPr lang="en-GB" sz="2200" dirty="0"/>
              <a:t>“Therefore let everyone who can, smite, slay, and stab, secretly or openly, remembering that nothing can be more poisonous, hurtful, or devilish than a rebel…” 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Content Placeholder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8" b="6607"/>
          <a:stretch/>
        </p:blipFill>
        <p:spPr>
          <a:xfrm>
            <a:off x="179512" y="25896"/>
            <a:ext cx="3672408" cy="50745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5626413"/>
            <a:ext cx="2199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Luther’s tract of 1525</a:t>
            </a:r>
          </a:p>
        </p:txBody>
      </p:sp>
    </p:spTree>
    <p:extLst>
      <p:ext uri="{BB962C8B-B14F-4D97-AF65-F5344CB8AC3E}">
        <p14:creationId xmlns:p14="http://schemas.microsoft.com/office/powerpoint/2010/main" val="4650541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332656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Social and cultural attitudes: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0"/>
              </a:spcAft>
            </a:pP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intriguing mix of revolutionary and old-fashioned/reactionary. </a:t>
            </a:r>
            <a:endParaRPr lang="en-GB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Marriage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revolutionary step of marrying Katharina von Bora (a former nun!) and living with her in former monastery.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Bold statement of equality of clergy and laity; virginity not superior to married life; spiritual vocation to be husband, wife, mother or father.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Divorce now possible.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But…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 relaxing of patriarchy, and distinctly unmodern attitudes to women (‘Let them bear children to death, that’s what they’re there for’).</a:t>
            </a:r>
            <a:endParaRPr lang="en-GB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rc_mi" descr="http://www.people.fas.harvard.edu/%7Emshell/Image.%20Essays.%20Luther%20marriage%20Bora.%20luther.jpg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552" y="20208"/>
            <a:ext cx="4176464" cy="3521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487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16632"/>
            <a:ext cx="8496944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 faiths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>
              <a:spcAft>
                <a:spcPts val="0"/>
              </a:spcAft>
            </a:pP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Luther unusual in opposing anti-Islamic crusades (religion should not be imposed by force, and pope rather than ‘the Turk was true enemy). Interested in, and even praises some Turkish customs; Supports translation of Koran 1542.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But not religiously tolerant – Islam a false faith, and reading Koran would help people to see this! 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Judaism</a:t>
            </a: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Luther rejects medieval slander of ‘ritual murder’, and 1523 pamphlet </a:t>
            </a:r>
            <a:r>
              <a:rPr lang="en-GB" sz="2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That Jesus Christ was born a Jew</a:t>
            </a: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argues Jews should not be shunned or forced into usury. 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 ‘liberal’ attitudes entirely tactical – Catholic Church blamed for making it hard for Jews to convert. 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Failure of Jews to convert (and mistaken belief among Jewish communities he was their supporter) push Luther to harder position: </a:t>
            </a:r>
            <a:r>
              <a:rPr lang="en-GB" sz="2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the Jews and their Lies</a:t>
            </a:r>
            <a:r>
              <a:rPr lang="en-GB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(1543) advocates destruction of synagogues, burning of books, and expulsion from German territories.</a:t>
            </a:r>
            <a:endParaRPr lang="en-GB" sz="2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9267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en-GB" sz="3200" dirty="0"/>
              <a:t>Luther’s anti-Semitic slide, from </a:t>
            </a:r>
            <a:r>
              <a:rPr lang="en-GB" sz="3200" i="1" dirty="0"/>
              <a:t>That Jesus Christ was Born a Jew </a:t>
            </a:r>
            <a:r>
              <a:rPr lang="en-GB" sz="3200" dirty="0"/>
              <a:t>(1523) to </a:t>
            </a:r>
            <a:r>
              <a:rPr lang="en-GB" sz="3200" i="1" dirty="0"/>
              <a:t>On the Jews and Their Lies </a:t>
            </a:r>
            <a:r>
              <a:rPr lang="en-GB" sz="3200" dirty="0"/>
              <a:t>(1543)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60" y="1600200"/>
            <a:ext cx="3311680" cy="4525963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" t="2387" r="6248" b="13492"/>
          <a:stretch/>
        </p:blipFill>
        <p:spPr>
          <a:xfrm>
            <a:off x="5148064" y="1431029"/>
            <a:ext cx="3210845" cy="4729625"/>
          </a:xfrm>
        </p:spPr>
      </p:pic>
    </p:spTree>
    <p:extLst>
      <p:ext uri="{BB962C8B-B14F-4D97-AF65-F5344CB8AC3E}">
        <p14:creationId xmlns:p14="http://schemas.microsoft.com/office/powerpoint/2010/main" val="4258448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9512" y="188640"/>
            <a:ext cx="5472608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Luther?</a:t>
            </a:r>
          </a:p>
          <a:p>
            <a:endParaRPr lang="en-GB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Liberal or repressive?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‘Medieval’ or ‘modern’?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Veneration of political authority, but princes were ‘God’s jailers and hangmen’ and often ‘the greatest fools or the worse knaves on earth’.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Luther a puzzle to modern people, a problematic ‘hero’. But need to take him on his own terms: </a:t>
            </a:r>
          </a:p>
          <a:p>
            <a:endParaRPr lang="en-GB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paradoxes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are very heart of Luther’s theology and belief.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Human beings are </a:t>
            </a:r>
            <a:r>
              <a:rPr lang="en-GB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simul</a:t>
            </a:r>
            <a:r>
              <a:rPr lang="en-GB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justus</a:t>
            </a:r>
            <a:r>
              <a:rPr lang="en-GB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</a:t>
            </a:r>
            <a:r>
              <a:rPr lang="en-GB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peccator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(at the same time justified, and a sinner)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eucharist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both real bread </a:t>
            </a:r>
            <a:r>
              <a:rPr lang="en-GB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 true body of Christ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people are totally enslaved by their sinful nature </a:t>
            </a:r>
            <a:r>
              <a:rPr lang="en-GB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liberated by the Gospel of Christ. In some ways,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Luther looks conservative not because his theology was not as radical or innovative as that of other reformers, </a:t>
            </a:r>
            <a:r>
              <a:rPr lang="en-GB" dirty="0"/>
              <a:t>but because in some ways it was more so! </a:t>
            </a: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46" b="-2107"/>
          <a:stretch/>
        </p:blipFill>
        <p:spPr>
          <a:xfrm>
            <a:off x="5580112" y="260648"/>
            <a:ext cx="2771800" cy="3580396"/>
          </a:xfrm>
          <a:prstGeom prst="rect">
            <a:avLst/>
          </a:prstGeom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" t="14437" r="4052" b="8015"/>
          <a:stretch/>
        </p:blipFill>
        <p:spPr>
          <a:xfrm>
            <a:off x="6692494" y="3769036"/>
            <a:ext cx="2425946" cy="303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227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970</TotalTime>
  <Words>1651</Words>
  <Application>Microsoft Office PowerPoint</Application>
  <PresentationFormat>On-screen Show (4:3)</PresentationFormat>
  <Paragraphs>146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Cooper Black</vt:lpstr>
      <vt:lpstr>Times New Roman</vt:lpstr>
      <vt:lpstr>Office Theme</vt:lpstr>
      <vt:lpstr>PowerPoint Presentation</vt:lpstr>
      <vt:lpstr>Luther and the Origins of Reformation</vt:lpstr>
      <vt:lpstr>PowerPoint Presentation</vt:lpstr>
      <vt:lpstr>PowerPoint Presentation</vt:lpstr>
      <vt:lpstr>PowerPoint Presentation</vt:lpstr>
      <vt:lpstr>Luther the Catholic friar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Luther’s anti-Semitic slide, from That Jesus Christ was Born a Jew (1523) to On the Jews and Their Lies (1543)</vt:lpstr>
      <vt:lpstr>PowerPoint Presentation</vt:lpstr>
    </vt:vector>
  </TitlesOfParts>
  <Company>University of Warwick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Marshall, Peter</dc:creator>
  <cp:lastModifiedBy>Bycroft, Michael</cp:lastModifiedBy>
  <cp:revision>30</cp:revision>
  <dcterms:created xsi:type="dcterms:W3CDTF">2014-01-29T08:51:40Z</dcterms:created>
  <dcterms:modified xsi:type="dcterms:W3CDTF">2026-10-09T12:04:10Z</dcterms:modified>
</cp:coreProperties>
</file>