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8" r:id="rId4"/>
    <p:sldId id="261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69" r:id="rId16"/>
    <p:sldId id="28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2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9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6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7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0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70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9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1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36D90-D55A-428E-9169-6CE5C9EE11FD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B3D48-7918-4720-9D9E-3D21C7540E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Luther and the Origins of Reformation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Marshall</a:t>
            </a:r>
          </a:p>
        </p:txBody>
      </p:sp>
    </p:spTree>
    <p:extLst>
      <p:ext uri="{BB962C8B-B14F-4D97-AF65-F5344CB8AC3E}">
        <p14:creationId xmlns:p14="http://schemas.microsoft.com/office/powerpoint/2010/main" val="257442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Limits of Luther’s Radicalism: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quarrel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ally Andreas von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Karlstadt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who reforms Wittenberg during Luther’s absence 1521-2, removing images from churches and abolishing Latin services.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reverses the changes – reform must be orderly, and directed from top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good at quarrels – retains elevation of bread during mass because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Karlstadt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opposed it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Inflexible too in growing split with followers of Zwingli: Marburg Colloquy 1529, Luther refuses to negotiate over ‘real presence’ in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eucharist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6" t="16042" r="23933" b="14784"/>
          <a:stretch/>
        </p:blipFill>
        <p:spPr bwMode="auto">
          <a:xfrm>
            <a:off x="3851920" y="3221483"/>
            <a:ext cx="3176882" cy="363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691" y="0"/>
            <a:ext cx="2741309" cy="3850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4288" y="46531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Andreas von </a:t>
            </a:r>
            <a:r>
              <a:rPr lang="en-GB" dirty="0" err="1" smtClean="0"/>
              <a:t>Karlstadt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60033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Ulrich Zwingli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961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460851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Theologically radical and politically conservative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spcAft>
                <a:spcPts val="0"/>
              </a:spcAft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‘Christian liberty’ a key concept, but refers to binding of spirit and conscience, not social freedoms.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Kingdoms’ theory (in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Secular Authority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1523):  Kingdom of God is true church, found in hearts of the justified, no need for coercion over it; Kingdom of the World that to which justified and unjustified alike belong.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Princes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God’s ministers wield ‘the sword’ to keep sinful in order, and control all property and structures of the visible church.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evil rulers must be obeyed (Romans 13: ‘be you subject to the powers that be’) – though Luther does help produce justification for German princes’ opposition to Charles V.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6632"/>
            <a:ext cx="2264722" cy="2887521"/>
          </a:xfrm>
          <a:prstGeom prst="rect">
            <a:avLst/>
          </a:prstGeom>
        </p:spPr>
      </p:pic>
      <p:pic>
        <p:nvPicPr>
          <p:cNvPr id="4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348880"/>
            <a:ext cx="2097561" cy="2990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220" y="4272913"/>
            <a:ext cx="1955108" cy="25850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0273" y="566124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Ulrich of Wurttemberg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52320" y="404664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Philip of Hesse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328498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John Frederick of Saxony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45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1920" y="363915"/>
            <a:ext cx="52920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Peasants’ War 1524-5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strengthens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Luther’s identification with forces of order. </a:t>
            </a: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Fear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peasants misunderstanding his teaching, and endangering his reformation, seeing ‘the Gospel’ as a charter of social liberation</a:t>
            </a: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publishes against the ‘robbing and murdering hordes’ and urges princes to crush them with brutal force</a:t>
            </a: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GB" sz="2400" dirty="0" smtClean="0"/>
          </a:p>
          <a:p>
            <a:pPr>
              <a:spcAft>
                <a:spcPts val="0"/>
              </a:spcAft>
            </a:pPr>
            <a:r>
              <a:rPr lang="en-GB" sz="2200" dirty="0" smtClean="0"/>
              <a:t>“</a:t>
            </a:r>
            <a:r>
              <a:rPr lang="en-GB" sz="2200" dirty="0"/>
              <a:t>Therefore let everyone who can, smite, slay, and stab, secretly or openly, remembering that nothing can be more poisonous, hurtful, or devilish than a rebel…” </a:t>
            </a: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8" b="6607"/>
          <a:stretch/>
        </p:blipFill>
        <p:spPr>
          <a:xfrm>
            <a:off x="179512" y="25896"/>
            <a:ext cx="3672408" cy="5074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5626413"/>
            <a:ext cx="219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Luther’s tract of 1525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05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and cultural attitudes: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intriguing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 of revolutionary and old-fashioned/reactionary. 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Marriage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revolutionary step of marrying Katharina von Bora (a former nun!) and living with her in former monastery. 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Bold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statement of equality of clergy and laity; virginity not superior to married life; spiritual vocation to be husband, wife, mother or father. 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Divorce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possible. </a:t>
            </a: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relaxing of patriarchy, and distinctly unmodern attitudes to women (‘Let them bear children to death, that’s what they’re there for’).</a:t>
            </a:r>
            <a:endParaRPr lang="en-GB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rc_mi" descr="http://www.people.fas.harvard.edu/%7Emshell/Image.%20Essays.%20Luther%20marriage%20Bora.%20luther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52" y="20208"/>
            <a:ext cx="4176464" cy="352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87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849694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faiths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unusual in opposing anti-Islamic crusades (religion should not be imposed by force, and pope rather than ‘the Turk was true enemy). Interested in, and even praises some Turkish customs; Supports translation of Koran 1542</a:t>
            </a: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not religiously tolerant – Islam a false faith, and reading Koran would help people to see this! </a:t>
            </a: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Judaism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Luther rejects medieval slander of ‘ritual murder’, and 1523 pamphlet </a:t>
            </a:r>
            <a:r>
              <a:rPr lang="en-GB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Jesus Christ was born a Jew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argues Jews should not be shunned or forced into usury. </a:t>
            </a: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‘liberal’ attitudes entirely tactical – Catholic Church blamed for making it hard for Jews to convert. </a:t>
            </a:r>
            <a:endParaRPr lang="en-GB" sz="2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Failure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Jews to convert (and mistaken belief among Jewish communities he was their supporter) push Luther to harder position: </a:t>
            </a:r>
            <a:r>
              <a:rPr lang="en-GB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Jews and their Lies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(1543) advocates destruction of synagogues, burning of books, and expulsion from German territories.</a:t>
            </a:r>
            <a:endParaRPr lang="en-GB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926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Luther’s anti-Semitic slide, from </a:t>
            </a:r>
            <a:r>
              <a:rPr lang="en-GB" sz="3200" i="1" dirty="0" smtClean="0"/>
              <a:t>That Jesus Christ was Born a Jew </a:t>
            </a:r>
            <a:r>
              <a:rPr lang="en-GB" sz="3200" dirty="0" smtClean="0"/>
              <a:t>(1523) to </a:t>
            </a:r>
            <a:r>
              <a:rPr lang="en-GB" sz="3200" i="1" dirty="0" smtClean="0"/>
              <a:t>On the Jews and Their Lies </a:t>
            </a:r>
            <a:r>
              <a:rPr lang="en-GB" sz="3200" dirty="0" smtClean="0"/>
              <a:t>(1543)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0" y="1600200"/>
            <a:ext cx="3311680" cy="4525963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2387" r="6248" b="13492"/>
          <a:stretch/>
        </p:blipFill>
        <p:spPr>
          <a:xfrm>
            <a:off x="5148064" y="1431029"/>
            <a:ext cx="3210845" cy="4729625"/>
          </a:xfrm>
        </p:spPr>
      </p:pic>
    </p:spTree>
    <p:extLst>
      <p:ext uri="{BB962C8B-B14F-4D97-AF65-F5344CB8AC3E}">
        <p14:creationId xmlns:p14="http://schemas.microsoft.com/office/powerpoint/2010/main" val="42584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547260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Luther?</a:t>
            </a:r>
          </a:p>
          <a:p>
            <a:endParaRPr lang="en-GB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Liberal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repressive?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Medieval’ or ‘modern’?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Veneration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political authority, but princes were ‘God’s jailers and hangmen’ and often ‘the greatest fools or the worse knaves on earth’.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puzzle to modern people, a problematic ‘hero’.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to take him on his own terms: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paradoxes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very heart of Luther’s theology and belief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beings are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justus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peccator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(at the same time justified, and a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sinner)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eucharist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both real bread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true body of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people are totally enslaved by their sinful nature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liberated by the Gospel of Christ. In some ways,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looks conservative not because his theology was not as radical or innovative as that of other reformers, </a:t>
            </a:r>
            <a:r>
              <a:rPr lang="en-GB" dirty="0"/>
              <a:t>but because in some ways it was more so!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5580112" y="260648"/>
            <a:ext cx="2771800" cy="3580396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t="14437" r="4052" b="8015"/>
          <a:stretch/>
        </p:blipFill>
        <p:spPr>
          <a:xfrm>
            <a:off x="6692494" y="3769036"/>
            <a:ext cx="2425946" cy="30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2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369" y="29752"/>
            <a:ext cx="4328607" cy="1499766"/>
          </a:xfrm>
        </p:spPr>
        <p:txBody>
          <a:bodyPr>
            <a:noAutofit/>
          </a:bodyPr>
          <a:lstStyle/>
          <a:p>
            <a:pPr algn="ctr"/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" y="2201071"/>
            <a:ext cx="2627784" cy="394397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sz="3600" dirty="0" smtClean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" y="0"/>
            <a:ext cx="4767009" cy="268509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579691"/>
            <a:ext cx="4350718" cy="22590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188640"/>
            <a:ext cx="421196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The Myth of ‘Great Man’ Luther</a:t>
            </a:r>
            <a:r>
              <a:rPr lang="en-GB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endParaRPr lang="en-GB" sz="1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archetypal 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rebel! </a:t>
            </a:r>
          </a:p>
          <a:p>
            <a:pPr>
              <a:spcAft>
                <a:spcPts val="0"/>
              </a:spcAft>
            </a:pPr>
            <a:endParaRPr lang="en-GB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lone figure confronting authority: </a:t>
            </a:r>
          </a:p>
          <a:p>
            <a:pPr>
              <a:spcAft>
                <a:spcPts val="0"/>
              </a:spcAft>
            </a:pPr>
            <a:endParaRPr lang="en-GB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posting of 95 Theses, 1517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appearance at Diet of Worms, 1521 (‘Here I stand, I can do no other’).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first ‘Protestant’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instigator and leader of ‘the Reformation’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 icon for </a:t>
            </a:r>
            <a:r>
              <a:rPr lang="en-GB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rights 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of individual conscience; a modern rather than medieval man.</a:t>
            </a:r>
          </a:p>
        </p:txBody>
      </p:sp>
    </p:spTree>
    <p:extLst>
      <p:ext uri="{BB962C8B-B14F-4D97-AF65-F5344CB8AC3E}">
        <p14:creationId xmlns:p14="http://schemas.microsoft.com/office/powerpoint/2010/main" val="42583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476672"/>
            <a:ext cx="4752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But…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none of this apparent </a:t>
            </a: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time</a:t>
            </a:r>
          </a:p>
          <a:p>
            <a:pPr>
              <a:spcAft>
                <a:spcPts val="0"/>
              </a:spcAft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intention in 1517 to start a ‘Reformation’, a schism in the Church: </a:t>
            </a:r>
            <a:endParaRPr lang="en-GB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Luther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initiating academic debate, about one aspect of theology, in fairly normal way. </a:t>
            </a:r>
            <a:endParaRPr lang="en-GB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advocate of individual rights (‘my conscience is captive to the Word of God’). </a:t>
            </a:r>
            <a:endParaRPr lang="en-GB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Conventional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background: comfortable upbringing in </a:t>
            </a:r>
            <a:r>
              <a:rPr lang="en-GB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Mansfeld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Saxony (father an affluent master-smelter, not a poor miner). </a:t>
            </a:r>
            <a:endParaRPr lang="en-GB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Most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rebellious thing </a:t>
            </a: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was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defy father and become a monk! 1511 transfer to monastery in Wittenberg, and teaching at university; 1512 Professor of Biblical theology;1514 city </a:t>
            </a: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preacher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part of the late medieval Catholic establishment.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374" y="1"/>
            <a:ext cx="3164626" cy="270892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22" y="3986743"/>
            <a:ext cx="4146078" cy="28380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79374" y="2924944"/>
            <a:ext cx="2954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Luther’s parents: Hans and </a:t>
            </a:r>
            <a:r>
              <a:rPr lang="en-GB" sz="1400" dirty="0" err="1" smtClean="0"/>
              <a:t>Margarthe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3645024"/>
            <a:ext cx="2777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Augustinian monastery, Wittenberg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855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Luther the Catholic friar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6" b="-2107"/>
          <a:stretch/>
        </p:blipFill>
        <p:spPr>
          <a:xfrm>
            <a:off x="2627784" y="1700808"/>
            <a:ext cx="3494727" cy="4514272"/>
          </a:xfrm>
        </p:spPr>
      </p:pic>
    </p:spTree>
    <p:extLst>
      <p:ext uri="{BB962C8B-B14F-4D97-AF65-F5344CB8AC3E}">
        <p14:creationId xmlns:p14="http://schemas.microsoft.com/office/powerpoint/2010/main" val="12417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692696"/>
            <a:ext cx="62464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Luther become ‘radicalised’?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Combination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personal spiritual crisis (and its resolution) and public debate which becomes question of authority. </a:t>
            </a:r>
            <a:endParaRPr lang="en-GB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Luther’s 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scrupulosity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how can I be good enough to satisfy God’s demands? </a:t>
            </a:r>
            <a:endParaRPr lang="en-GB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righteousness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Teaching of scholasticism (academic approach to theology) – </a:t>
            </a:r>
            <a:r>
              <a:rPr lang="en-GB" sz="2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facere</a:t>
            </a:r>
            <a:r>
              <a:rPr lang="en-GB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quod in se </a:t>
            </a:r>
            <a:r>
              <a:rPr lang="en-GB" sz="2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(‘do the best you can’) – not working for Luther: doubt and despair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343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436096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Luther’s Breakthrough: </a:t>
            </a:r>
            <a:r>
              <a:rPr lang="en-GB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‘Justification by Faith Alone’. </a:t>
            </a:r>
            <a:endParaRPr lang="en-GB" sz="2400" b="1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24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1514-15 </a:t>
            </a:r>
            <a:r>
              <a:rPr lang="en-GB" sz="2400" i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Turmerlebnis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(‘Tower experience’) </a:t>
            </a: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sudden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moment of conversion and insight. </a:t>
            </a:r>
            <a:endParaRPr lang="en-GB" sz="24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Probably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more gradual development of ideas 1513-18.  Intense interest in bible (not unusual for medieval theologian</a:t>
            </a: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!)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but new understanding of St Paul’s Letter to the Romans </a:t>
            </a:r>
            <a:r>
              <a:rPr lang="en-GB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‘the righteous shall live by faith’.  </a:t>
            </a:r>
            <a:endParaRPr lang="en-GB" sz="2400" b="1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Righteousness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not 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achieved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but </a:t>
            </a:r>
            <a:r>
              <a:rPr lang="en-GB" sz="24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imputed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not </a:t>
            </a: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good works’ but </a:t>
            </a:r>
            <a:r>
              <a:rPr lang="en-GB" sz="2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Christ’s </a:t>
            </a:r>
            <a:r>
              <a:rPr lang="en-GB" sz="24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sacrifice makes people reconciled to God, who accepts them as righteous, even though they remain completely sinful. </a:t>
            </a:r>
            <a:endParaRPr lang="en-GB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568" y="0"/>
            <a:ext cx="3888432" cy="552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81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6750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Indulgence Controversy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medieval theology sins forgiven by priest in confession, but still a penalty (satisfaction) to be paid, either in this life or purgatory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or all can be commuted in return for good work – saying certain prayers, pilgrimage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indulgence a certificate of this. </a:t>
            </a:r>
            <a:endParaRPr lang="en-GB" dirty="0"/>
          </a:p>
        </p:txBody>
      </p:sp>
      <p:pic>
        <p:nvPicPr>
          <p:cNvPr id="3" name="Content Placeholder 5"/>
          <p:cNvPicPr>
            <a:picLocks/>
          </p:cNvPicPr>
          <p:nvPr/>
        </p:nvPicPr>
        <p:blipFill>
          <a:blip r:embed="rId2"/>
          <a:srcRect l="13452" t="13350" r="231" b="8977"/>
          <a:stretch>
            <a:fillRect/>
          </a:stretch>
        </p:blipFill>
        <p:spPr bwMode="auto">
          <a:xfrm>
            <a:off x="3491880" y="2219964"/>
            <a:ext cx="5652120" cy="452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1" y="2852936"/>
            <a:ext cx="29523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Becomes possible to buy them, with money to specific good cause (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rebuilding of a church), and to buy on behalf of someone already dead.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Church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‘Treasury of Merit’ to draw on.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006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49685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Luther’s unease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>
              <a:spcAft>
                <a:spcPts val="0"/>
              </a:spcAft>
            </a:pP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seems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imply God’s forgiveness can be bought 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widely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shared in medieval Church. Some of 95 Theses (why does pope not free all souls from purgatory?) familiar themes. 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indulgence issued 1517 by Leo X for building of St Peter’s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Basilica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of ‘dodgy deal’. 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Preached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Germany by Dominican friar Johan Tetzel in particularly materialistic way. </a:t>
            </a:r>
            <a:endParaRPr lang="en-GB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Protest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amplified by: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printing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humanist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support;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nationalistic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anti-Italian feeling.</a:t>
            </a:r>
            <a:endParaRPr lang="en-GB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" b="5768"/>
          <a:stretch/>
        </p:blipFill>
        <p:spPr>
          <a:xfrm>
            <a:off x="5044776" y="476672"/>
            <a:ext cx="3995936" cy="4646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522920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“As soon as the coin in the coffer rings…”Tetzel’s Indulgence campaign</a:t>
            </a:r>
          </a:p>
        </p:txBody>
      </p:sp>
    </p:spTree>
    <p:extLst>
      <p:ext uri="{BB962C8B-B14F-4D97-AF65-F5344CB8AC3E}">
        <p14:creationId xmlns:p14="http://schemas.microsoft.com/office/powerpoint/2010/main" val="602670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16633"/>
            <a:ext cx="46085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Opposition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radicalises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Luther</a:t>
            </a: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1519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Leipzig Debate with clever orthodox opponent, Johan Eck. Luther manoeuvred into condemning General Councils as well as Popes (Jan Hus unjustly condemned 1415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Scripture now the only source of authority; papacy the Antichrist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Pope excommunicates Luther 1520; Luther publically burns bull of excommunication!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treatises: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Christian Nobility of the German Nation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(secular authority should reform church);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Babylonian Captivity of the Church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(only three sacraments, not seven);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Freedom of a Christian Man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(faith the only way to righteousness).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1521 figurehead of a revolutionary movement: best-selling author, most famous priest in Germany.</a:t>
            </a:r>
            <a:endParaRPr lang="en-GB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-8752"/>
            <a:ext cx="2555776" cy="354323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290" y="3726167"/>
            <a:ext cx="3064046" cy="30200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96336" y="4005064"/>
            <a:ext cx="15444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Point of no return: Luther burning papal bull of excommunication, 1520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764704"/>
            <a:ext cx="1098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Johan Eck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037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1484</Words>
  <Application>Microsoft Office PowerPoint</Application>
  <PresentationFormat>On-screen Show (4:3)</PresentationFormat>
  <Paragraphs>122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Luther and the Origins of Reformation</vt:lpstr>
      <vt:lpstr>PowerPoint Presentation</vt:lpstr>
      <vt:lpstr>PowerPoint Presentation</vt:lpstr>
      <vt:lpstr>Luther the Catholic friar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Luther’s anti-Semitic slide, from That Jesus Christ was Born a Jew (1523) to On the Jews and Their Lies (1543)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Peter</dc:creator>
  <cp:lastModifiedBy>Peter</cp:lastModifiedBy>
  <cp:revision>28</cp:revision>
  <dcterms:created xsi:type="dcterms:W3CDTF">2014-01-29T08:51:40Z</dcterms:created>
  <dcterms:modified xsi:type="dcterms:W3CDTF">2024-01-03T11:16:00Z</dcterms:modified>
</cp:coreProperties>
</file>