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311" r:id="rId8"/>
    <p:sldId id="312" r:id="rId9"/>
    <p:sldId id="274" r:id="rId10"/>
    <p:sldId id="314" r:id="rId11"/>
    <p:sldId id="278" r:id="rId12"/>
    <p:sldId id="315" r:id="rId13"/>
    <p:sldId id="317" r:id="rId14"/>
    <p:sldId id="318" r:id="rId15"/>
    <p:sldId id="316" r:id="rId16"/>
    <p:sldId id="319" r:id="rId17"/>
    <p:sldId id="320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F1044-99C4-44F5-8FDA-2540C21990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946310-B287-4767-8AF7-36FD395F55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7CCAD3-1D68-4A2D-B5CB-61A4B2135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E7BC3-F811-4E1C-8952-3A223C73061F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E13371-5E50-41E0-8BD2-A91307DA1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B9CB0A-8D52-4282-8C78-E10F7E425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A9BA3-16C6-442A-97E8-590FF26EF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220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A327B-F417-47EB-91E1-A826217B6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5BACEB-CDB2-4A54-8659-BD60A8B3C4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89E739-3D49-4C3F-89AB-0E670E2AA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E7BC3-F811-4E1C-8952-3A223C73061F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35BBB0-EA3D-4981-8211-9500166E5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FC0441-76D7-4B93-8F54-6AEAF4DBE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A9BA3-16C6-442A-97E8-590FF26EF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1114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D64F2E9-E3A8-4F3A-A0A7-533CE14E91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62B7AC-C01F-459A-8B51-D2C35A9CE2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367E5D-51ED-473B-972A-E42DBA03C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E7BC3-F811-4E1C-8952-3A223C73061F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7608F8-3D6C-48A9-BB8B-C7FCB7316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8E766A-A809-4268-BFBB-05B9602AA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A9BA3-16C6-442A-97E8-590FF26EF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183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1C6BBD-B57E-435C-9704-EE5DF73A3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D71605-AF8A-4DC1-99DB-B05EB96882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588769-9ABB-419F-AE62-875C4D40E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E7BC3-F811-4E1C-8952-3A223C73061F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62E6E8-66A3-4981-95EA-B792E1E49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412B46-976B-4092-A497-50DE8F837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A9BA3-16C6-442A-97E8-590FF26EF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2326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98CFB-892E-44DD-98B5-1BF55151A0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8BECE5-C6C2-4B48-AC8C-18665FB175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46F7AD-6FB7-44D7-A3F5-F69B0E361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E7BC3-F811-4E1C-8952-3A223C73061F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439F0F-FE67-46A4-A27E-3DAD2598B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5F10E-5CB0-4194-ADB6-F80F304AB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A9BA3-16C6-442A-97E8-590FF26EF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68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A8260-1268-4832-AEBC-5FCB90A70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8A883B-3167-4D06-B6DF-B75601B1A6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8FCB09-A35E-4403-85B3-F80B2C0BFB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98C802-3C7E-4EB5-A875-E5068E17E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E7BC3-F811-4E1C-8952-3A223C73061F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DD3819-90B9-4877-A993-D18E3AD6A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9BC86B-BF32-4317-A53A-DBCB4FE42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A9BA3-16C6-442A-97E8-590FF26EF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952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A106F-7EF5-467E-8D5D-A2C221CA92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72F391-D373-45C5-BEF3-73E02EC2AC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0CA355-39B5-4B1D-AB9C-951908D54F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82FED1-3DE2-428A-AD72-65812D9F99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208204-9B49-4C82-BE52-999E0709A9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3B76FDA-5C66-4C2D-AC65-9E01FB15CB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E7BC3-F811-4E1C-8952-3A223C73061F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7A4C61D-3FF2-4A13-AFEF-00168B453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57C6C51-6D6C-4C07-9ABA-CDB3716A9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A9BA3-16C6-442A-97E8-590FF26EF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3378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C3EE8-9BBB-46EA-A0DC-CA9BAFD2E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FE15FA-8573-44CC-BFFA-A332B2E1B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E7BC3-F811-4E1C-8952-3A223C73061F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CBE0DD-1EE2-4075-9ABE-252CB0A60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177007-BA26-4A6D-AD8C-F77A57A4B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A9BA3-16C6-442A-97E8-590FF26EF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7098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2543D9-8E81-449D-A76D-E375EA950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E7BC3-F811-4E1C-8952-3A223C73061F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C42576-C529-42D2-9ABF-0AA2B42C5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C38E0E-F314-4F9D-9BDC-AF38BB14E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A9BA3-16C6-442A-97E8-590FF26EF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6685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7F98C-3BBD-4281-B7C4-165796C7A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FEEF8F-08B7-4A29-ACA7-795538DC5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D7A9F4-805C-4D5C-9D5A-EE7612BA98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10FD8D-4D96-43A7-B248-F057D1AED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E7BC3-F811-4E1C-8952-3A223C73061F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86D12C-5CF2-4E02-BCAC-C45E8C966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F1FFDD-B257-4513-92DA-5786D4CAE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A9BA3-16C6-442A-97E8-590FF26EF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8087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F1A16-F342-414B-AFA5-4C7C8FFA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A4F3F9-4A8A-4101-8D47-38128266A4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8265C3-46DC-4792-B706-6A54367B48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A81527-6DB7-4FF7-8D5E-A3C9438D0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E7BC3-F811-4E1C-8952-3A223C73061F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2F30F3-22E7-4B75-A312-CFF549363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C06265-E648-40DB-AFB9-D8BD6811A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A9BA3-16C6-442A-97E8-590FF26EF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1534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851E82-64F9-4BD5-AA87-114735C01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9411C5-8571-425E-BEF7-84F8BC14E5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829F04-82BB-4C45-B1E0-80E8B936AA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AE7BC3-F811-4E1C-8952-3A223C73061F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1764EF-8564-4A60-9B9E-252B73BB5F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E4D432-C065-4F99-80F1-31BE107EBD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A9BA3-16C6-442A-97E8-590FF26EF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411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1861E-A350-4DD1-9C57-7E16DF06CE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04512"/>
            <a:ext cx="9144000" cy="1317179"/>
          </a:xfrm>
        </p:spPr>
        <p:txBody>
          <a:bodyPr/>
          <a:lstStyle/>
          <a:p>
            <a:r>
              <a:rPr lang="en-GB" dirty="0"/>
              <a:t>Nature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580550-F163-4317-8A66-F8847CD555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Europe in the Making</a:t>
            </a:r>
          </a:p>
          <a:p>
            <a:r>
              <a:rPr lang="en-GB" dirty="0" err="1"/>
              <a:t>Dr.</a:t>
            </a:r>
            <a:r>
              <a:rPr lang="en-GB" dirty="0"/>
              <a:t> Michael Bycroft</a:t>
            </a:r>
          </a:p>
          <a:p>
            <a:r>
              <a:rPr lang="en-GB" dirty="0" smtClean="0"/>
              <a:t>22 </a:t>
            </a:r>
            <a:r>
              <a:rPr lang="en-GB" dirty="0"/>
              <a:t>October 2019</a:t>
            </a:r>
          </a:p>
        </p:txBody>
      </p:sp>
    </p:spTree>
    <p:extLst>
      <p:ext uri="{BB962C8B-B14F-4D97-AF65-F5344CB8AC3E}">
        <p14:creationId xmlns:p14="http://schemas.microsoft.com/office/powerpoint/2010/main" val="164060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794475B-B30A-43FF-ADAF-651356BE6D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379974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81370E2-3CF8-43E8-830E-CC8D9226AAEE}"/>
              </a:ext>
            </a:extLst>
          </p:cNvPr>
          <p:cNvSpPr txBox="1"/>
          <p:nvPr/>
        </p:nvSpPr>
        <p:spPr>
          <a:xfrm>
            <a:off x="9561250" y="5149049"/>
            <a:ext cx="24236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Flea, from Robert Hooke, </a:t>
            </a:r>
            <a:r>
              <a:rPr lang="en-GB" sz="2400" i="1" dirty="0" err="1"/>
              <a:t>Micrographia</a:t>
            </a:r>
            <a:r>
              <a:rPr lang="en-GB" sz="2400" dirty="0"/>
              <a:t>, 166?</a:t>
            </a:r>
          </a:p>
        </p:txBody>
      </p:sp>
    </p:spTree>
    <p:extLst>
      <p:ext uri="{BB962C8B-B14F-4D97-AF65-F5344CB8AC3E}">
        <p14:creationId xmlns:p14="http://schemas.microsoft.com/office/powerpoint/2010/main" val="271025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wright original theo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244157" y="-1778612"/>
            <a:ext cx="5486568" cy="9043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94454" y="5706518"/>
            <a:ext cx="88183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‘A Partial View of Immensity’, from Thomas Wright, </a:t>
            </a:r>
            <a:r>
              <a:rPr lang="en-GB" sz="2400" i="1" dirty="0"/>
              <a:t>Original Theory or New Hypothesis of the Universe</a:t>
            </a:r>
            <a:r>
              <a:rPr lang="en-GB" sz="2400" dirty="0"/>
              <a:t> (1750)</a:t>
            </a:r>
          </a:p>
        </p:txBody>
      </p:sp>
    </p:spTree>
    <p:extLst>
      <p:ext uri="{BB962C8B-B14F-4D97-AF65-F5344CB8AC3E}">
        <p14:creationId xmlns:p14="http://schemas.microsoft.com/office/powerpoint/2010/main" val="123657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CF5A6D00-2AD8-442F-ACE0-DBAD837364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884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2F9170B-1B94-4D79-9173-E78AB0D73C34}"/>
              </a:ext>
            </a:extLst>
          </p:cNvPr>
          <p:cNvSpPr txBox="1"/>
          <p:nvPr/>
        </p:nvSpPr>
        <p:spPr>
          <a:xfrm>
            <a:off x="9621520" y="5720080"/>
            <a:ext cx="2377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Cock-fight in London, c. 1808</a:t>
            </a:r>
          </a:p>
        </p:txBody>
      </p:sp>
    </p:spTree>
    <p:extLst>
      <p:ext uri="{BB962C8B-B14F-4D97-AF65-F5344CB8AC3E}">
        <p14:creationId xmlns:p14="http://schemas.microsoft.com/office/powerpoint/2010/main" val="285784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1CB4E1-F64E-49FD-A631-C746908EE3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39031" y="1488274"/>
            <a:ext cx="8483353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The fear of you and the dread of you shall be upon every beast of the earth, and upon every fowl of the air, upon all that </a:t>
            </a:r>
            <a:r>
              <a:rPr lang="en-GB" dirty="0" err="1"/>
              <a:t>moveth</a:t>
            </a:r>
            <a:r>
              <a:rPr lang="en-GB" dirty="0"/>
              <a:t> upon the earth, and upon all the fishes of the sea; into your hand are they delivered. Every moving thing that </a:t>
            </a:r>
            <a:r>
              <a:rPr lang="en-GB" dirty="0" err="1"/>
              <a:t>liveth</a:t>
            </a:r>
            <a:r>
              <a:rPr lang="en-GB" dirty="0"/>
              <a:t> shall be meat for you.</a:t>
            </a:r>
          </a:p>
          <a:p>
            <a:pPr marL="0" indent="0">
              <a:buNone/>
            </a:pPr>
            <a:endParaRPr lang="en-GB" dirty="0"/>
          </a:p>
          <a:p>
            <a:pPr marL="0" indent="0" algn="r">
              <a:buNone/>
            </a:pPr>
            <a:r>
              <a:rPr lang="en-GB" sz="2400" dirty="0"/>
              <a:t>-- Book of Genesis, Old Testament, chapter 9, verses 2-3</a:t>
            </a:r>
          </a:p>
        </p:txBody>
      </p:sp>
    </p:spTree>
    <p:extLst>
      <p:ext uri="{BB962C8B-B14F-4D97-AF65-F5344CB8AC3E}">
        <p14:creationId xmlns:p14="http://schemas.microsoft.com/office/powerpoint/2010/main" val="1817004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load.wikimedia.org/wikipedia/commons/6/6d/Turnspit_Dog_Work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065"/>
            <a:ext cx="8961491" cy="5902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1069" y="6226233"/>
            <a:ext cx="8636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Turnspit dog at an inn (?) in Wales, c. 1800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2977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466A43-8FC5-4A73-9D9D-BAE69EEA09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6786" y="893469"/>
            <a:ext cx="8492231" cy="4717217"/>
          </a:xfrm>
        </p:spPr>
        <p:txBody>
          <a:bodyPr/>
          <a:lstStyle/>
          <a:p>
            <a:pPr marL="0" indent="0">
              <a:buNone/>
            </a:pPr>
            <a:r>
              <a:rPr lang="en-GB" sz="3600" dirty="0"/>
              <a:t>The barking of curs, bawling of mastiffs, bleating of sheep, tattling of jackdaws, </a:t>
            </a:r>
            <a:r>
              <a:rPr lang="en-GB" sz="3600" dirty="0" err="1"/>
              <a:t>girning</a:t>
            </a:r>
            <a:r>
              <a:rPr lang="en-GB" sz="3600" dirty="0"/>
              <a:t> of boars, yelping of foxes, squeaking of weasels, </a:t>
            </a:r>
            <a:r>
              <a:rPr lang="en-GB" sz="3600" dirty="0" err="1"/>
              <a:t>kekling</a:t>
            </a:r>
            <a:r>
              <a:rPr lang="en-GB" sz="3600" dirty="0"/>
              <a:t> of hens, chanting of swans, chattering of jays, peeping of chickens…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2400" dirty="0"/>
              <a:t>-- from Thomas Urquhart, translation of works of Rabelais, 1653</a:t>
            </a:r>
          </a:p>
        </p:txBody>
      </p:sp>
    </p:spTree>
    <p:extLst>
      <p:ext uri="{BB962C8B-B14F-4D97-AF65-F5344CB8AC3E}">
        <p14:creationId xmlns:p14="http://schemas.microsoft.com/office/powerpoint/2010/main" val="280482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0790" y="590204"/>
            <a:ext cx="9419705" cy="54365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Acts of Parliament against…</a:t>
            </a:r>
          </a:p>
          <a:p>
            <a:pPr marL="0" indent="0">
              <a:buNone/>
            </a:pPr>
            <a:endParaRPr lang="en-GB" dirty="0"/>
          </a:p>
          <a:p>
            <a:pPr marL="457200" lvl="1" indent="0">
              <a:buNone/>
            </a:pPr>
            <a:r>
              <a:rPr lang="en-GB" sz="2800" dirty="0" smtClean="0"/>
              <a:t>Horses and cattle (1822)</a:t>
            </a:r>
          </a:p>
          <a:p>
            <a:pPr marL="457200" lvl="1" indent="0">
              <a:buNone/>
            </a:pPr>
            <a:r>
              <a:rPr lang="en-GB" sz="2800" dirty="0" smtClean="0"/>
              <a:t>Dogs (1839 and 1854)</a:t>
            </a:r>
          </a:p>
          <a:p>
            <a:pPr marL="457200" lvl="1" indent="0">
              <a:buNone/>
            </a:pPr>
            <a:r>
              <a:rPr lang="en-GB" sz="2800" dirty="0" smtClean="0"/>
              <a:t>Bear-baiting and cock-fighting (1835 and 1849)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1596 – Chester bans bear-baiting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1654 – Protectorate bans cock-fighting and cock-throwing</a:t>
            </a:r>
          </a:p>
          <a:p>
            <a:pPr marL="0" indent="0">
              <a:buNone/>
            </a:pPr>
            <a:r>
              <a:rPr lang="en-GB" dirty="0" smtClean="0"/>
              <a:t>1773 – Birmingham bans bull-baiting</a:t>
            </a:r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904976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D0B407-5380-43E4-B3FE-58D2906522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0985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Why?</a:t>
            </a:r>
          </a:p>
          <a:p>
            <a:pPr marL="0" indent="0" algn="ctr">
              <a:buNone/>
            </a:pPr>
            <a:endParaRPr lang="en-GB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When?</a:t>
            </a:r>
          </a:p>
          <a:p>
            <a:pPr marL="0" indent="0" algn="ctr">
              <a:buNone/>
            </a:pPr>
            <a:endParaRPr lang="en-GB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So what?</a:t>
            </a:r>
          </a:p>
        </p:txBody>
      </p:sp>
    </p:spTree>
    <p:extLst>
      <p:ext uri="{BB962C8B-B14F-4D97-AF65-F5344CB8AC3E}">
        <p14:creationId xmlns:p14="http://schemas.microsoft.com/office/powerpoint/2010/main" val="411453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AD7B9CF-72AD-4D5A-9732-3304CA8ADE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8200"/>
            <a:ext cx="12192000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320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D0B407-5380-43E4-B3FE-58D2906522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0985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Why?</a:t>
            </a:r>
          </a:p>
          <a:p>
            <a:pPr marL="0" indent="0" algn="ctr">
              <a:buNone/>
            </a:pPr>
            <a:endParaRPr lang="en-GB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When?</a:t>
            </a:r>
          </a:p>
          <a:p>
            <a:pPr marL="0" indent="0" algn="ctr">
              <a:buNone/>
            </a:pPr>
            <a:endParaRPr lang="en-GB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So what?</a:t>
            </a:r>
          </a:p>
        </p:txBody>
      </p:sp>
    </p:spTree>
    <p:extLst>
      <p:ext uri="{BB962C8B-B14F-4D97-AF65-F5344CB8AC3E}">
        <p14:creationId xmlns:p14="http://schemas.microsoft.com/office/powerpoint/2010/main" val="254203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D0B407-5380-43E4-B3FE-58D2906522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87443"/>
            <a:ext cx="10515600" cy="29163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The cosmos</a:t>
            </a:r>
          </a:p>
          <a:p>
            <a:pPr marL="0" indent="0" algn="ctr">
              <a:buNone/>
            </a:pPr>
            <a:endParaRPr lang="en-GB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The animal </a:t>
            </a:r>
            <a:r>
              <a:rPr lang="en-GB" sz="4400" dirty="0" smtClean="0">
                <a:solidFill>
                  <a:schemeClr val="bg1"/>
                </a:solidFill>
              </a:rPr>
              <a:t>kingdom</a:t>
            </a:r>
            <a:endParaRPr lang="en-GB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58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E4E52BAD-DF5B-4959-9DC9-1DFE70409E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463" y="622299"/>
            <a:ext cx="3359881" cy="4488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miglietti-morgan">
            <a:extLst>
              <a:ext uri="{FF2B5EF4-FFF2-40B4-BE49-F238E27FC236}">
                <a16:creationId xmlns:a16="http://schemas.microsoft.com/office/drawing/2014/main" id="{2FECC450-67EE-4D76-8608-C40DE69177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4262" y="622299"/>
            <a:ext cx="2962275" cy="4488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F9DD715-FC57-436C-8FE7-20E533F38DD0}"/>
              </a:ext>
            </a:extLst>
          </p:cNvPr>
          <p:cNvSpPr txBox="1"/>
          <p:nvPr/>
        </p:nvSpPr>
        <p:spPr>
          <a:xfrm>
            <a:off x="3068320" y="5344160"/>
            <a:ext cx="132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</a:rPr>
              <a:t>1983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7018D1-ADFD-4469-BA7C-00C6E4648071}"/>
              </a:ext>
            </a:extLst>
          </p:cNvPr>
          <p:cNvSpPr txBox="1"/>
          <p:nvPr/>
        </p:nvSpPr>
        <p:spPr>
          <a:xfrm>
            <a:off x="8488679" y="5333999"/>
            <a:ext cx="132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</a:rPr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354718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518400" cy="69038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30837" y="5643418"/>
            <a:ext cx="41378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The Medieval cosmos, from French manuscript c. 1400-1420, containing works by Nicholas Oresme</a:t>
            </a:r>
          </a:p>
        </p:txBody>
      </p:sp>
    </p:spTree>
    <p:extLst>
      <p:ext uri="{BB962C8B-B14F-4D97-AF65-F5344CB8AC3E}">
        <p14:creationId xmlns:p14="http://schemas.microsoft.com/office/powerpoint/2010/main" val="193737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/>
          <p:cNvSpPr/>
          <p:nvPr/>
        </p:nvSpPr>
        <p:spPr>
          <a:xfrm>
            <a:off x="1668236" y="1321523"/>
            <a:ext cx="8752115" cy="8752115"/>
          </a:xfrm>
          <a:prstGeom prst="ellipse">
            <a:avLst/>
          </a:prstGeom>
          <a:solidFill>
            <a:schemeClr val="bg1">
              <a:lumMod val="85000"/>
            </a:schemeClr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353788" y="212271"/>
            <a:ext cx="11266714" cy="11266714"/>
          </a:xfrm>
          <a:prstGeom prst="ellipse">
            <a:avLst/>
          </a:prstGeom>
          <a:noFill/>
          <a:ln w="571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6468222" y="1467461"/>
            <a:ext cx="368600" cy="1798255"/>
          </a:xfrm>
          <a:prstGeom prst="straightConnector1">
            <a:avLst/>
          </a:prstGeom>
          <a:ln w="571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3130440" y="898680"/>
            <a:ext cx="151603" cy="95666"/>
          </a:xfrm>
          <a:prstGeom prst="straightConnector1">
            <a:avLst/>
          </a:prstGeom>
          <a:ln w="571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10223793" y="2186560"/>
            <a:ext cx="193835" cy="225597"/>
          </a:xfrm>
          <a:prstGeom prst="straightConnector1">
            <a:avLst/>
          </a:prstGeom>
          <a:ln w="571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11523584" y="4951531"/>
            <a:ext cx="69397" cy="273612"/>
          </a:xfrm>
          <a:prstGeom prst="straightConnector1">
            <a:avLst/>
          </a:prstGeom>
          <a:ln w="571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401515" y="4929025"/>
            <a:ext cx="56507" cy="159312"/>
          </a:xfrm>
          <a:prstGeom prst="straightConnector1">
            <a:avLst/>
          </a:prstGeom>
          <a:ln w="571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4142019" y="3853542"/>
            <a:ext cx="3737979" cy="37379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2002749" y="1321523"/>
            <a:ext cx="591758" cy="5917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5208556" y="3102427"/>
            <a:ext cx="338684" cy="3386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6298880" y="3102427"/>
            <a:ext cx="338684" cy="3386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5848352" y="5600700"/>
            <a:ext cx="277586" cy="27758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1080184" y="828829"/>
            <a:ext cx="15143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Mercury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266829" y="3240926"/>
            <a:ext cx="959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Earth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613362" y="2779261"/>
            <a:ext cx="965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Fire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990318" y="5251623"/>
            <a:ext cx="11866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‘Planet’ earth</a:t>
            </a:r>
          </a:p>
        </p:txBody>
      </p:sp>
      <p:sp>
        <p:nvSpPr>
          <p:cNvPr id="37" name="Oval 36"/>
          <p:cNvSpPr/>
          <p:nvPr/>
        </p:nvSpPr>
        <p:spPr>
          <a:xfrm>
            <a:off x="3423769" y="1765952"/>
            <a:ext cx="591758" cy="5917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/>
          <p:cNvSpPr txBox="1"/>
          <p:nvPr/>
        </p:nvSpPr>
        <p:spPr>
          <a:xfrm>
            <a:off x="3158472" y="1290494"/>
            <a:ext cx="9764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Moon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5372100" y="3265714"/>
            <a:ext cx="615045" cy="2334986"/>
          </a:xfrm>
          <a:prstGeom prst="straightConnector1">
            <a:avLst/>
          </a:prstGeom>
          <a:ln w="571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033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518400" cy="69038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30837" y="5643418"/>
            <a:ext cx="41378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The Medieval cosmos, from French manuscript c. 1400-1420, containing works by Nicholas Oresme</a:t>
            </a:r>
          </a:p>
        </p:txBody>
      </p:sp>
    </p:spTree>
    <p:extLst>
      <p:ext uri="{BB962C8B-B14F-4D97-AF65-F5344CB8AC3E}">
        <p14:creationId xmlns:p14="http://schemas.microsoft.com/office/powerpoint/2010/main" val="104007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Pic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454" y="-4121064"/>
            <a:ext cx="9261345" cy="11522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5364" y="4747365"/>
            <a:ext cx="27056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Bernard le </a:t>
            </a:r>
            <a:r>
              <a:rPr lang="en-GB" sz="2000" dirty="0" err="1"/>
              <a:t>Bovier</a:t>
            </a:r>
            <a:r>
              <a:rPr lang="en-GB" sz="2000" dirty="0"/>
              <a:t> de </a:t>
            </a:r>
            <a:r>
              <a:rPr lang="en-GB" sz="2000" dirty="0" err="1"/>
              <a:t>Fontenelle</a:t>
            </a:r>
            <a:r>
              <a:rPr lang="en-GB" sz="2000" dirty="0"/>
              <a:t>, </a:t>
            </a:r>
            <a:r>
              <a:rPr lang="en-GB" sz="2000" i="1" dirty="0"/>
              <a:t>Conversations on the Plurality of Worlds </a:t>
            </a:r>
            <a:r>
              <a:rPr lang="en-GB" sz="2000" dirty="0"/>
              <a:t>(first pub. 1686, this from 1766 </a:t>
            </a:r>
            <a:r>
              <a:rPr lang="en-GB" sz="2000" dirty="0" err="1"/>
              <a:t>edn</a:t>
            </a:r>
            <a:r>
              <a:rPr lang="en-GB" sz="2000" dirty="0"/>
              <a:t>.)</a:t>
            </a:r>
          </a:p>
        </p:txBody>
      </p:sp>
    </p:spTree>
    <p:extLst>
      <p:ext uri="{BB962C8B-B14F-4D97-AF65-F5344CB8AC3E}">
        <p14:creationId xmlns:p14="http://schemas.microsoft.com/office/powerpoint/2010/main" val="66608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320</Words>
  <Application>Microsoft Office PowerPoint</Application>
  <PresentationFormat>Widescreen</PresentationFormat>
  <Paragraphs>47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Nature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Bycroft</dc:creator>
  <cp:lastModifiedBy>Marshall, Peter</cp:lastModifiedBy>
  <cp:revision>20</cp:revision>
  <dcterms:created xsi:type="dcterms:W3CDTF">2019-10-21T23:08:46Z</dcterms:created>
  <dcterms:modified xsi:type="dcterms:W3CDTF">2019-10-23T06:21:01Z</dcterms:modified>
</cp:coreProperties>
</file>