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69" r:id="rId3"/>
    <p:sldId id="256" r:id="rId4"/>
    <p:sldId id="257" r:id="rId5"/>
    <p:sldId id="265" r:id="rId6"/>
    <p:sldId id="261" r:id="rId7"/>
    <p:sldId id="262" r:id="rId8"/>
    <p:sldId id="260" r:id="rId9"/>
    <p:sldId id="259" r:id="rId10"/>
    <p:sldId id="263" r:id="rId11"/>
    <p:sldId id="264" r:id="rId12"/>
    <p:sldId id="266" r:id="rId13"/>
    <p:sldId id="267" r:id="rId14"/>
    <p:sldId id="268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>
      <p:cViewPr varScale="1">
        <p:scale>
          <a:sx n="60" d="100"/>
          <a:sy n="60" d="100"/>
        </p:scale>
        <p:origin x="1484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ycroft, Michael" userId="871e1bf2-e8fe-4ac0-b3eb-a6db1502fc47" providerId="ADAL" clId="{E3C58C19-AC4F-4CA3-B983-D16F71398F30}"/>
    <pc:docChg chg="custSel addSld modSld sldOrd">
      <pc:chgData name="Bycroft, Michael" userId="871e1bf2-e8fe-4ac0-b3eb-a6db1502fc47" providerId="ADAL" clId="{E3C58C19-AC4F-4CA3-B983-D16F71398F30}" dt="2026-10-19T13:39:49.852" v="11" actId="14100"/>
      <pc:docMkLst>
        <pc:docMk/>
      </pc:docMkLst>
      <pc:sldChg chg="addSp delSp modSp new mod ord">
        <pc:chgData name="Bycroft, Michael" userId="871e1bf2-e8fe-4ac0-b3eb-a6db1502fc47" providerId="ADAL" clId="{E3C58C19-AC4F-4CA3-B983-D16F71398F30}" dt="2026-10-19T13:39:49.852" v="11" actId="14100"/>
        <pc:sldMkLst>
          <pc:docMk/>
          <pc:sldMk cId="3275084056" sldId="270"/>
        </pc:sldMkLst>
        <pc:spChg chg="del">
          <ac:chgData name="Bycroft, Michael" userId="871e1bf2-e8fe-4ac0-b3eb-a6db1502fc47" providerId="ADAL" clId="{E3C58C19-AC4F-4CA3-B983-D16F71398F30}" dt="2026-10-19T13:35:10.014" v="4" actId="478"/>
          <ac:spMkLst>
            <pc:docMk/>
            <pc:sldMk cId="3275084056" sldId="270"/>
            <ac:spMk id="2" creationId="{C070F93B-A965-6A25-795D-2B6FB4116434}"/>
          </ac:spMkLst>
        </pc:spChg>
        <pc:picChg chg="add mod">
          <ac:chgData name="Bycroft, Michael" userId="871e1bf2-e8fe-4ac0-b3eb-a6db1502fc47" providerId="ADAL" clId="{E3C58C19-AC4F-4CA3-B983-D16F71398F30}" dt="2026-10-19T13:39:37.363" v="6" actId="14100"/>
          <ac:picMkLst>
            <pc:docMk/>
            <pc:sldMk cId="3275084056" sldId="270"/>
            <ac:picMk id="4" creationId="{57FEDCFD-785B-51FC-DD0C-E19A94254C51}"/>
          </ac:picMkLst>
        </pc:picChg>
        <pc:picChg chg="add mod">
          <ac:chgData name="Bycroft, Michael" userId="871e1bf2-e8fe-4ac0-b3eb-a6db1502fc47" providerId="ADAL" clId="{E3C58C19-AC4F-4CA3-B983-D16F71398F30}" dt="2026-10-19T13:39:49.852" v="11" actId="14100"/>
          <ac:picMkLst>
            <pc:docMk/>
            <pc:sldMk cId="3275084056" sldId="270"/>
            <ac:picMk id="6" creationId="{CC2C3C11-6EC7-378B-4289-9F80F022FD0E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96B96-79D6-4B14-8494-7EABF5F59792}" type="datetimeFigureOut">
              <a:rPr lang="en-GB" smtClean="0"/>
              <a:t>19/10/2026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65C07-9BA6-4A85-B74A-65F57ABAD8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06110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96B96-79D6-4B14-8494-7EABF5F59792}" type="datetimeFigureOut">
              <a:rPr lang="en-GB" smtClean="0"/>
              <a:t>19/10/2026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65C07-9BA6-4A85-B74A-65F57ABAD8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60581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96B96-79D6-4B14-8494-7EABF5F59792}" type="datetimeFigureOut">
              <a:rPr lang="en-GB" smtClean="0"/>
              <a:t>19/10/2026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65C07-9BA6-4A85-B74A-65F57ABAD8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55126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96B96-79D6-4B14-8494-7EABF5F59792}" type="datetimeFigureOut">
              <a:rPr lang="en-GB" smtClean="0"/>
              <a:t>19/10/2026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65C07-9BA6-4A85-B74A-65F57ABAD8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92059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96B96-79D6-4B14-8494-7EABF5F59792}" type="datetimeFigureOut">
              <a:rPr lang="en-GB" smtClean="0"/>
              <a:t>19/10/2026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65C07-9BA6-4A85-B74A-65F57ABAD8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89299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96B96-79D6-4B14-8494-7EABF5F59792}" type="datetimeFigureOut">
              <a:rPr lang="en-GB" smtClean="0"/>
              <a:t>19/10/2026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65C07-9BA6-4A85-B74A-65F57ABAD8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93933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96B96-79D6-4B14-8494-7EABF5F59792}" type="datetimeFigureOut">
              <a:rPr lang="en-GB" smtClean="0"/>
              <a:t>19/10/2026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65C07-9BA6-4A85-B74A-65F57ABAD8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05527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96B96-79D6-4B14-8494-7EABF5F59792}" type="datetimeFigureOut">
              <a:rPr lang="en-GB" smtClean="0"/>
              <a:t>19/10/2026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65C07-9BA6-4A85-B74A-65F57ABAD8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0354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96B96-79D6-4B14-8494-7EABF5F59792}" type="datetimeFigureOut">
              <a:rPr lang="en-GB" smtClean="0"/>
              <a:t>19/10/2026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65C07-9BA6-4A85-B74A-65F57ABAD8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5406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96B96-79D6-4B14-8494-7EABF5F59792}" type="datetimeFigureOut">
              <a:rPr lang="en-GB" smtClean="0"/>
              <a:t>19/10/2026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65C07-9BA6-4A85-B74A-65F57ABAD8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4429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96B96-79D6-4B14-8494-7EABF5F59792}" type="datetimeFigureOut">
              <a:rPr lang="en-GB" smtClean="0"/>
              <a:t>19/10/2026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65C07-9BA6-4A85-B74A-65F57ABAD8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6837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D96B96-79D6-4B14-8494-7EABF5F59792}" type="datetimeFigureOut">
              <a:rPr lang="en-GB" smtClean="0"/>
              <a:t>19/10/2026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F65C07-9BA6-4A85-B74A-65F57ABAD8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65318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7FEDCFD-785B-51FC-DD0C-E19A94254C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212159" cy="566124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C2C3C11-6EC7-378B-4289-9F80F022FD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2992" y="0"/>
            <a:ext cx="3501008" cy="3501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50840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5FEDE5-159B-952D-80F1-6B921ADD0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rgbClr val="FF0000"/>
                </a:solidFill>
                <a:latin typeface="Baskerville Old Face" panose="02020602080505020303" pitchFamily="18" charset="0"/>
              </a:rPr>
              <a:t>THE IMPACT OF REFORMATION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02EE0C4-C54C-E49E-6F46-3FF9FFF717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210" y="920153"/>
            <a:ext cx="7013579" cy="547935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9B06597-223D-A02B-1941-73F8BD92E152}"/>
              </a:ext>
            </a:extLst>
          </p:cNvPr>
          <p:cNvSpPr txBox="1"/>
          <p:nvPr/>
        </p:nvSpPr>
        <p:spPr>
          <a:xfrm>
            <a:off x="755576" y="6382610"/>
            <a:ext cx="770485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>
                <a:latin typeface="Baskerville Old Face" panose="02020602080505020303" pitchFamily="18" charset="0"/>
              </a:rPr>
              <a:t>Reformation Wall (Le Mur des </a:t>
            </a:r>
            <a:r>
              <a:rPr lang="en-GB" sz="2400" dirty="0" err="1">
                <a:latin typeface="Baskerville Old Face" panose="02020602080505020303" pitchFamily="18" charset="0"/>
              </a:rPr>
              <a:t>Réformateurs</a:t>
            </a:r>
            <a:r>
              <a:rPr lang="en-GB" sz="2400" dirty="0">
                <a:latin typeface="Baskerville Old Face" panose="02020602080505020303" pitchFamily="18" charset="0"/>
              </a:rPr>
              <a:t>), Geneva (1917)</a:t>
            </a:r>
          </a:p>
        </p:txBody>
      </p:sp>
    </p:spTree>
    <p:extLst>
      <p:ext uri="{BB962C8B-B14F-4D97-AF65-F5344CB8AC3E}">
        <p14:creationId xmlns:p14="http://schemas.microsoft.com/office/powerpoint/2010/main" val="35439326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49188"/>
            <a:ext cx="8229600" cy="875929"/>
          </a:xfrm>
        </p:spPr>
        <p:txBody>
          <a:bodyPr/>
          <a:lstStyle/>
          <a:p>
            <a:r>
              <a:rPr lang="en-GB" dirty="0">
                <a:solidFill>
                  <a:srgbClr val="FF0000"/>
                </a:solidFill>
                <a:latin typeface="Baskerville Old Face" panose="02020602080505020303" pitchFamily="18" charset="0"/>
              </a:rPr>
              <a:t>CALVIN AND CALVINISM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9" y="925117"/>
            <a:ext cx="3600400" cy="471331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3981" y="1229545"/>
            <a:ext cx="3686450" cy="4104456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4A5A68C-EC41-A462-8416-00A06BE7FA80}"/>
              </a:ext>
            </a:extLst>
          </p:cNvPr>
          <p:cNvSpPr txBox="1"/>
          <p:nvPr/>
        </p:nvSpPr>
        <p:spPr>
          <a:xfrm>
            <a:off x="683568" y="5721092"/>
            <a:ext cx="8229599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>
                <a:latin typeface="Baskerville Old Face" panose="02020602080505020303" pitchFamily="18" charset="0"/>
              </a:rPr>
              <a:t>Important but not only influential figure/leader even during life. Reform movement developed by others after death in 1564.</a:t>
            </a:r>
          </a:p>
        </p:txBody>
      </p:sp>
    </p:spTree>
    <p:extLst>
      <p:ext uri="{BB962C8B-B14F-4D97-AF65-F5344CB8AC3E}">
        <p14:creationId xmlns:p14="http://schemas.microsoft.com/office/powerpoint/2010/main" val="3888149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rgbClr val="FF0000"/>
                </a:solidFill>
                <a:latin typeface="Baskerville Old Face" panose="02020602080505020303" pitchFamily="18" charset="0"/>
              </a:rPr>
              <a:t>The symbolism of</a:t>
            </a:r>
            <a:br>
              <a:rPr lang="en-GB" dirty="0">
                <a:solidFill>
                  <a:srgbClr val="FF0000"/>
                </a:solidFill>
                <a:latin typeface="Baskerville Old Face" panose="02020602080505020303" pitchFamily="18" charset="0"/>
              </a:rPr>
            </a:br>
            <a:r>
              <a:rPr lang="en-GB" dirty="0">
                <a:solidFill>
                  <a:srgbClr val="FF0000"/>
                </a:solidFill>
                <a:latin typeface="Baskerville Old Face" panose="02020602080505020303" pitchFamily="18" charset="0"/>
              </a:rPr>
              <a:t>PROPHETIC BEARDS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683569" y="1421086"/>
            <a:ext cx="3663082" cy="639762"/>
          </a:xfrm>
        </p:spPr>
        <p:txBody>
          <a:bodyPr>
            <a:normAutofit/>
          </a:bodyPr>
          <a:lstStyle/>
          <a:p>
            <a:r>
              <a:rPr lang="en-GB" dirty="0">
                <a:latin typeface="Baskerville Old Face" panose="02020602080505020303" pitchFamily="18" charset="0"/>
              </a:rPr>
              <a:t>John Knox (c. 1514-1572)</a:t>
            </a:r>
          </a:p>
          <a:p>
            <a:endParaRPr lang="en-GB" dirty="0"/>
          </a:p>
        </p:txBody>
      </p:sp>
      <p:pic>
        <p:nvPicPr>
          <p:cNvPr id="11" name="Content Placeholder 10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3034805"/>
            <a:ext cx="1676400" cy="2171700"/>
          </a:xfrm>
        </p:spPr>
      </p:pic>
      <p:sp>
        <p:nvSpPr>
          <p:cNvPr id="9" name="Text Placeholder 8"/>
          <p:cNvSpPr>
            <a:spLocks noGrp="1"/>
          </p:cNvSpPr>
          <p:nvPr>
            <p:ph type="body" sz="quarter" idx="3"/>
          </p:nvPr>
        </p:nvSpPr>
        <p:spPr>
          <a:xfrm>
            <a:off x="4788024" y="1721296"/>
            <a:ext cx="3672407" cy="639762"/>
          </a:xfrm>
        </p:spPr>
        <p:txBody>
          <a:bodyPr/>
          <a:lstStyle/>
          <a:p>
            <a:r>
              <a:rPr lang="en-GB" dirty="0">
                <a:latin typeface="Baskerville Old Face" panose="02020602080505020303" pitchFamily="18" charset="0"/>
              </a:rPr>
              <a:t>Theodore </a:t>
            </a:r>
            <a:r>
              <a:rPr lang="en-GB" dirty="0" err="1">
                <a:latin typeface="Baskerville Old Face" panose="02020602080505020303" pitchFamily="18" charset="0"/>
              </a:rPr>
              <a:t>Beza</a:t>
            </a:r>
            <a:r>
              <a:rPr lang="en-GB" dirty="0">
                <a:latin typeface="Baskerville Old Face" panose="02020602080505020303" pitchFamily="18" charset="0"/>
              </a:rPr>
              <a:t> (1519-1605)</a:t>
            </a:r>
          </a:p>
          <a:p>
            <a:endParaRPr lang="en-GB" dirty="0"/>
          </a:p>
        </p:txBody>
      </p:sp>
      <p:pic>
        <p:nvPicPr>
          <p:cNvPr id="12" name="Content Placeholder 11"/>
          <p:cNvPicPr>
            <a:picLocks noGrp="1" noChangeAspect="1"/>
          </p:cNvPicPr>
          <p:nvPr>
            <p:ph sz="quarter" idx="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1" y="2060848"/>
            <a:ext cx="3653824" cy="4567280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135" y="1729233"/>
            <a:ext cx="3838317" cy="4983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0596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1739" y="108300"/>
            <a:ext cx="4008419" cy="994691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rgbClr val="FF0000"/>
                </a:solidFill>
                <a:latin typeface="Baskerville Old Face" panose="02020602080505020303" pitchFamily="18" charset="0"/>
              </a:rPr>
              <a:t>‘The most perfect school of Christ that ever was since the days of the Apostles’ (John Knox)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67944" y="108300"/>
            <a:ext cx="4824536" cy="621094"/>
          </a:xfrm>
        </p:spPr>
        <p:txBody>
          <a:bodyPr/>
          <a:lstStyle/>
          <a:p>
            <a:pPr marL="0" indent="0">
              <a:buNone/>
            </a:pPr>
            <a:r>
              <a:rPr lang="en-GB" sz="3000" dirty="0">
                <a:solidFill>
                  <a:srgbClr val="FF0000"/>
                </a:solidFill>
                <a:latin typeface="Baskerville Old Face" panose="02020602080505020303" pitchFamily="18" charset="0"/>
              </a:rPr>
              <a:t>Struggle for Control in Geneva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525" y="1136204"/>
            <a:ext cx="4246109" cy="5877271"/>
          </a:xfrm>
        </p:spPr>
        <p:txBody>
          <a:bodyPr>
            <a:normAutofit fontScale="85000" lnSpcReduction="20000"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Baskerville Old Face" panose="02020602080505020303" pitchFamily="18" charset="0"/>
              </a:rPr>
              <a:t>Expelled after first attempt 1536-38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dirty="0">
                <a:latin typeface="Baskerville Old Face" panose="02020602080505020303" pitchFamily="18" charset="0"/>
              </a:rPr>
              <a:t>Worked in Strasbourg with Martin Bucer, 1538-41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dirty="0">
                <a:latin typeface="Baskerville Old Face" panose="02020602080505020303" pitchFamily="18" charset="0"/>
              </a:rPr>
              <a:t>Political as much as religious struggle in 1540s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dirty="0">
                <a:latin typeface="Baskerville Old Face" panose="02020602080505020303" pitchFamily="18" charset="0"/>
              </a:rPr>
              <a:t>Disputes over baptismal names, dancing, gambling…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dirty="0">
                <a:latin typeface="Baskerville Old Face" panose="02020602080505020303" pitchFamily="18" charset="0"/>
              </a:rPr>
              <a:t>Servetus challenged theology, burned 1553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dirty="0">
                <a:latin typeface="Baskerville Old Face" panose="02020602080505020303" pitchFamily="18" charset="0"/>
              </a:rPr>
              <a:t>Increasingly French city because influx of refugees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dirty="0">
                <a:latin typeface="Baskerville Old Face" panose="02020602080505020303" pitchFamily="18" charset="0"/>
              </a:rPr>
              <a:t>Life in/as exile significant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dirty="0">
                <a:latin typeface="Baskerville Old Face" panose="02020602080505020303" pitchFamily="18" charset="0"/>
              </a:rPr>
              <a:t>Became major printing centre in 1550s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dirty="0">
                <a:latin typeface="Baskerville Old Face" panose="02020602080505020303" pitchFamily="18" charset="0"/>
              </a:rPr>
              <a:t>Academy to train ministers established 1559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>
              <a:latin typeface="Baskerville Old Face" panose="02020602080505020303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>
              <a:latin typeface="Baskerville Old Face" panose="02020602080505020303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5634" y="729394"/>
            <a:ext cx="4742322" cy="5877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75481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56902"/>
            <a:ext cx="8928992" cy="762286"/>
          </a:xfrm>
        </p:spPr>
        <p:txBody>
          <a:bodyPr>
            <a:noAutofit/>
          </a:bodyPr>
          <a:lstStyle/>
          <a:p>
            <a:r>
              <a:rPr lang="en-GB" sz="2800" dirty="0">
                <a:solidFill>
                  <a:srgbClr val="FF0000"/>
                </a:solidFill>
                <a:latin typeface="Baskerville Old Face" panose="02020602080505020303" pitchFamily="18" charset="0"/>
              </a:rPr>
              <a:t>CALVIN’S LEGACY: </a:t>
            </a:r>
            <a:br>
              <a:rPr lang="en-GB" sz="2800" dirty="0">
                <a:solidFill>
                  <a:srgbClr val="FF0000"/>
                </a:solidFill>
                <a:latin typeface="Baskerville Old Face" panose="02020602080505020303" pitchFamily="18" charset="0"/>
              </a:rPr>
            </a:br>
            <a:r>
              <a:rPr lang="en-GB" sz="2800" dirty="0">
                <a:solidFill>
                  <a:srgbClr val="FF0000"/>
                </a:solidFill>
                <a:latin typeface="Baskerville Old Face" panose="02020602080505020303" pitchFamily="18" charset="0"/>
              </a:rPr>
              <a:t>Halted retreat of Protestant Reformation?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half" idx="2"/>
          </p:nvPr>
        </p:nvSpPr>
        <p:spPr>
          <a:xfrm>
            <a:off x="163939" y="1124744"/>
            <a:ext cx="4988017" cy="5476354"/>
          </a:xfrm>
        </p:spPr>
        <p:txBody>
          <a:bodyPr>
            <a:normAutofit fontScale="85000" lnSpcReduction="10000"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Baskerville Old Face" panose="02020602080505020303" pitchFamily="18" charset="0"/>
              </a:rPr>
              <a:t>Importance in churches of Scotland, France, Poland, Netherlands, Hungary, Transylvania, Puritans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Baskerville Old Face" panose="02020602080505020303" pitchFamily="18" charset="0"/>
              </a:rPr>
              <a:t>More systematic doctrine than Luther (</a:t>
            </a:r>
            <a:r>
              <a:rPr lang="en-GB" sz="2800" i="1" dirty="0">
                <a:solidFill>
                  <a:srgbClr val="FF0000"/>
                </a:solidFill>
                <a:latin typeface="Baskerville Old Face" panose="02020602080505020303" pitchFamily="18" charset="0"/>
              </a:rPr>
              <a:t>Institutes</a:t>
            </a:r>
            <a:r>
              <a:rPr lang="en-GB" sz="2800" dirty="0">
                <a:solidFill>
                  <a:srgbClr val="FF0000"/>
                </a:solidFill>
                <a:latin typeface="Baskerville Old Face" panose="02020602080505020303" pitchFamily="18" charset="0"/>
              </a:rPr>
              <a:t> </a:t>
            </a:r>
            <a:r>
              <a:rPr lang="en-GB" sz="2800" dirty="0">
                <a:latin typeface="Baskerville Old Face" panose="02020602080505020303" pitchFamily="18" charset="0"/>
              </a:rPr>
              <a:t>1536)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Baskerville Old Face" panose="02020602080505020303" pitchFamily="18" charset="0"/>
              </a:rPr>
              <a:t>More structured and independent church (</a:t>
            </a:r>
            <a:r>
              <a:rPr lang="en-GB" sz="2800" i="1" dirty="0">
                <a:solidFill>
                  <a:srgbClr val="FF0000"/>
                </a:solidFill>
                <a:latin typeface="Baskerville Old Face" panose="02020602080505020303" pitchFamily="18" charset="0"/>
              </a:rPr>
              <a:t>Ecclesiastical Ordinances </a:t>
            </a:r>
            <a:r>
              <a:rPr lang="en-GB" sz="2800" dirty="0">
                <a:latin typeface="Baskerville Old Face" panose="02020602080505020303" pitchFamily="18" charset="0"/>
              </a:rPr>
              <a:t>1541): synods, elders, deacons, poor relief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Baskerville Old Face" panose="02020602080505020303" pitchFamily="18" charset="0"/>
              </a:rPr>
              <a:t>Appeal of faith based on discipline and austerity (role of Consistory)!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Baskerville Old Face" panose="02020602080505020303" pitchFamily="18" charset="0"/>
              </a:rPr>
              <a:t>Salvation &amp; Scripture at centre of ministry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Baskerville Old Face" panose="02020602080505020303" pitchFamily="18" charset="0"/>
              </a:rPr>
              <a:t>Flexibility, ‘exportability’, lay officials, ‘work ethic’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4512" y="1592796"/>
            <a:ext cx="3720244" cy="3672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01151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GB" dirty="0">
                <a:solidFill>
                  <a:srgbClr val="FF0000"/>
                </a:solidFill>
                <a:latin typeface="Baskerville Old Face" panose="02020602080505020303" pitchFamily="18" charset="0"/>
              </a:rPr>
              <a:t>Religious Map of C16th Europe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052736"/>
            <a:ext cx="8614763" cy="5247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61744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GB" dirty="0">
                <a:solidFill>
                  <a:srgbClr val="FF0000"/>
                </a:solidFill>
                <a:latin typeface="Baskerville Old Face" panose="02020602080505020303" pitchFamily="18" charset="0"/>
              </a:rPr>
              <a:t>The Appeal of Calvinism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980728"/>
            <a:ext cx="5688631" cy="5688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65199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2232"/>
            <a:ext cx="8229600" cy="1143000"/>
          </a:xfrm>
        </p:spPr>
        <p:txBody>
          <a:bodyPr>
            <a:normAutofit/>
          </a:bodyPr>
          <a:lstStyle/>
          <a:p>
            <a:r>
              <a:rPr lang="en-GB" sz="4800" dirty="0">
                <a:solidFill>
                  <a:srgbClr val="FF0000"/>
                </a:solidFill>
                <a:latin typeface="Baskerville Old Face" panose="02020602080505020303" pitchFamily="18" charset="0"/>
              </a:rPr>
              <a:t>Importance of the Word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813767"/>
          </a:xfrm>
        </p:spPr>
        <p:txBody>
          <a:bodyPr>
            <a:normAutofit lnSpcReduction="10000"/>
          </a:bodyPr>
          <a:lstStyle/>
          <a:p>
            <a:r>
              <a:rPr lang="en-GB" b="0" dirty="0">
                <a:latin typeface="Baskerville Old Face" panose="02020602080505020303" pitchFamily="18" charset="0"/>
              </a:rPr>
              <a:t>Calvin’s</a:t>
            </a:r>
            <a:r>
              <a:rPr lang="en-GB" dirty="0">
                <a:latin typeface="Baskerville Old Face" panose="02020602080505020303" pitchFamily="18" charset="0"/>
              </a:rPr>
              <a:t> </a:t>
            </a:r>
            <a:r>
              <a:rPr lang="en-GB" b="0" i="1" dirty="0">
                <a:latin typeface="Baskerville Old Face" panose="02020602080505020303" pitchFamily="18" charset="0"/>
              </a:rPr>
              <a:t>Institutes of the Christian Religion</a:t>
            </a:r>
            <a:r>
              <a:rPr lang="en-GB" dirty="0">
                <a:latin typeface="Baskerville Old Face" panose="02020602080505020303" pitchFamily="18" charset="0"/>
              </a:rPr>
              <a:t> </a:t>
            </a:r>
            <a:r>
              <a:rPr lang="en-GB" b="0" dirty="0">
                <a:latin typeface="Baskerville Old Face" panose="02020602080505020303" pitchFamily="18" charset="0"/>
              </a:rPr>
              <a:t>(1536)</a:t>
            </a:r>
          </a:p>
          <a:p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>
          <a:xfrm>
            <a:off x="5076056" y="1215232"/>
            <a:ext cx="3610744" cy="959643"/>
          </a:xfrm>
        </p:spPr>
        <p:txBody>
          <a:bodyPr>
            <a:normAutofit lnSpcReduction="10000"/>
          </a:bodyPr>
          <a:lstStyle/>
          <a:p>
            <a:r>
              <a:rPr lang="en-GB" b="0" dirty="0">
                <a:latin typeface="Baskerville Old Face" panose="02020602080505020303" pitchFamily="18" charset="0"/>
              </a:rPr>
              <a:t>Calvin</a:t>
            </a:r>
            <a:r>
              <a:rPr lang="en-GB" dirty="0">
                <a:latin typeface="Baskerville Old Face" panose="02020602080505020303" pitchFamily="18" charset="0"/>
              </a:rPr>
              <a:t> </a:t>
            </a:r>
            <a:r>
              <a:rPr lang="en-GB" b="0" dirty="0">
                <a:latin typeface="Baskerville Old Face" panose="02020602080505020303" pitchFamily="18" charset="0"/>
              </a:rPr>
              <a:t>Preaching in Geneva</a:t>
            </a:r>
          </a:p>
          <a:p>
            <a:endParaRPr lang="en-GB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632" y="2051603"/>
            <a:ext cx="3263190" cy="449637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1813813"/>
            <a:ext cx="3263190" cy="4971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08120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6856" y="16099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sz="4900" dirty="0">
                <a:solidFill>
                  <a:srgbClr val="FF0000"/>
                </a:solidFill>
                <a:latin typeface="Baskerville Old Face" panose="02020602080505020303" pitchFamily="18" charset="0"/>
              </a:rPr>
              <a:t>Calvinist Church in Amsterdam</a:t>
            </a:r>
            <a:br>
              <a:rPr lang="en-GB" dirty="0"/>
            </a:b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48" y="908720"/>
            <a:ext cx="8064896" cy="5788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812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-133477"/>
            <a:ext cx="3008313" cy="1162050"/>
          </a:xfrm>
        </p:spPr>
        <p:txBody>
          <a:bodyPr>
            <a:noAutofit/>
          </a:bodyPr>
          <a:lstStyle/>
          <a:p>
            <a:r>
              <a:rPr lang="en-GB" sz="2800" dirty="0">
                <a:solidFill>
                  <a:srgbClr val="FF0000"/>
                </a:solidFill>
                <a:latin typeface="Baskerville Old Face" panose="02020602080505020303" pitchFamily="18" charset="0"/>
              </a:rPr>
              <a:t>Importance and Influence of…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3347804" y="392224"/>
            <a:ext cx="5652060" cy="923702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GB" sz="4000" dirty="0">
                <a:solidFill>
                  <a:srgbClr val="FF0000"/>
                </a:solidFill>
                <a:latin typeface="Baskerville Old Face" panose="02020602080505020303" pitchFamily="18" charset="0"/>
              </a:rPr>
              <a:t>Heinrich </a:t>
            </a:r>
            <a:r>
              <a:rPr lang="en-GB" sz="4000" dirty="0" err="1">
                <a:solidFill>
                  <a:srgbClr val="FF0000"/>
                </a:solidFill>
                <a:latin typeface="Baskerville Old Face" panose="02020602080505020303" pitchFamily="18" charset="0"/>
              </a:rPr>
              <a:t>Bullinger</a:t>
            </a:r>
            <a:r>
              <a:rPr lang="en-GB" sz="4000" dirty="0">
                <a:solidFill>
                  <a:srgbClr val="FF0000"/>
                </a:solidFill>
                <a:latin typeface="Baskerville Old Face" panose="02020602080505020303" pitchFamily="18" charset="0"/>
              </a:rPr>
              <a:t> (1504-1575)</a:t>
            </a:r>
            <a:endParaRPr lang="en-GB" sz="4000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half" idx="2"/>
          </p:nvPr>
        </p:nvSpPr>
        <p:spPr>
          <a:xfrm>
            <a:off x="323528" y="1268760"/>
            <a:ext cx="5472608" cy="4976577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Baskerville Old Face" panose="02020602080505020303" pitchFamily="18" charset="0"/>
              </a:rPr>
              <a:t>Contemporary of Calvin based in Zürich (heir to </a:t>
            </a:r>
            <a:r>
              <a:rPr lang="en-GB" sz="2400" dirty="0" err="1">
                <a:latin typeface="Baskerville Old Face" panose="02020602080505020303" pitchFamily="18" charset="0"/>
              </a:rPr>
              <a:t>Zwinglian</a:t>
            </a:r>
            <a:r>
              <a:rPr lang="en-GB" sz="2400" dirty="0">
                <a:latin typeface="Baskerville Old Face" panose="02020602080505020303" pitchFamily="18" charset="0"/>
              </a:rPr>
              <a:t> Reformation)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Baskerville Old Face" panose="02020602080505020303" pitchFamily="18" charset="0"/>
              </a:rPr>
              <a:t>Major figure in Reformed Church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Baskerville Old Face" panose="02020602080505020303" pitchFamily="18" charset="0"/>
              </a:rPr>
              <a:t>Second generation focused on unifying movement </a:t>
            </a:r>
            <a:r>
              <a:rPr lang="en-GB" sz="2400" i="1" dirty="0">
                <a:solidFill>
                  <a:srgbClr val="FF0000"/>
                </a:solidFill>
                <a:latin typeface="Baskerville Old Face" panose="02020602080505020303" pitchFamily="18" charset="0"/>
              </a:rPr>
              <a:t>Consensus </a:t>
            </a:r>
            <a:r>
              <a:rPr lang="en-GB" sz="2400" i="1">
                <a:solidFill>
                  <a:srgbClr val="FF0000"/>
                </a:solidFill>
                <a:latin typeface="Baskerville Old Face" panose="02020602080505020303" pitchFamily="18" charset="0"/>
              </a:rPr>
              <a:t>Tigurinus</a:t>
            </a:r>
            <a:r>
              <a:rPr lang="en-GB" sz="2400" i="1" dirty="0">
                <a:solidFill>
                  <a:srgbClr val="FF0000"/>
                </a:solidFill>
                <a:latin typeface="Baskerville Old Face" panose="02020602080505020303" pitchFamily="18" charset="0"/>
              </a:rPr>
              <a:t> </a:t>
            </a:r>
            <a:r>
              <a:rPr lang="en-GB" sz="2400" dirty="0">
                <a:latin typeface="Baskerville Old Face" panose="02020602080505020303" pitchFamily="18" charset="0"/>
              </a:rPr>
              <a:t>(1549)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Baskerville Old Face" panose="02020602080505020303" pitchFamily="18" charset="0"/>
              </a:rPr>
              <a:t>Correspondence and co-operation with Calvin &amp; Beza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Baskerville Old Face" panose="02020602080505020303" pitchFamily="18" charset="0"/>
              </a:rPr>
              <a:t>Wrote influential </a:t>
            </a:r>
            <a:r>
              <a:rPr lang="en-GB" sz="2400" i="1" dirty="0">
                <a:solidFill>
                  <a:srgbClr val="FF0000"/>
                </a:solidFill>
                <a:latin typeface="Baskerville Old Face" panose="02020602080505020303" pitchFamily="18" charset="0"/>
              </a:rPr>
              <a:t>Second Helvetic Confession</a:t>
            </a:r>
            <a:r>
              <a:rPr lang="en-GB" sz="2400" dirty="0">
                <a:solidFill>
                  <a:srgbClr val="FF0000"/>
                </a:solidFill>
                <a:latin typeface="Baskerville Old Face" panose="02020602080505020303" pitchFamily="18" charset="0"/>
              </a:rPr>
              <a:t> (1566)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Baskerville Old Face" panose="02020602080505020303" pitchFamily="18" charset="0"/>
              </a:rPr>
              <a:t>Importance in Germanic territories and re ‘godly magistracy’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>
              <a:latin typeface="Baskerville Old Face" panose="02020602080505020303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>
              <a:latin typeface="Baskerville Old Face" panose="02020602080505020303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5802" y="1022223"/>
            <a:ext cx="3022004" cy="233519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8672" y="3399274"/>
            <a:ext cx="2376264" cy="33329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81612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885865"/>
            <a:ext cx="6392689" cy="526911"/>
          </a:xfrm>
        </p:spPr>
        <p:txBody>
          <a:bodyPr>
            <a:noAutofit/>
          </a:bodyPr>
          <a:lstStyle/>
          <a:p>
            <a:br>
              <a:rPr lang="en-GB" sz="2400" dirty="0">
                <a:solidFill>
                  <a:srgbClr val="FF0000"/>
                </a:solidFill>
                <a:latin typeface="Baskerville Old Face" panose="02020602080505020303" pitchFamily="18" charset="0"/>
              </a:rPr>
            </a:br>
            <a:r>
              <a:rPr lang="en-GB" sz="2400" dirty="0">
                <a:solidFill>
                  <a:srgbClr val="FF0000"/>
                </a:solidFill>
                <a:latin typeface="Baskerville Old Face" panose="02020602080505020303" pitchFamily="18" charset="0"/>
              </a:rPr>
              <a:t>Built on foundations laid by Calvin and headed Calvinist Church for forty years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116633"/>
            <a:ext cx="8147248" cy="1427758"/>
          </a:xfrm>
        </p:spPr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  <a:latin typeface="Baskerville Old Face" panose="02020602080505020303" pitchFamily="18" charset="0"/>
              </a:rPr>
              <a:t>Theodore </a:t>
            </a:r>
            <a:r>
              <a:rPr lang="en-GB" dirty="0" err="1">
                <a:solidFill>
                  <a:srgbClr val="FF0000"/>
                </a:solidFill>
                <a:latin typeface="Baskerville Old Face" panose="02020602080505020303" pitchFamily="18" charset="0"/>
              </a:rPr>
              <a:t>Beza</a:t>
            </a:r>
            <a:r>
              <a:rPr lang="en-GB" dirty="0">
                <a:solidFill>
                  <a:srgbClr val="FF0000"/>
                </a:solidFill>
                <a:latin typeface="Baskerville Old Face" panose="02020602080505020303" pitchFamily="18" charset="0"/>
              </a:rPr>
              <a:t> (1519-1605)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3248" y="1560415"/>
            <a:ext cx="6020178" cy="4680520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Baskerville Old Face" panose="02020602080505020303" pitchFamily="18" charset="0"/>
              </a:rPr>
              <a:t>Fully developed doctrine of double pre-destination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Baskerville Old Face" panose="02020602080505020303" pitchFamily="18" charset="0"/>
              </a:rPr>
              <a:t>Participated at major events in France (Colloquy of </a:t>
            </a:r>
            <a:r>
              <a:rPr lang="en-GB" sz="2400" dirty="0" err="1">
                <a:latin typeface="Baskerville Old Face" panose="02020602080505020303" pitchFamily="18" charset="0"/>
              </a:rPr>
              <a:t>Poissy</a:t>
            </a:r>
            <a:r>
              <a:rPr lang="en-GB" sz="2400" dirty="0">
                <a:latin typeface="Baskerville Old Face" panose="02020602080505020303" pitchFamily="18" charset="0"/>
              </a:rPr>
              <a:t>, 1561) and corresponded with key leaders e.g. Henri IV (1589-1610)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Baskerville Old Face" panose="02020602080505020303" pitchFamily="18" charset="0"/>
              </a:rPr>
              <a:t>Dealt with devastating aftermath of St Bartholomew’s Day Massacre (1572)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Baskerville Old Face" panose="02020602080505020303" pitchFamily="18" charset="0"/>
              </a:rPr>
              <a:t>Helped develop theory of resistance which allowed for magistrates to resist an ungodly tyrant: </a:t>
            </a:r>
            <a:r>
              <a:rPr lang="en-GB" sz="2400" i="1" dirty="0">
                <a:solidFill>
                  <a:srgbClr val="FF0000"/>
                </a:solidFill>
                <a:latin typeface="Baskerville Old Face" panose="02020602080505020303" pitchFamily="18" charset="0"/>
              </a:rPr>
              <a:t>The Right of Magistrates </a:t>
            </a:r>
            <a:r>
              <a:rPr lang="en-GB" sz="2400" dirty="0">
                <a:latin typeface="Baskerville Old Face" panose="02020602080505020303" pitchFamily="18" charset="0"/>
              </a:rPr>
              <a:t>(1574)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Baskerville Old Face" panose="02020602080505020303" pitchFamily="18" charset="0"/>
              </a:rPr>
              <a:t>‘Calvinist International’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4430" y="3356992"/>
            <a:ext cx="2606322" cy="326909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9969" y="139513"/>
            <a:ext cx="2298495" cy="3024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15256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8114" y="538135"/>
            <a:ext cx="7067572" cy="883943"/>
          </a:xfrm>
        </p:spPr>
        <p:txBody>
          <a:bodyPr>
            <a:noAutofit/>
          </a:bodyPr>
          <a:lstStyle/>
          <a:p>
            <a:r>
              <a:rPr lang="en-GB" sz="2400" dirty="0">
                <a:solidFill>
                  <a:srgbClr val="FF0000"/>
                </a:solidFill>
                <a:latin typeface="Baskerville Old Face" panose="02020602080505020303" pitchFamily="18" charset="0"/>
              </a:rPr>
              <a:t>Despite Calvin’s declaration that rulers not be opposed: plenty of evidence to contrary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33971" y="75376"/>
            <a:ext cx="5688633" cy="919390"/>
          </a:xfrm>
        </p:spPr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  <a:latin typeface="Baskerville Old Face" panose="02020602080505020303" pitchFamily="18" charset="0"/>
              </a:rPr>
              <a:t>Calvinism: a creed for rebels?</a:t>
            </a:r>
          </a:p>
          <a:p>
            <a:pPr marL="0" indent="0">
              <a:buNone/>
            </a:pPr>
            <a:endParaRPr lang="en-GB" dirty="0">
              <a:solidFill>
                <a:srgbClr val="FF0000"/>
              </a:solidFill>
              <a:latin typeface="Baskerville Old Face" panose="02020602080505020303" pitchFamily="18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0" y="1422080"/>
            <a:ext cx="4067943" cy="4897784"/>
          </a:xfrm>
        </p:spPr>
        <p:txBody>
          <a:bodyPr>
            <a:no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Baskerville Old Face" panose="02020602080505020303" pitchFamily="18" charset="0"/>
              </a:rPr>
              <a:t>Persecution a sign of election (Calvin condemned covert worship ‘</a:t>
            </a:r>
            <a:r>
              <a:rPr lang="en-GB" sz="2400" dirty="0" err="1">
                <a:latin typeface="Baskerville Old Face" panose="02020602080505020303" pitchFamily="18" charset="0"/>
              </a:rPr>
              <a:t>Nicodemism</a:t>
            </a:r>
            <a:r>
              <a:rPr lang="en-GB" sz="2400" dirty="0">
                <a:latin typeface="Baskerville Old Face" panose="02020602080505020303" pitchFamily="18" charset="0"/>
              </a:rPr>
              <a:t>’)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Baskerville Old Face" panose="02020602080505020303" pitchFamily="18" charset="0"/>
              </a:rPr>
              <a:t>Association with political revolt in France, the Netherlands &amp; Scotland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Baskerville Old Face" panose="02020602080505020303" pitchFamily="18" charset="0"/>
              </a:rPr>
              <a:t>Iconoclasm (destruction of images): popular &amp; official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Baskerville Old Face" panose="02020602080505020303" pitchFamily="18" charset="0"/>
              </a:rPr>
              <a:t>Underground churches (in secret)/ Stranger churches (in exile)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Baskerville Old Face" panose="02020602080505020303" pitchFamily="18" charset="0"/>
              </a:rPr>
              <a:t>Success &gt; compromise &amp; pragmatism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3" y="2564904"/>
            <a:ext cx="4940514" cy="36004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272" y="128302"/>
            <a:ext cx="1800200" cy="2160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73118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4232" y="116632"/>
            <a:ext cx="5389438" cy="6396310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en-GB" sz="4300" dirty="0">
                <a:solidFill>
                  <a:srgbClr val="FF0000"/>
                </a:solidFill>
                <a:latin typeface="Baskerville Old Face" panose="02020602080505020303" pitchFamily="18" charset="0"/>
              </a:rPr>
              <a:t>Seventeenth-century Arminianism</a:t>
            </a:r>
          </a:p>
          <a:p>
            <a:r>
              <a:rPr lang="en-GB" sz="2600" dirty="0">
                <a:latin typeface="Baskerville Old Face" panose="02020602080505020303" pitchFamily="18" charset="0"/>
              </a:rPr>
              <a:t>emergence = internal challenge to Reform akin to Jansenist controversy within Catholic Church</a:t>
            </a:r>
          </a:p>
          <a:p>
            <a:r>
              <a:rPr lang="en-GB" sz="2600" dirty="0">
                <a:latin typeface="Baskerville Old Face" panose="02020602080505020303" pitchFamily="18" charset="0"/>
              </a:rPr>
              <a:t>danger of schism over role of free will (</a:t>
            </a:r>
            <a:r>
              <a:rPr lang="en-GB" sz="2600" dirty="0" err="1">
                <a:latin typeface="Baskerville Old Face" panose="02020602080505020303" pitchFamily="18" charset="0"/>
              </a:rPr>
              <a:t>cf</a:t>
            </a:r>
            <a:r>
              <a:rPr lang="en-GB" sz="2600" dirty="0">
                <a:latin typeface="Baskerville Old Face" panose="02020602080505020303" pitchFamily="18" charset="0"/>
              </a:rPr>
              <a:t> Jansenists re grace)</a:t>
            </a:r>
          </a:p>
          <a:p>
            <a:r>
              <a:rPr lang="en-GB" sz="2600" dirty="0">
                <a:latin typeface="Baskerville Old Face" panose="02020602080505020303" pitchFamily="18" charset="0"/>
              </a:rPr>
              <a:t>Archbishop Laud (1573-1645) in England controversial supporter</a:t>
            </a:r>
          </a:p>
          <a:p>
            <a:r>
              <a:rPr lang="en-GB" sz="2600" dirty="0">
                <a:latin typeface="Baskerville Old Face" panose="02020602080505020303" pitchFamily="18" charset="0"/>
              </a:rPr>
              <a:t>later influence on Baptists &amp; Methodists (John Wesley 1703-91)</a:t>
            </a:r>
          </a:p>
          <a:p>
            <a:r>
              <a:rPr lang="en-GB" sz="2600" dirty="0">
                <a:latin typeface="Baskerville Old Face" panose="02020602080505020303" pitchFamily="18" charset="0"/>
              </a:rPr>
              <a:t>But Puritans remained dominant force in New England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416" y="116632"/>
            <a:ext cx="2794000" cy="36957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3898361"/>
            <a:ext cx="2376264" cy="2770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276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11747</TotalTime>
  <Words>544</Words>
  <Application>Microsoft Office PowerPoint</Application>
  <PresentationFormat>On-screen Show (4:3)</PresentationFormat>
  <Paragraphs>59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Baskerville Old Face</vt:lpstr>
      <vt:lpstr>Calibri</vt:lpstr>
      <vt:lpstr>Office Theme</vt:lpstr>
      <vt:lpstr>PowerPoint Presentation</vt:lpstr>
      <vt:lpstr>THE IMPACT OF REFORMATION</vt:lpstr>
      <vt:lpstr>CALVIN AND CALVINISM</vt:lpstr>
      <vt:lpstr>The symbolism of PROPHETIC BEARDS</vt:lpstr>
      <vt:lpstr>‘The most perfect school of Christ that ever was since the days of the Apostles’ (John Knox)</vt:lpstr>
      <vt:lpstr>CALVIN’S LEGACY:  Halted retreat of Protestant Reformation?</vt:lpstr>
      <vt:lpstr>Religious Map of C16th Europe</vt:lpstr>
      <vt:lpstr>The Appeal of Calvinism</vt:lpstr>
      <vt:lpstr>Importance of the Word</vt:lpstr>
      <vt:lpstr>Calvinist Church in Amsterdam </vt:lpstr>
      <vt:lpstr>Importance and Influence of…</vt:lpstr>
      <vt:lpstr> Built on foundations laid by Calvin and headed Calvinist Church for forty years</vt:lpstr>
      <vt:lpstr>Despite Calvin’s declaration that rulers not be opposed: plenty of evidence to contrary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CALVIN AND CALVINISM</dc:title>
  <dc:creator>History 9C076617H</dc:creator>
  <cp:lastModifiedBy>Bycroft, Michael</cp:lastModifiedBy>
  <cp:revision>28</cp:revision>
  <dcterms:created xsi:type="dcterms:W3CDTF">2013-11-22T16:56:38Z</dcterms:created>
  <dcterms:modified xsi:type="dcterms:W3CDTF">2026-10-19T13:39:58Z</dcterms:modified>
</cp:coreProperties>
</file>