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7" r:id="rId4"/>
    <p:sldId id="265" r:id="rId5"/>
    <p:sldId id="261" r:id="rId6"/>
    <p:sldId id="262" r:id="rId7"/>
    <p:sldId id="260" r:id="rId8"/>
    <p:sldId id="259" r:id="rId9"/>
    <p:sldId id="263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56" d="100"/>
          <a:sy n="56" d="100"/>
        </p:scale>
        <p:origin x="1604" y="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6B96-79D6-4B14-8494-7EABF5F59792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C07-9BA6-4A85-B74A-65F57ABAD8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0611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6B96-79D6-4B14-8494-7EABF5F59792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C07-9BA6-4A85-B74A-65F57ABAD8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058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6B96-79D6-4B14-8494-7EABF5F59792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C07-9BA6-4A85-B74A-65F57ABAD8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512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6B96-79D6-4B14-8494-7EABF5F59792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C07-9BA6-4A85-B74A-65F57ABAD8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205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6B96-79D6-4B14-8494-7EABF5F59792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C07-9BA6-4A85-B74A-65F57ABAD8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8929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6B96-79D6-4B14-8494-7EABF5F59792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C07-9BA6-4A85-B74A-65F57ABAD8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393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6B96-79D6-4B14-8494-7EABF5F59792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C07-9BA6-4A85-B74A-65F57ABAD8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552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6B96-79D6-4B14-8494-7EABF5F59792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C07-9BA6-4A85-B74A-65F57ABAD8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35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6B96-79D6-4B14-8494-7EABF5F59792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C07-9BA6-4A85-B74A-65F57ABAD8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540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6B96-79D6-4B14-8494-7EABF5F59792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C07-9BA6-4A85-B74A-65F57ABAD8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429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6B96-79D6-4B14-8494-7EABF5F59792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5C07-9BA6-4A85-B74A-65F57ABAD8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83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96B96-79D6-4B14-8494-7EABF5F59792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65C07-9BA6-4A85-B74A-65F57ABAD8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531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FEDE5-159B-952D-80F1-6B921ADD0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THE IMPACT OF REFORMATION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2EE0C4-C54C-E49E-6F46-3FF9FFF71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0" y="920153"/>
            <a:ext cx="7013579" cy="54793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9B06597-223D-A02B-1941-73F8BD92E152}"/>
              </a:ext>
            </a:extLst>
          </p:cNvPr>
          <p:cNvSpPr txBox="1"/>
          <p:nvPr/>
        </p:nvSpPr>
        <p:spPr>
          <a:xfrm>
            <a:off x="755576" y="6382610"/>
            <a:ext cx="77048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Baskerville Old Face" panose="02020602080505020303" pitchFamily="18" charset="0"/>
              </a:rPr>
              <a:t>Reformation Wall (Le Mur des </a:t>
            </a:r>
            <a:r>
              <a:rPr lang="en-GB" sz="2400" dirty="0" err="1">
                <a:latin typeface="Baskerville Old Face" panose="02020602080505020303" pitchFamily="18" charset="0"/>
              </a:rPr>
              <a:t>Réformateurs</a:t>
            </a:r>
            <a:r>
              <a:rPr lang="en-GB" sz="2400" dirty="0">
                <a:latin typeface="Baskerville Old Face" panose="02020602080505020303" pitchFamily="18" charset="0"/>
              </a:rPr>
              <a:t>), Geneva (1917)</a:t>
            </a:r>
          </a:p>
        </p:txBody>
      </p:sp>
    </p:spTree>
    <p:extLst>
      <p:ext uri="{BB962C8B-B14F-4D97-AF65-F5344CB8AC3E}">
        <p14:creationId xmlns:p14="http://schemas.microsoft.com/office/powerpoint/2010/main" val="3543932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9188"/>
            <a:ext cx="8229600" cy="875929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Baskerville Old Face" panose="02020602080505020303" pitchFamily="18" charset="0"/>
              </a:rPr>
              <a:t>CALVIN AND CALVINISM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925117"/>
            <a:ext cx="3600400" cy="47133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981" y="1229545"/>
            <a:ext cx="3686450" cy="41044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A5A68C-EC41-A462-8416-00A06BE7FA80}"/>
              </a:ext>
            </a:extLst>
          </p:cNvPr>
          <p:cNvSpPr txBox="1"/>
          <p:nvPr/>
        </p:nvSpPr>
        <p:spPr>
          <a:xfrm>
            <a:off x="683568" y="5721092"/>
            <a:ext cx="82295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latin typeface="Baskerville Old Face" panose="02020602080505020303" pitchFamily="18" charset="0"/>
              </a:rPr>
              <a:t>Important but not only influential figure/leader even during life. Reform movement developed by others after death in 1564.</a:t>
            </a:r>
          </a:p>
        </p:txBody>
      </p:sp>
    </p:spTree>
    <p:extLst>
      <p:ext uri="{BB962C8B-B14F-4D97-AF65-F5344CB8AC3E}">
        <p14:creationId xmlns:p14="http://schemas.microsoft.com/office/powerpoint/2010/main" val="388814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The symbolism of</a:t>
            </a:r>
            <a:br>
              <a:rPr lang="en-GB" dirty="0">
                <a:solidFill>
                  <a:srgbClr val="FF0000"/>
                </a:solidFill>
                <a:latin typeface="Baskerville Old Face" panose="02020602080505020303" pitchFamily="18" charset="0"/>
              </a:rPr>
            </a:br>
            <a:r>
              <a:rPr lang="en-GB" dirty="0">
                <a:solidFill>
                  <a:srgbClr val="FF0000"/>
                </a:solidFill>
                <a:latin typeface="Baskerville Old Face" panose="02020602080505020303" pitchFamily="18" charset="0"/>
              </a:rPr>
              <a:t>PROPHETIC BEARDS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683569" y="1421086"/>
            <a:ext cx="3663082" cy="639762"/>
          </a:xfrm>
        </p:spPr>
        <p:txBody>
          <a:bodyPr>
            <a:normAutofit/>
          </a:bodyPr>
          <a:lstStyle/>
          <a:p>
            <a:r>
              <a:rPr lang="en-GB" dirty="0">
                <a:latin typeface="Baskerville Old Face" panose="02020602080505020303" pitchFamily="18" charset="0"/>
              </a:rPr>
              <a:t>John Knox (c. 1514-1572)</a:t>
            </a:r>
          </a:p>
          <a:p>
            <a:endParaRPr lang="en-GB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3034805"/>
            <a:ext cx="1676400" cy="2171700"/>
          </a:xfrm>
        </p:spPr>
      </p:pic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788024" y="1721296"/>
            <a:ext cx="3672407" cy="639762"/>
          </a:xfrm>
        </p:spPr>
        <p:txBody>
          <a:bodyPr/>
          <a:lstStyle/>
          <a:p>
            <a:r>
              <a:rPr lang="en-GB" dirty="0">
                <a:latin typeface="Baskerville Old Face" panose="02020602080505020303" pitchFamily="18" charset="0"/>
              </a:rPr>
              <a:t>Theodore </a:t>
            </a:r>
            <a:r>
              <a:rPr lang="en-GB" dirty="0" err="1">
                <a:latin typeface="Baskerville Old Face" panose="02020602080505020303" pitchFamily="18" charset="0"/>
              </a:rPr>
              <a:t>Beza</a:t>
            </a:r>
            <a:r>
              <a:rPr lang="en-GB" dirty="0">
                <a:latin typeface="Baskerville Old Face" panose="02020602080505020303" pitchFamily="18" charset="0"/>
              </a:rPr>
              <a:t> (1519-1605)</a:t>
            </a:r>
          </a:p>
          <a:p>
            <a:endParaRPr lang="en-GB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1" y="2060848"/>
            <a:ext cx="3653824" cy="456728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35" y="1729233"/>
            <a:ext cx="3838317" cy="4983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596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39" y="108300"/>
            <a:ext cx="4008419" cy="994691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FF0000"/>
                </a:solidFill>
                <a:latin typeface="Baskerville Old Face" panose="02020602080505020303" pitchFamily="18" charset="0"/>
              </a:rPr>
              <a:t>‘The most perfect school of Christ that ever was since the days of the Apostles’ (John Knox)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7944" y="108300"/>
            <a:ext cx="4824536" cy="621094"/>
          </a:xfrm>
        </p:spPr>
        <p:txBody>
          <a:bodyPr/>
          <a:lstStyle/>
          <a:p>
            <a:pPr marL="0" indent="0">
              <a:buNone/>
            </a:pPr>
            <a:r>
              <a:rPr lang="en-GB" sz="30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Struggle for Control in Geneva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525" y="1136204"/>
            <a:ext cx="4246109" cy="5877271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Expelled after first attempt 1536-38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Worked in Strasbourg with Martin Bucer, 1538-41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Political as much as religious struggle in 1540s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Disputes over baptismal names, dancing, gambling…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Servetus challenged theology, burned 1553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Increasingly French city because influx of refugees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Life in/as exile significant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Became major printing centre in 1550s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Academy to train ministers established 1559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Baskerville Old Face" panose="020206020805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634" y="729394"/>
            <a:ext cx="4742322" cy="587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548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56902"/>
            <a:ext cx="8928992" cy="762286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CALVIN’S LEGACY: </a:t>
            </a:r>
            <a:br>
              <a:rPr lang="en-GB" sz="2800" dirty="0">
                <a:solidFill>
                  <a:srgbClr val="FF0000"/>
                </a:solidFill>
                <a:latin typeface="Baskerville Old Face" panose="02020602080505020303" pitchFamily="18" charset="0"/>
              </a:rPr>
            </a:br>
            <a:r>
              <a:rPr lang="en-GB" sz="28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Halted retreat of Protestant Reformation?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163939" y="1124744"/>
            <a:ext cx="4988017" cy="5476354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Importance in churches of Scotland, France, Poland, Netherlands, Hungary, Transylvania, Puritans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More systematic doctrine than Luther (</a:t>
            </a:r>
            <a:r>
              <a:rPr lang="en-GB" sz="2800" i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Institutes</a:t>
            </a:r>
            <a:r>
              <a:rPr lang="en-GB" sz="28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GB" sz="2800" dirty="0">
                <a:latin typeface="Baskerville Old Face" panose="02020602080505020303" pitchFamily="18" charset="0"/>
              </a:rPr>
              <a:t>1536)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More structured and independent church (</a:t>
            </a:r>
            <a:r>
              <a:rPr lang="en-GB" sz="2800" i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Ecclesiastical Ordinances </a:t>
            </a:r>
            <a:r>
              <a:rPr lang="en-GB" sz="2800" dirty="0">
                <a:latin typeface="Baskerville Old Face" panose="02020602080505020303" pitchFamily="18" charset="0"/>
              </a:rPr>
              <a:t>1541): synods, elders, deacons, poor relief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Appeal of faith based on discipline and austerity (role of Consistory)!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Salvation &amp; Scripture at centre of ministry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Baskerville Old Face" panose="02020602080505020303" pitchFamily="18" charset="0"/>
              </a:rPr>
              <a:t>Flexibility, ‘exportability’, lay officials, ‘work ethic’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4512" y="1592796"/>
            <a:ext cx="3720244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15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Baskerville Old Face" panose="02020602080505020303" pitchFamily="18" charset="0"/>
              </a:rPr>
              <a:t>Religious Map of C16th Europe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2736"/>
            <a:ext cx="8614763" cy="524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74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The Appeal of Calvinism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980728"/>
            <a:ext cx="5688631" cy="568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519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2232"/>
            <a:ext cx="8229600" cy="1143000"/>
          </a:xfrm>
        </p:spPr>
        <p:txBody>
          <a:bodyPr>
            <a:normAutofit/>
          </a:bodyPr>
          <a:lstStyle/>
          <a:p>
            <a:r>
              <a:rPr lang="en-GB" sz="48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Importance of the Word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813767"/>
          </a:xfrm>
        </p:spPr>
        <p:txBody>
          <a:bodyPr>
            <a:normAutofit lnSpcReduction="10000"/>
          </a:bodyPr>
          <a:lstStyle/>
          <a:p>
            <a:r>
              <a:rPr lang="en-GB" b="0" dirty="0">
                <a:latin typeface="Baskerville Old Face" panose="02020602080505020303" pitchFamily="18" charset="0"/>
              </a:rPr>
              <a:t>Calvin’s</a:t>
            </a:r>
            <a:r>
              <a:rPr lang="en-GB" dirty="0">
                <a:latin typeface="Baskerville Old Face" panose="02020602080505020303" pitchFamily="18" charset="0"/>
              </a:rPr>
              <a:t> </a:t>
            </a:r>
            <a:r>
              <a:rPr lang="en-GB" b="0" i="1" dirty="0">
                <a:latin typeface="Baskerville Old Face" panose="02020602080505020303" pitchFamily="18" charset="0"/>
              </a:rPr>
              <a:t>Institutes of the Christian Religion</a:t>
            </a:r>
            <a:r>
              <a:rPr lang="en-GB" dirty="0">
                <a:latin typeface="Baskerville Old Face" panose="02020602080505020303" pitchFamily="18" charset="0"/>
              </a:rPr>
              <a:t> </a:t>
            </a:r>
            <a:r>
              <a:rPr lang="en-GB" b="0" dirty="0">
                <a:latin typeface="Baskerville Old Face" panose="02020602080505020303" pitchFamily="18" charset="0"/>
              </a:rPr>
              <a:t>(1536)</a:t>
            </a:r>
          </a:p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076056" y="1215232"/>
            <a:ext cx="3610744" cy="959643"/>
          </a:xfrm>
        </p:spPr>
        <p:txBody>
          <a:bodyPr>
            <a:normAutofit lnSpcReduction="10000"/>
          </a:bodyPr>
          <a:lstStyle/>
          <a:p>
            <a:r>
              <a:rPr lang="en-GB" b="0" dirty="0">
                <a:latin typeface="Baskerville Old Face" panose="02020602080505020303" pitchFamily="18" charset="0"/>
              </a:rPr>
              <a:t>Calvin</a:t>
            </a:r>
            <a:r>
              <a:rPr lang="en-GB" dirty="0">
                <a:latin typeface="Baskerville Old Face" panose="02020602080505020303" pitchFamily="18" charset="0"/>
              </a:rPr>
              <a:t> </a:t>
            </a:r>
            <a:r>
              <a:rPr lang="en-GB" b="0" dirty="0">
                <a:latin typeface="Baskerville Old Face" panose="02020602080505020303" pitchFamily="18" charset="0"/>
              </a:rPr>
              <a:t>Preaching in Geneva</a:t>
            </a:r>
          </a:p>
          <a:p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32" y="2051603"/>
            <a:ext cx="3263190" cy="44963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13813"/>
            <a:ext cx="3263190" cy="497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12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1609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z="49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Calvinist Church in Amsterdam</a:t>
            </a:r>
            <a:br>
              <a:rPr lang="en-GB" dirty="0"/>
            </a:b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48" y="908720"/>
            <a:ext cx="8064896" cy="578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1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-133477"/>
            <a:ext cx="3008313" cy="1162050"/>
          </a:xfrm>
        </p:spPr>
        <p:txBody>
          <a:bodyPr>
            <a:noAutofit/>
          </a:bodyPr>
          <a:lstStyle/>
          <a:p>
            <a:r>
              <a:rPr lang="en-GB" sz="28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Importance and Influence of…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347804" y="392224"/>
            <a:ext cx="5652060" cy="92370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sz="40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Heinrich </a:t>
            </a:r>
            <a:r>
              <a:rPr lang="en-GB" sz="4000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Bullinger</a:t>
            </a:r>
            <a:r>
              <a:rPr lang="en-GB" sz="40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(1504-1575)</a:t>
            </a:r>
            <a:endParaRPr lang="en-GB" sz="4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323528" y="1268760"/>
            <a:ext cx="5472608" cy="4976577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Contemporary of Calvin based in Zürich (heir to </a:t>
            </a:r>
            <a:r>
              <a:rPr lang="en-GB" sz="2400" dirty="0" err="1">
                <a:latin typeface="Baskerville Old Face" panose="02020602080505020303" pitchFamily="18" charset="0"/>
              </a:rPr>
              <a:t>Zwinglian</a:t>
            </a:r>
            <a:r>
              <a:rPr lang="en-GB" sz="2400" dirty="0">
                <a:latin typeface="Baskerville Old Face" panose="02020602080505020303" pitchFamily="18" charset="0"/>
              </a:rPr>
              <a:t> Reformation)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Major figure in Reformed Church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Second generation focused on unifying movement </a:t>
            </a:r>
            <a:r>
              <a:rPr lang="en-GB" sz="2400" i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Consensus </a:t>
            </a:r>
            <a:r>
              <a:rPr lang="en-GB" sz="2400" i="1">
                <a:solidFill>
                  <a:srgbClr val="FF0000"/>
                </a:solidFill>
                <a:latin typeface="Baskerville Old Face" panose="02020602080505020303" pitchFamily="18" charset="0"/>
              </a:rPr>
              <a:t>Tigurinus</a:t>
            </a:r>
            <a:r>
              <a:rPr lang="en-GB" sz="2400" i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GB" sz="2400" dirty="0">
                <a:latin typeface="Baskerville Old Face" panose="02020602080505020303" pitchFamily="18" charset="0"/>
              </a:rPr>
              <a:t>(1549)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Correspondence and co-operation with Calvin &amp; Beza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Wrote influential </a:t>
            </a:r>
            <a:r>
              <a:rPr lang="en-GB" sz="2400" i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Second Helvetic Confession</a:t>
            </a:r>
            <a:r>
              <a:rPr lang="en-GB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 (1566)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Importance in Germanic territories and re ‘godly magistracy’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Baskerville Old Face" panose="02020602080505020303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Baskerville Old Face" panose="0202060208050502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802" y="1022223"/>
            <a:ext cx="3022004" cy="23351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8672" y="3399274"/>
            <a:ext cx="2376264" cy="333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161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885865"/>
            <a:ext cx="6392689" cy="526911"/>
          </a:xfrm>
        </p:spPr>
        <p:txBody>
          <a:bodyPr>
            <a:noAutofit/>
          </a:bodyPr>
          <a:lstStyle/>
          <a:p>
            <a:br>
              <a:rPr lang="en-GB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</a:br>
            <a:r>
              <a:rPr lang="en-GB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Built on foundations laid by Calvin and headed Calvinist Church for forty years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6633"/>
            <a:ext cx="8147248" cy="142775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Theodore </a:t>
            </a:r>
            <a:r>
              <a:rPr lang="en-GB" dirty="0" err="1">
                <a:solidFill>
                  <a:srgbClr val="FF0000"/>
                </a:solidFill>
                <a:latin typeface="Baskerville Old Face" panose="02020602080505020303" pitchFamily="18" charset="0"/>
              </a:rPr>
              <a:t>Beza</a:t>
            </a:r>
            <a:r>
              <a:rPr lang="en-GB" dirty="0">
                <a:solidFill>
                  <a:srgbClr val="FF0000"/>
                </a:solidFill>
                <a:latin typeface="Baskerville Old Face" panose="02020602080505020303" pitchFamily="18" charset="0"/>
              </a:rPr>
              <a:t> (1519-1605)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248" y="1560415"/>
            <a:ext cx="6020178" cy="468052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Fully developed doctrine of double pre-destination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Participated at major events in France (Colloquy of </a:t>
            </a:r>
            <a:r>
              <a:rPr lang="en-GB" sz="2400" dirty="0" err="1">
                <a:latin typeface="Baskerville Old Face" panose="02020602080505020303" pitchFamily="18" charset="0"/>
              </a:rPr>
              <a:t>Poissy</a:t>
            </a:r>
            <a:r>
              <a:rPr lang="en-GB" sz="2400" dirty="0">
                <a:latin typeface="Baskerville Old Face" panose="02020602080505020303" pitchFamily="18" charset="0"/>
              </a:rPr>
              <a:t>, 1561) and corresponded with key leaders e.g. Henri IV (1589-1610)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Dealt with devastating aftermath of St Bartholomew’s Day Massacre (1572)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Helped develop theory of resistance which allowed for magistrates to resist an ungodly tyrant: </a:t>
            </a:r>
            <a:r>
              <a:rPr lang="en-GB" sz="2400" i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The Right of Magistrates </a:t>
            </a:r>
            <a:r>
              <a:rPr lang="en-GB" sz="2400" dirty="0">
                <a:latin typeface="Baskerville Old Face" panose="02020602080505020303" pitchFamily="18" charset="0"/>
              </a:rPr>
              <a:t>(1574)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‘Calvinist International’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430" y="3356992"/>
            <a:ext cx="2606322" cy="32690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969" y="139513"/>
            <a:ext cx="2298495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25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114" y="538135"/>
            <a:ext cx="7067572" cy="883943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Despite Calvin’s declaration that rulers not be opposed: plenty of evidence to contrary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3971" y="75376"/>
            <a:ext cx="5688633" cy="919390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  <a:latin typeface="Baskerville Old Face" panose="02020602080505020303" pitchFamily="18" charset="0"/>
              </a:rPr>
              <a:t>Calvinism: a creed for rebels?</a:t>
            </a:r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1422080"/>
            <a:ext cx="4067943" cy="4897784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Persecution a sign of election (Calvin condemned covert worship ‘</a:t>
            </a:r>
            <a:r>
              <a:rPr lang="en-GB" sz="2400" dirty="0" err="1">
                <a:latin typeface="Baskerville Old Face" panose="02020602080505020303" pitchFamily="18" charset="0"/>
              </a:rPr>
              <a:t>Nicodemism</a:t>
            </a:r>
            <a:r>
              <a:rPr lang="en-GB" sz="2400" dirty="0">
                <a:latin typeface="Baskerville Old Face" panose="02020602080505020303" pitchFamily="18" charset="0"/>
              </a:rPr>
              <a:t>’)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Association with political revolt in France, the Netherlands &amp; Scotland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Iconoclasm (destruction of images): popular &amp; official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Underground churches (in secret)/ Stranger churches (in exile)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latin typeface="Baskerville Old Face" panose="02020602080505020303" pitchFamily="18" charset="0"/>
              </a:rPr>
              <a:t>Success &gt; compromise &amp; pragmatism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3" y="2564904"/>
            <a:ext cx="4940514" cy="3600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28302"/>
            <a:ext cx="180020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311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232" y="116632"/>
            <a:ext cx="5389438" cy="639631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GB" sz="4300" dirty="0">
                <a:solidFill>
                  <a:srgbClr val="FF0000"/>
                </a:solidFill>
                <a:latin typeface="Baskerville Old Face" panose="02020602080505020303" pitchFamily="18" charset="0"/>
              </a:rPr>
              <a:t>Seventeenth-century Arminianism</a:t>
            </a:r>
          </a:p>
          <a:p>
            <a:r>
              <a:rPr lang="en-GB" sz="2600" dirty="0">
                <a:latin typeface="Baskerville Old Face" panose="02020602080505020303" pitchFamily="18" charset="0"/>
              </a:rPr>
              <a:t>emergence = internal challenge to Reform akin to Jansenist controversy within Catholic Church</a:t>
            </a:r>
          </a:p>
          <a:p>
            <a:r>
              <a:rPr lang="en-GB" sz="2600" dirty="0">
                <a:latin typeface="Baskerville Old Face" panose="02020602080505020303" pitchFamily="18" charset="0"/>
              </a:rPr>
              <a:t>danger of schism over role of free will (</a:t>
            </a:r>
            <a:r>
              <a:rPr lang="en-GB" sz="2600" dirty="0" err="1">
                <a:latin typeface="Baskerville Old Face" panose="02020602080505020303" pitchFamily="18" charset="0"/>
              </a:rPr>
              <a:t>cf</a:t>
            </a:r>
            <a:r>
              <a:rPr lang="en-GB" sz="2600" dirty="0">
                <a:latin typeface="Baskerville Old Face" panose="02020602080505020303" pitchFamily="18" charset="0"/>
              </a:rPr>
              <a:t> Jansenists re grace)</a:t>
            </a:r>
          </a:p>
          <a:p>
            <a:r>
              <a:rPr lang="en-GB" sz="2600" dirty="0">
                <a:latin typeface="Baskerville Old Face" panose="02020602080505020303" pitchFamily="18" charset="0"/>
              </a:rPr>
              <a:t>Archbishop Laud (1573-1645) in England controversial supporter</a:t>
            </a:r>
          </a:p>
          <a:p>
            <a:r>
              <a:rPr lang="en-GB" sz="2600" dirty="0">
                <a:latin typeface="Baskerville Old Face" panose="02020602080505020303" pitchFamily="18" charset="0"/>
              </a:rPr>
              <a:t>later influence on Baptists &amp; Methodists (John Wesley 1703-91)</a:t>
            </a:r>
          </a:p>
          <a:p>
            <a:r>
              <a:rPr lang="en-GB" sz="2600" dirty="0">
                <a:latin typeface="Baskerville Old Face" panose="02020602080505020303" pitchFamily="18" charset="0"/>
              </a:rPr>
              <a:t>But Puritans remained dominant force in New England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16" y="116632"/>
            <a:ext cx="2794000" cy="3695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898361"/>
            <a:ext cx="2376264" cy="277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7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11742</TotalTime>
  <Words>544</Words>
  <Application>Microsoft Office PowerPoint</Application>
  <PresentationFormat>On-screen Show (4:3)</PresentationFormat>
  <Paragraphs>59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Baskerville Old Face</vt:lpstr>
      <vt:lpstr>Calibri</vt:lpstr>
      <vt:lpstr>Office Theme</vt:lpstr>
      <vt:lpstr>THE IMPACT OF REFORMATION</vt:lpstr>
      <vt:lpstr>CALVIN AND CALVINISM</vt:lpstr>
      <vt:lpstr>The symbolism of PROPHETIC BEARDS</vt:lpstr>
      <vt:lpstr>‘The most perfect school of Christ that ever was since the days of the Apostles’ (John Knox)</vt:lpstr>
      <vt:lpstr>CALVIN’S LEGACY:  Halted retreat of Protestant Reformation?</vt:lpstr>
      <vt:lpstr>Religious Map of C16th Europe</vt:lpstr>
      <vt:lpstr>The Appeal of Calvinism</vt:lpstr>
      <vt:lpstr>Importance of the Word</vt:lpstr>
      <vt:lpstr>Calvinist Church in Amsterdam </vt:lpstr>
      <vt:lpstr>Importance and Influence of…</vt:lpstr>
      <vt:lpstr> Built on foundations laid by Calvin and headed Calvinist Church for forty years</vt:lpstr>
      <vt:lpstr>Despite Calvin’s declaration that rulers not be opposed: plenty of evidence to contrary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CALVIN AND CALVINISM</dc:title>
  <dc:creator>History 9C076617H</dc:creator>
  <cp:lastModifiedBy>Roberts, Penny</cp:lastModifiedBy>
  <cp:revision>28</cp:revision>
  <dcterms:created xsi:type="dcterms:W3CDTF">2013-11-22T16:56:38Z</dcterms:created>
  <dcterms:modified xsi:type="dcterms:W3CDTF">2026-10-11T14:34:54Z</dcterms:modified>
</cp:coreProperties>
</file>