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708" r:id="rId2"/>
  </p:sldMasterIdLst>
  <p:notesMasterIdLst>
    <p:notesMasterId r:id="rId23"/>
  </p:notesMasterIdLst>
  <p:handoutMasterIdLst>
    <p:handoutMasterId r:id="rId24"/>
  </p:handoutMasterIdLst>
  <p:sldIdLst>
    <p:sldId id="328" r:id="rId3"/>
    <p:sldId id="352" r:id="rId4"/>
    <p:sldId id="340" r:id="rId5"/>
    <p:sldId id="289" r:id="rId6"/>
    <p:sldId id="306" r:id="rId7"/>
    <p:sldId id="353" r:id="rId8"/>
    <p:sldId id="341" r:id="rId9"/>
    <p:sldId id="331" r:id="rId10"/>
    <p:sldId id="342" r:id="rId11"/>
    <p:sldId id="343" r:id="rId12"/>
    <p:sldId id="354" r:id="rId13"/>
    <p:sldId id="334" r:id="rId14"/>
    <p:sldId id="335" r:id="rId15"/>
    <p:sldId id="344" r:id="rId16"/>
    <p:sldId id="260" r:id="rId17"/>
    <p:sldId id="356" r:id="rId18"/>
    <p:sldId id="269" r:id="rId19"/>
    <p:sldId id="357" r:id="rId20"/>
    <p:sldId id="272" r:id="rId21"/>
    <p:sldId id="275" r:id="rId22"/>
  </p:sldIdLst>
  <p:sldSz cx="9144000" cy="6858000" type="screen4x3"/>
  <p:notesSz cx="6856413" cy="97504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57FD02-9FD9-4C74-A8FF-CC862E0885B0}" v="9" dt="2025-01-10T17:39:32.5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 autoAdjust="0"/>
  </p:normalViewPr>
  <p:slideViewPr>
    <p:cSldViewPr>
      <p:cViewPr varScale="1">
        <p:scale>
          <a:sx n="126" d="100"/>
          <a:sy n="126" d="100"/>
        </p:scale>
        <p:origin x="119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4"/>
    </p:cViewPr>
  </p:sorter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3071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ümin, Beat" userId="089c3a20-6288-4605-973a-7a561c277dc9" providerId="ADAL" clId="{1757FD02-9FD9-4C74-A8FF-CC862E0885B0}"/>
    <pc:docChg chg="modSld">
      <pc:chgData name="Kümin, Beat" userId="089c3a20-6288-4605-973a-7a561c277dc9" providerId="ADAL" clId="{1757FD02-9FD9-4C74-A8FF-CC862E0885B0}" dt="2025-01-10T17:39:32.530" v="56" actId="1076"/>
      <pc:docMkLst>
        <pc:docMk/>
      </pc:docMkLst>
      <pc:sldChg chg="modNotes">
        <pc:chgData name="Kümin, Beat" userId="089c3a20-6288-4605-973a-7a561c277dc9" providerId="ADAL" clId="{1757FD02-9FD9-4C74-A8FF-CC862E0885B0}" dt="2025-01-10T17:38:56.237" v="47" actId="6549"/>
        <pc:sldMkLst>
          <pc:docMk/>
          <pc:sldMk cId="0" sldId="260"/>
        </pc:sldMkLst>
      </pc:sldChg>
      <pc:sldChg chg="modNotes">
        <pc:chgData name="Kümin, Beat" userId="089c3a20-6288-4605-973a-7a561c277dc9" providerId="ADAL" clId="{1757FD02-9FD9-4C74-A8FF-CC862E0885B0}" dt="2025-01-10T17:39:05.200" v="49" actId="6549"/>
        <pc:sldMkLst>
          <pc:docMk/>
          <pc:sldMk cId="1132438043" sldId="269"/>
        </pc:sldMkLst>
      </pc:sldChg>
      <pc:sldChg chg="modNotes">
        <pc:chgData name="Kümin, Beat" userId="089c3a20-6288-4605-973a-7a561c277dc9" providerId="ADAL" clId="{1757FD02-9FD9-4C74-A8FF-CC862E0885B0}" dt="2025-01-10T17:39:10.733" v="50" actId="6549"/>
        <pc:sldMkLst>
          <pc:docMk/>
          <pc:sldMk cId="1236163278" sldId="272"/>
        </pc:sldMkLst>
      </pc:sldChg>
      <pc:sldChg chg="modNotes">
        <pc:chgData name="Kümin, Beat" userId="089c3a20-6288-4605-973a-7a561c277dc9" providerId="ADAL" clId="{1757FD02-9FD9-4C74-A8FF-CC862E0885B0}" dt="2025-01-10T17:39:32.530" v="56" actId="1076"/>
        <pc:sldMkLst>
          <pc:docMk/>
          <pc:sldMk cId="0" sldId="275"/>
        </pc:sldMkLst>
      </pc:sldChg>
      <pc:sldChg chg="modNotes">
        <pc:chgData name="Kümin, Beat" userId="089c3a20-6288-4605-973a-7a561c277dc9" providerId="ADAL" clId="{1757FD02-9FD9-4C74-A8FF-CC862E0885B0}" dt="2025-01-10T17:36:48.502" v="3" actId="6549"/>
        <pc:sldMkLst>
          <pc:docMk/>
          <pc:sldMk cId="0" sldId="289"/>
        </pc:sldMkLst>
      </pc:sldChg>
      <pc:sldChg chg="modNotes">
        <pc:chgData name="Kümin, Beat" userId="089c3a20-6288-4605-973a-7a561c277dc9" providerId="ADAL" clId="{1757FD02-9FD9-4C74-A8FF-CC862E0885B0}" dt="2025-01-10T17:36:53.124" v="4" actId="6549"/>
        <pc:sldMkLst>
          <pc:docMk/>
          <pc:sldMk cId="0" sldId="306"/>
        </pc:sldMkLst>
      </pc:sldChg>
      <pc:sldChg chg="modNotes">
        <pc:chgData name="Kümin, Beat" userId="089c3a20-6288-4605-973a-7a561c277dc9" providerId="ADAL" clId="{1757FD02-9FD9-4C74-A8FF-CC862E0885B0}" dt="2025-01-10T17:36:33.440" v="0" actId="6549"/>
        <pc:sldMkLst>
          <pc:docMk/>
          <pc:sldMk cId="0" sldId="328"/>
        </pc:sldMkLst>
      </pc:sldChg>
      <pc:sldChg chg="modNotes">
        <pc:chgData name="Kümin, Beat" userId="089c3a20-6288-4605-973a-7a561c277dc9" providerId="ADAL" clId="{1757FD02-9FD9-4C74-A8FF-CC862E0885B0}" dt="2025-01-10T17:37:38.177" v="19" actId="14100"/>
        <pc:sldMkLst>
          <pc:docMk/>
          <pc:sldMk cId="0" sldId="331"/>
        </pc:sldMkLst>
      </pc:sldChg>
      <pc:sldChg chg="modNotes">
        <pc:chgData name="Kümin, Beat" userId="089c3a20-6288-4605-973a-7a561c277dc9" providerId="ADAL" clId="{1757FD02-9FD9-4C74-A8FF-CC862E0885B0}" dt="2025-01-10T17:38:17.889" v="34" actId="14100"/>
        <pc:sldMkLst>
          <pc:docMk/>
          <pc:sldMk cId="0" sldId="334"/>
        </pc:sldMkLst>
      </pc:sldChg>
      <pc:sldChg chg="modNotes">
        <pc:chgData name="Kümin, Beat" userId="089c3a20-6288-4605-973a-7a561c277dc9" providerId="ADAL" clId="{1757FD02-9FD9-4C74-A8FF-CC862E0885B0}" dt="2025-01-10T17:38:32.502" v="40" actId="1076"/>
        <pc:sldMkLst>
          <pc:docMk/>
          <pc:sldMk cId="0" sldId="335"/>
        </pc:sldMkLst>
      </pc:sldChg>
      <pc:sldChg chg="modNotes">
        <pc:chgData name="Kümin, Beat" userId="089c3a20-6288-4605-973a-7a561c277dc9" providerId="ADAL" clId="{1757FD02-9FD9-4C74-A8FF-CC862E0885B0}" dt="2025-01-10T17:36:44.958" v="2" actId="6549"/>
        <pc:sldMkLst>
          <pc:docMk/>
          <pc:sldMk cId="0" sldId="340"/>
        </pc:sldMkLst>
      </pc:sldChg>
      <pc:sldChg chg="modNotes">
        <pc:chgData name="Kümin, Beat" userId="089c3a20-6288-4605-973a-7a561c277dc9" providerId="ADAL" clId="{1757FD02-9FD9-4C74-A8FF-CC862E0885B0}" dt="2025-01-10T17:37:24.841" v="14" actId="1076"/>
        <pc:sldMkLst>
          <pc:docMk/>
          <pc:sldMk cId="0" sldId="341"/>
        </pc:sldMkLst>
      </pc:sldChg>
      <pc:sldChg chg="modNotes">
        <pc:chgData name="Kümin, Beat" userId="089c3a20-6288-4605-973a-7a561c277dc9" providerId="ADAL" clId="{1757FD02-9FD9-4C74-A8FF-CC862E0885B0}" dt="2025-01-10T17:37:51.196" v="24" actId="1076"/>
        <pc:sldMkLst>
          <pc:docMk/>
          <pc:sldMk cId="0" sldId="342"/>
        </pc:sldMkLst>
      </pc:sldChg>
      <pc:sldChg chg="modNotes">
        <pc:chgData name="Kümin, Beat" userId="089c3a20-6288-4605-973a-7a561c277dc9" providerId="ADAL" clId="{1757FD02-9FD9-4C74-A8FF-CC862E0885B0}" dt="2025-01-10T17:38:01.949" v="28" actId="14100"/>
        <pc:sldMkLst>
          <pc:docMk/>
          <pc:sldMk cId="0" sldId="343"/>
        </pc:sldMkLst>
      </pc:sldChg>
      <pc:sldChg chg="modNotes">
        <pc:chgData name="Kümin, Beat" userId="089c3a20-6288-4605-973a-7a561c277dc9" providerId="ADAL" clId="{1757FD02-9FD9-4C74-A8FF-CC862E0885B0}" dt="2025-01-10T17:38:51.816" v="46" actId="1076"/>
        <pc:sldMkLst>
          <pc:docMk/>
          <pc:sldMk cId="0" sldId="344"/>
        </pc:sldMkLst>
      </pc:sldChg>
      <pc:sldChg chg="modNotes">
        <pc:chgData name="Kümin, Beat" userId="089c3a20-6288-4605-973a-7a561c277dc9" providerId="ADAL" clId="{1757FD02-9FD9-4C74-A8FF-CC862E0885B0}" dt="2025-01-10T17:36:39.091" v="1" actId="6549"/>
        <pc:sldMkLst>
          <pc:docMk/>
          <pc:sldMk cId="1450421756" sldId="352"/>
        </pc:sldMkLst>
      </pc:sldChg>
      <pc:sldChg chg="modNotes">
        <pc:chgData name="Kümin, Beat" userId="089c3a20-6288-4605-973a-7a561c277dc9" providerId="ADAL" clId="{1757FD02-9FD9-4C74-A8FF-CC862E0885B0}" dt="2025-01-10T17:37:09.300" v="9" actId="1076"/>
        <pc:sldMkLst>
          <pc:docMk/>
          <pc:sldMk cId="2945785870" sldId="353"/>
        </pc:sldMkLst>
      </pc:sldChg>
      <pc:sldChg chg="modNotes">
        <pc:chgData name="Kümin, Beat" userId="089c3a20-6288-4605-973a-7a561c277dc9" providerId="ADAL" clId="{1757FD02-9FD9-4C74-A8FF-CC862E0885B0}" dt="2025-01-10T17:38:06.335" v="29" actId="6549"/>
        <pc:sldMkLst>
          <pc:docMk/>
          <pc:sldMk cId="2827803529" sldId="354"/>
        </pc:sldMkLst>
      </pc:sldChg>
      <pc:sldChg chg="modNotes">
        <pc:chgData name="Kümin, Beat" userId="089c3a20-6288-4605-973a-7a561c277dc9" providerId="ADAL" clId="{1757FD02-9FD9-4C74-A8FF-CC862E0885B0}" dt="2025-01-10T17:39:00.109" v="48" actId="6549"/>
        <pc:sldMkLst>
          <pc:docMk/>
          <pc:sldMk cId="925664110" sldId="35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2BFE3504-502B-4E6B-B3BA-2C2BE3B4C9B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BED1CC2A-F599-49C9-8358-23FB9676D46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8" name="Rectangle 4">
            <a:extLst>
              <a:ext uri="{FF2B5EF4-FFF2-40B4-BE49-F238E27FC236}">
                <a16:creationId xmlns:a16="http://schemas.microsoft.com/office/drawing/2014/main" id="{36DB4A44-C29A-4DD3-B777-3F57B8BA7B4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53020CBE-7384-4613-9862-F75E8DDDB49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0427D6-4CC2-4B4B-912E-B4A3B5CFA1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33066FE-9DD1-48D6-8F4F-E59762757F1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605B416-46B4-496A-A9AF-E3212E48174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DFA9E459-00DD-4376-BB38-4E0116AEA49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5213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3B2517A2-5CDC-4D98-B6E1-221DA665170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BA686537-2673-42B4-87AF-C58F696E3E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AB18ADAF-A1F9-4822-AEB7-24C59FC341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19F758-2D91-41D4-879A-547EF55D6E9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2C6252F0-5A5F-2602-03E9-1CA20D82C0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C7479-F32A-4058-909D-46CCDFE4E67C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5597A7FE-1D92-59FA-6779-61F3FAA6AB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3114326C-3A02-3A94-3F68-21DD23385C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16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971EA0F3-4DE5-4B38-9523-265744D415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8135F4B-8141-4C48-8FC3-A20E0DDB9552}" type="slidenum">
              <a:rPr lang="en-GB" altLang="en-US" sz="1200"/>
              <a:pPr/>
              <a:t>10</a:t>
            </a:fld>
            <a:endParaRPr lang="en-GB" altLang="en-US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CA0E5EA0-E6AF-44B2-BDC5-C5B77FA62A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9850" y="411163"/>
            <a:ext cx="4510088" cy="3384550"/>
          </a:xfrm>
          <a:solidFill>
            <a:srgbClr val="FFFFFF"/>
          </a:solidFill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3B81882F-52E4-4E12-AC4F-7CA53E59C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3910" y="4371156"/>
            <a:ext cx="5400600" cy="468052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5605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4581A22F-2DFF-4C8B-91E7-E02BFBAD90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F319399-B5B2-4F88-8B55-5ACABF4E25EE}" type="slidenum">
              <a:rPr lang="en-GB" altLang="en-US" sz="1200"/>
              <a:pPr/>
              <a:t>12</a:t>
            </a:fld>
            <a:endParaRPr lang="en-GB" altLang="en-US" sz="1200"/>
          </a:p>
        </p:txBody>
      </p:sp>
      <p:sp>
        <p:nvSpPr>
          <p:cNvPr id="50179" name="Rectangle 1026">
            <a:extLst>
              <a:ext uri="{FF2B5EF4-FFF2-40B4-BE49-F238E27FC236}">
                <a16:creationId xmlns:a16="http://schemas.microsoft.com/office/drawing/2014/main" id="{C0F8EDC7-6E50-48F2-B235-7281E108FA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8100" y="306388"/>
            <a:ext cx="4651375" cy="3489325"/>
          </a:xfrm>
          <a:solidFill>
            <a:srgbClr val="FFFFFF"/>
          </a:solidFill>
          <a:ln/>
        </p:spPr>
      </p:sp>
      <p:sp>
        <p:nvSpPr>
          <p:cNvPr id="50180" name="Rectangle 1027">
            <a:extLst>
              <a:ext uri="{FF2B5EF4-FFF2-40B4-BE49-F238E27FC236}">
                <a16:creationId xmlns:a16="http://schemas.microsoft.com/office/drawing/2014/main" id="{98E8234E-2BD0-4537-9259-74CF454D76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07939" y="4402807"/>
            <a:ext cx="4689798" cy="504056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C48888BD-AEC4-4F89-B337-46B78CB572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34E9C98-E329-49C7-9183-27772B2754CD}" type="slidenum">
              <a:rPr lang="en-GB" altLang="en-US" sz="1200"/>
              <a:pPr/>
              <a:t>13</a:t>
            </a:fld>
            <a:endParaRPr lang="en-GB" altLang="en-US" sz="120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D0B98562-461E-4AFB-8A28-8B384E6C5D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698500"/>
            <a:ext cx="4413250" cy="3311525"/>
          </a:xfrm>
          <a:solidFill>
            <a:srgbClr val="FFFFFF"/>
          </a:solidFill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2DDCD2D7-335C-4063-B585-B9BA10E1FF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9401" y="4515172"/>
            <a:ext cx="5317610" cy="490039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3F7C71D3-3DED-4B21-9954-B13E2F6C10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E9370B-C39B-4908-AA9E-4E740BF05C9F}" type="slidenum">
              <a:rPr lang="en-GB" altLang="en-US" sz="1200"/>
              <a:pPr/>
              <a:t>14</a:t>
            </a:fld>
            <a:endParaRPr lang="en-GB" altLang="en-US" sz="1200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56EE0086-3E21-40E7-9A6E-9D1AAD15F4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3663" y="987425"/>
            <a:ext cx="4129087" cy="3095625"/>
          </a:xfrm>
          <a:solidFill>
            <a:srgbClr val="FFFFFF"/>
          </a:solidFill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713D75ED-BCB6-47AB-9BE9-FDEFC69482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31" y="4731196"/>
            <a:ext cx="4500500" cy="4162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7794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9469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68827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5416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6428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5024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D424244C-3F41-4868-ADBF-1717DE2B65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19FB7DF-5CD9-4D50-B643-FA5EF58793F0}" type="slidenum">
              <a:rPr lang="en-GB" altLang="en-US" sz="1200"/>
              <a:pPr/>
              <a:t>20</a:t>
            </a:fld>
            <a:endParaRPr lang="en-GB" altLang="en-US" sz="1200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0CCFC5B0-F9B1-41E0-8AB2-0ECBB7C965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23746" y="643435"/>
            <a:ext cx="4324908" cy="3240360"/>
          </a:xfrm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001B7365-9BDC-4B76-BD9E-E72BF6A794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55998" y="4371157"/>
            <a:ext cx="4536504" cy="489190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514DE337-4587-4134-8A6C-21673CC729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EABED0-18D5-443A-90F1-022C707BDB7B}" type="slidenum">
              <a:rPr lang="en-GB" altLang="en-US" sz="1200"/>
              <a:pPr/>
              <a:t>3</a:t>
            </a:fld>
            <a:endParaRPr lang="en-GB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23747052-0EE5-4CCC-BC1D-2BA441C0A8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36725" y="300038"/>
            <a:ext cx="2098675" cy="1574800"/>
          </a:xfrm>
          <a:solidFill>
            <a:srgbClr val="FFFFFF"/>
          </a:solidFill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8BB19EDB-A15B-4BB5-BB58-6A9F293851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7930" y="2210916"/>
            <a:ext cx="6000552" cy="7162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86CF2D91-9CCE-4283-8046-A9EF78466E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5603CAC-2018-4110-BF28-C94D774F2AED}" type="slidenum">
              <a:rPr lang="en-GB" altLang="en-US" sz="1200"/>
              <a:pPr/>
              <a:t>4</a:t>
            </a:fld>
            <a:endParaRPr lang="en-GB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3B1634B-2816-4DD7-B7A4-4EB59D5F6D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482600"/>
            <a:ext cx="4875213" cy="3656013"/>
          </a:xfrm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FD4EABF8-62AE-4418-AEC8-FB21CC429B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D05AF706-E170-4C09-94A5-241D8D165E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DD4AA0-AD9A-4DA0-AAF6-6BB7DAB6DEA9}" type="slidenum">
              <a:rPr lang="en-GB" altLang="en-US" sz="1200"/>
              <a:pPr/>
              <a:t>5</a:t>
            </a:fld>
            <a:endParaRPr lang="en-GB" altLang="en-US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177A9C51-897B-43CB-9D9A-937FC38149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865313" y="581025"/>
            <a:ext cx="3124200" cy="2343150"/>
          </a:xfrm>
          <a:solidFill>
            <a:srgbClr val="FFFFFF"/>
          </a:solidFill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B333B808-E0CC-44E2-A827-0EC086C969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51942" y="3553750"/>
            <a:ext cx="5077358" cy="544545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D5F83-CD16-1A01-4BA9-DA3DD83D5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DA4402E3-A0FC-F011-E2D9-1333977D0C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EABED0-18D5-443A-90F1-022C707BDB7B}" type="slidenum">
              <a:rPr lang="en-GB" altLang="en-US" sz="1200"/>
              <a:pPr/>
              <a:t>6</a:t>
            </a:fld>
            <a:endParaRPr lang="en-GB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0A4290B5-6F53-E0C5-F0CE-9B3738C87F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98600" y="482600"/>
            <a:ext cx="3962400" cy="2973388"/>
          </a:xfrm>
          <a:solidFill>
            <a:srgbClr val="FFFFFF"/>
          </a:solidFill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AE56C188-4233-EA7C-2161-048741F542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95958" y="3723084"/>
            <a:ext cx="4842656" cy="504849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58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01C244CB-B3DD-4DA4-AA80-47999CC438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29DE976-ACEC-44A9-8A6D-C6B76F7F6A85}" type="slidenum">
              <a:rPr lang="en-GB" altLang="en-US" sz="1200"/>
              <a:pPr/>
              <a:t>7</a:t>
            </a:fld>
            <a:endParaRPr lang="en-GB" altLang="en-US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14BFE3C1-3DA9-4B9C-99CD-C8EAA4CE42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46188" y="623888"/>
            <a:ext cx="4362450" cy="3273425"/>
          </a:xfrm>
          <a:solidFill>
            <a:srgbClr val="FFFFFF"/>
          </a:solidFill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BB666C63-0AB3-48BB-9280-4BA18B8A35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9894" y="4227140"/>
            <a:ext cx="5906629" cy="488144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B88AB87E-0284-4EF4-9A78-5602DB9F02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0B55DF1-B11E-47A3-8CAC-F9568F47AC39}" type="slidenum">
              <a:rPr lang="en-GB" altLang="en-US" sz="1200"/>
              <a:pPr/>
              <a:t>8</a:t>
            </a:fld>
            <a:endParaRPr lang="en-GB" altLang="en-US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22F28418-3590-42EA-BD7A-7862968EF9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2375" y="482724"/>
            <a:ext cx="4318763" cy="3240360"/>
          </a:xfrm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96B69256-0691-41C1-87AE-064AA82444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55898" y="4227140"/>
            <a:ext cx="5364596" cy="51845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05754C23-3EBD-4818-A05F-8231E04E31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19AAF84-1069-4F29-9C8D-A8C422378A28}" type="slidenum">
              <a:rPr lang="en-GB" altLang="en-US" sz="1200"/>
              <a:pPr/>
              <a:t>9</a:t>
            </a:fld>
            <a:endParaRPr lang="en-GB" altLang="en-US" sz="120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BE782D4F-F2B5-4845-AD9F-5E1DF47856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627063"/>
            <a:ext cx="4224337" cy="3168650"/>
          </a:xfrm>
          <a:solidFill>
            <a:srgbClr val="FFFFFF"/>
          </a:solidFill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BED8A151-53FA-4AC7-B8B8-1BE05B7FD6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9935" y="4299148"/>
            <a:ext cx="5040560" cy="460851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257AFD7E-C6BD-4216-8AFF-938815323857}"/>
              </a:ext>
            </a:extLst>
          </p:cNvPr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4B2378E9-7EC1-4A76-964F-90DE5116A498}"/>
              </a:ext>
            </a:extLst>
          </p:cNvPr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75DFF9B6-F8F5-4C6B-8F5A-562A42000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E1A626D4-3717-4EA6-BB7A-F5CCB1AA2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9108557 w 5760"/>
                <a:gd name="T3" fmla="*/ 0 h 528"/>
                <a:gd name="T4" fmla="*/ 9108557 w 5760"/>
                <a:gd name="T5" fmla="*/ 838200 h 528"/>
                <a:gd name="T6" fmla="*/ 75905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311CAE78-1394-478C-827B-51A93F33D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1F853B9-6836-4F84-9561-388997AC6BEA}"/>
                </a:ext>
              </a:extLst>
            </p:cNvPr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>
            <a:extLst>
              <a:ext uri="{FF2B5EF4-FFF2-40B4-BE49-F238E27FC236}">
                <a16:creationId xmlns:a16="http://schemas.microsoft.com/office/drawing/2014/main" id="{57988C0E-89E8-419A-8865-FB94E2200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71FD7291-D5D3-4D8C-BE4B-D2D41285C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26">
            <a:extLst>
              <a:ext uri="{FF2B5EF4-FFF2-40B4-BE49-F238E27FC236}">
                <a16:creationId xmlns:a16="http://schemas.microsoft.com/office/drawing/2014/main" id="{E31BE9F6-BAC9-40E3-BB8E-F53B32C4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3D99CA-CB71-4CC6-B17F-BC354FC8580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0441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4DE57D56-8AD3-406C-9A52-FA1A5E5C8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FF90013B-D978-45DA-9516-CCA2695D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3690F058-8302-4D7F-898C-5913AD21D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52541-D000-46EB-9F63-840CE8FA80F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749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629890FC-6FE6-4020-9BCD-D9C55354F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D1522DAC-2B4E-4C3E-A33A-97ABD4129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E1FDB1DD-4F79-421D-A7C2-A2FC9EEBC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2E4E1-37A7-453A-8C4D-99C3CDB31F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3256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8C3E2-CEF0-E909-4186-B910C08F8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9FF996-1909-9002-B137-16A302FB1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E2A08-B5C7-664D-2EFA-B67C6DE08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44EF5-CB0E-5121-DEC8-A713E9CD9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FF0C1-7B50-88F8-34CC-6E1E1E593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EC61-287C-4BAC-B771-16A5C18024F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5107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CA890-986D-99B9-9AA0-04EE83BD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49CEE-4EB5-C851-2304-A1C8503E0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756D9-DEB1-A192-BD4E-1164AE26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B902D-A5A6-E3FF-ADAF-78D146379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219F8-3E0B-91EE-E26E-0E117D757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E8A5-23B1-40DA-A5A2-01940D2E1D79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8727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15E82-74CE-C4C7-5411-CE2F99CE6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E6534-0C6F-9A39-8C83-A56C1B50C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86DBE8-0CF8-816D-E6E7-29F90F629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943EA-0D6F-A8EA-FA29-F173950A4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1F077-6A99-51BD-455B-F827C5D20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2594-E46F-4189-96F7-1F2AD4379E52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8231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2F4A4-6F35-D046-8EA9-3F812BA1A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6EDCB-E089-F34F-4EF4-BFEA1D563B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BE03B-EE1A-67C0-8BD2-8245688F2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4EAE3A-F15D-97E2-7D67-1B346EAED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3EB27-8371-D2E3-DDA1-F559E8470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4FCAC-66CD-8F9F-05C4-A06E23F2E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9473B-CFDE-4D2E-89E5-E148340316E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9207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893A-2096-81EC-F23B-9F0F241B7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C8DF82-3FE1-1D41-DB38-EB1FF36FC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06A197-0208-06B2-7E50-48D12CF1A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B7588A-7735-83E4-98ED-CC41CBF884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FFA4C6-0D3D-5007-06D7-8E89F24F72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B62D79-35D4-D226-D5B6-C395B284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B54AF4-3810-877F-9B27-A627731C0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E39FDA-668A-A078-F3B1-7537234C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A437-90E5-4209-B146-EC6EAF1CE9B9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6416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82F35-1F83-3A49-2607-C33AF8F54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EF5425-7810-993D-1A93-B99A1AB3A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CF51E-E6F0-0FE7-2B5B-8EE4245F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71F50F-34CF-3595-661B-03BF5B61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FB7E-62A5-4DBF-BD07-033AA3E6F69D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399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012A62-7E60-E352-10B7-16A8471A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85F145-F718-1851-6252-60589B6D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7F865-FAA3-74FE-014A-DFC2D798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B502-70BB-43EB-BA53-5E04D854E77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3404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0CDEA-51C7-3C92-3736-CBFABA61D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DCE82-C959-607D-326D-C4B638937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EFEAA-DDFB-CE59-EA51-9E205AE33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E8390-493F-282A-CC04-99937603F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376B99-3575-BF85-7AE8-47A49A764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D2221-27BA-CA0F-05CE-0846AF34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33AB-F6E0-468F-A030-E758A78246C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183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503BA436-D3C5-455A-BD04-3B3C4619B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2A05A137-4DD8-4C54-8591-DF2DCCC41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EDD6AE40-D417-4F49-85DF-35DB2687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C7DAB-FA1C-4213-98DC-C1FFDD2599F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3694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98CC0-F6FF-5F96-3006-3FF677B9C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DE5498-6A41-C5E9-ADD4-46B92C10A7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82AC5D-D248-C674-BCA4-4476385BC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445C8-54B2-8BAE-79BC-10F4EAE7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A677A-A87C-FAE2-5AE0-8732B12C7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2B577-9BE8-0787-878C-A7D1A698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1B4E-FB95-4A15-8998-B7D401AEA39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6485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6535E-AC27-0953-B1C0-135066AF1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E3818-56D2-4F65-4CAC-9AE7EC336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C6D12-819F-F744-0663-C544AAB91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92179-2F32-16BD-EE21-4854C6519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02487-6A19-F824-577B-10E242F36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7F0A-0F68-4139-BE04-CE98C59C6D3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21107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D2015-40B5-4397-96DB-2431D1CCE9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614256-6D76-CBE3-9B62-80095F99ED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4186A-1043-92BC-94EB-0812F701A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6D0FD-BB0E-756B-41CF-5C4343E9D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F4DDE-A35E-2940-EC03-71CED9632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8B51-2646-4832-8F00-05D3E9EB7DB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2166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6B08C9-B9EC-F78F-A89A-797C85D9E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BF09F77-F906-ED2B-A5B9-5773E3FC6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E984BF-3239-6828-25F5-5483AFFC0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CE50D8-315F-42E4-9EFE-639CE6645A5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862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0">
            <a:extLst>
              <a:ext uri="{FF2B5EF4-FFF2-40B4-BE49-F238E27FC236}">
                <a16:creationId xmlns:a16="http://schemas.microsoft.com/office/drawing/2014/main" id="{4D211C50-4471-4E49-953A-F2FA59E4242C}"/>
              </a:ext>
            </a:extLst>
          </p:cNvPr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" name="Chevron 11">
            <a:extLst>
              <a:ext uri="{FF2B5EF4-FFF2-40B4-BE49-F238E27FC236}">
                <a16:creationId xmlns:a16="http://schemas.microsoft.com/office/drawing/2014/main" id="{A3F1C8A2-87AC-429A-9A76-EE94293B90FA}"/>
              </a:ext>
            </a:extLst>
          </p:cNvPr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84CACB3-50EA-44CA-9BCB-1099F3657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BA22AC2-19FF-453C-9701-D9B45D7F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6371F49-1E35-4EB9-95AE-C449436DF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94EA-19EB-4B7E-851B-20BF8C2A98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0629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839943-3D12-448E-9313-0393289E9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E7A7E-6FE1-4B1D-8702-6D12253B2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03FAEA-503E-4CFE-B67C-F3EC25A2E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36C95-64CE-4565-99B5-3B728C0495A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6211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4C345D-3A78-4814-B3F8-652E46E9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62E465-A606-4426-ADA4-89B9835E9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C6463D-03C7-4682-B8C2-BC5B1B35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DAF75-F430-4241-BD07-CE31EC57FD3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1238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25F1A9-0C51-4A5B-86DA-8D00B4E7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1B398-9FB0-4844-A447-B4E5DBDAE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041606-7F40-4919-AD0E-A95A00B89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EC1F7-3A6C-4610-9D22-554FC2D9372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9465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92022C1E-896F-40C6-928B-2974A2F43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36DBE777-B0E3-48DE-8314-E9F067E1F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2B6120AA-70F7-41DF-A779-AA6EB460D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69384-7646-439F-A8ED-69B86E584AA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694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611DFD-2F7D-43A7-AC9E-E4FC24646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20F950-4EF3-4700-9E39-5B4FACDA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9AA50-E185-4C14-B63E-DC375105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2DCDD-6BE7-483C-B646-36392899BBB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0192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9CB965D7-4C08-4A17-A671-F1DE02866C52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85030305-CF6F-4695-A377-7D4DEE1CE03D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2F26D83C-E378-4297-AEC5-8C8615134B95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4CDB01D-1229-4874-9CE4-C5B0B9FEE903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8">
            <a:extLst>
              <a:ext uri="{FF2B5EF4-FFF2-40B4-BE49-F238E27FC236}">
                <a16:creationId xmlns:a16="http://schemas.microsoft.com/office/drawing/2014/main" id="{452EEA1A-01F4-4BD5-9D1F-36DA1E7B6571}"/>
              </a:ext>
            </a:extLst>
          </p:cNvPr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" name="Chevron 19">
            <a:extLst>
              <a:ext uri="{FF2B5EF4-FFF2-40B4-BE49-F238E27FC236}">
                <a16:creationId xmlns:a16="http://schemas.microsoft.com/office/drawing/2014/main" id="{8F32C09E-F49C-4B2E-A7DB-127190D07663}"/>
              </a:ext>
            </a:extLst>
          </p:cNvPr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A9D3CA2E-F888-4D1B-9CED-41F715D81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1E5E716C-B6A7-4D1A-B874-A2BCE1904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B8AF4D41-47F9-4DB7-A0BE-DF7D26792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0D290-7DBF-4784-94DD-A944799BA1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4127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01103239-4DFF-4AFA-8A1F-0B109E833188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Freeform 11">
            <a:extLst>
              <a:ext uri="{FF2B5EF4-FFF2-40B4-BE49-F238E27FC236}">
                <a16:creationId xmlns:a16="http://schemas.microsoft.com/office/drawing/2014/main" id="{485B25E6-2E99-4AA7-AFCC-5C4CC033C098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26A76FA0-B6D9-499F-A04C-05D797163451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37CFBF8-E7E7-40FF-89C2-7F5B56FB39CF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768B5874-A1C2-42FF-BF44-51DEB385A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>
            <a:extLst>
              <a:ext uri="{FF2B5EF4-FFF2-40B4-BE49-F238E27FC236}">
                <a16:creationId xmlns:a16="http://schemas.microsoft.com/office/drawing/2014/main" id="{600A7A17-9A32-4220-A0BE-596E2A3E0D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EFED8FC-C389-4BA8-A03C-CC8198B78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20F894DF-DC8D-4874-96D0-C712EE261C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062306D-CD0B-4305-9BB3-E9BD79130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6895FF1-E296-4FBE-8081-8B9F414AD0A0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703" r:id="rId4"/>
    <p:sldLayoutId id="2147483704" r:id="rId5"/>
    <p:sldLayoutId id="2147483705" r:id="rId6"/>
    <p:sldLayoutId id="2147483698" r:id="rId7"/>
    <p:sldLayoutId id="2147483706" r:id="rId8"/>
    <p:sldLayoutId id="2147483707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7BBCAD-9C13-F886-5F7D-96508EC7C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223FF-3759-2176-F562-0AC8748DC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7ECE1-A92E-3DE5-BB7D-87F8ECDBE7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3C99E-226B-D4F4-E345-20154D7D30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28FFC-406E-6004-9324-3B72BC858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2C1B4E-FB95-4A15-8998-B7D401AEA39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44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learningonscreen.ac.uk/ondemand/index.php/clip/173414?playlist=271509" TargetMode="Externa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6/Andreas_Bodenstein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unacuMYr7JI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id="{8108D317-7CBD-4897-BD1F-959436D2A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52" name="Text Box 12">
            <a:extLst>
              <a:ext uri="{FF2B5EF4-FFF2-40B4-BE49-F238E27FC236}">
                <a16:creationId xmlns:a16="http://schemas.microsoft.com/office/drawing/2014/main" id="{85A9CC26-89CF-4347-92F0-C066D03BF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1673" y="834888"/>
            <a:ext cx="3235983" cy="114094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 Display" panose="02110004020202020204"/>
                <a:ea typeface="+mn-ea"/>
                <a:cs typeface="+mn-cs"/>
              </a:rPr>
              <a:t>THE IMPACT</a:t>
            </a:r>
            <a:b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 Display" panose="02110004020202020204"/>
                <a:ea typeface="+mn-ea"/>
                <a:cs typeface="+mn-cs"/>
              </a:rPr>
            </a:b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 Display" panose="02110004020202020204"/>
                <a:ea typeface="+mn-ea"/>
                <a:cs typeface="+mn-cs"/>
              </a:rPr>
              <a:t>OF REFORMATION</a:t>
            </a: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8201" name="Rectangle 8200">
            <a:extLst>
              <a:ext uri="{FF2B5EF4-FFF2-40B4-BE49-F238E27FC236}">
                <a16:creationId xmlns:a16="http://schemas.microsoft.com/office/drawing/2014/main" id="{D6297641-8B9F-4767-9606-8A1131322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683254" y="456519"/>
            <a:ext cx="73152" cy="411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03" name="Rectangle 8202">
            <a:extLst>
              <a:ext uri="{FF2B5EF4-FFF2-40B4-BE49-F238E27FC236}">
                <a16:creationId xmlns:a16="http://schemas.microsoft.com/office/drawing/2014/main" id="{D8F3CA65-EA00-46B4-9616-39E6853F7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2129" y="2240371"/>
            <a:ext cx="31546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53" name="Text Box 12">
            <a:extLst>
              <a:ext uri="{FF2B5EF4-FFF2-40B4-BE49-F238E27FC236}">
                <a16:creationId xmlns:a16="http://schemas.microsoft.com/office/drawing/2014/main" id="{2B190675-BA22-4E23-891F-AA9B67F2B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4090" y="3068960"/>
            <a:ext cx="2946342" cy="24190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Europe in the Making	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Spring Term, Week 2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Prof. Beat Kümin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2" descr="Image result for calvinist iconoclasm">
            <a:extLst>
              <a:ext uri="{FF2B5EF4-FFF2-40B4-BE49-F238E27FC236}">
                <a16:creationId xmlns:a16="http://schemas.microsoft.com/office/drawing/2014/main" id="{8E46D4B4-7195-90FF-DB36-8A1B076D5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5150"/>
            <a:ext cx="4857765" cy="573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AAFCE9-C296-76B4-70EA-FEFB7C314FDF}"/>
              </a:ext>
            </a:extLst>
          </p:cNvPr>
          <p:cNvSpPr txBox="1"/>
          <p:nvPr/>
        </p:nvSpPr>
        <p:spPr>
          <a:xfrm>
            <a:off x="179512" y="6447487"/>
            <a:ext cx="2332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Iconoclasm at Ghent (1566)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30B7DE5-287C-433F-B39F-AA329BAA63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1888" y="4061718"/>
            <a:ext cx="42672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000" dirty="0">
                <a:solidFill>
                  <a:schemeClr val="tx1"/>
                </a:solidFill>
              </a:rPr>
              <a:t>‘Affair of the Sausages’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(1522) </a:t>
            </a:r>
            <a:endParaRPr lang="en-GB" altLang="en-US" sz="2000" dirty="0">
              <a:solidFill>
                <a:schemeClr val="tx1"/>
              </a:solidFill>
            </a:endParaRPr>
          </a:p>
        </p:txBody>
      </p:sp>
      <p:sp>
        <p:nvSpPr>
          <p:cNvPr id="17413" name="Rectangle 10">
            <a:extLst>
              <a:ext uri="{FF2B5EF4-FFF2-40B4-BE49-F238E27FC236}">
                <a16:creationId xmlns:a16="http://schemas.microsoft.com/office/drawing/2014/main" id="{DA565B53-2479-4D1F-B5A6-ACA59DB03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5516563"/>
            <a:ext cx="40163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US" altLang="en-US" sz="2000" dirty="0">
                <a:latin typeface="+mn-lt"/>
              </a:rPr>
              <a:t>Zurich’s Great Minster</a:t>
            </a:r>
          </a:p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US" altLang="en-US" sz="2000" dirty="0">
                <a:latin typeface="+mn-lt"/>
              </a:rPr>
              <a:t>(Preaching &amp; 1523 disputation)</a:t>
            </a:r>
            <a:endParaRPr lang="en-GB" altLang="en-US" sz="2000" dirty="0">
              <a:latin typeface="+mn-lt"/>
            </a:endParaRPr>
          </a:p>
        </p:txBody>
      </p:sp>
      <p:pic>
        <p:nvPicPr>
          <p:cNvPr id="24580" name="Picture 7" descr="https://upload.wikimedia.org/wikipedia/commons/thumb/8/89/Picswiss_ZH-14-09.jpg/280px-Picswiss_ZH-14-09.jpg">
            <a:extLst>
              <a:ext uri="{FF2B5EF4-FFF2-40B4-BE49-F238E27FC236}">
                <a16:creationId xmlns:a16="http://schemas.microsoft.com/office/drawing/2014/main" id="{45565446-523C-4917-9882-653B725FC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825" y="333375"/>
            <a:ext cx="3313113" cy="505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9" descr="https://upload.wikimedia.org/wikipedia/commons/thumb/b/b0/Landj%C3%A4ger.jpg/220px-Landj%C3%A4ger.jpg">
            <a:extLst>
              <a:ext uri="{FF2B5EF4-FFF2-40B4-BE49-F238E27FC236}">
                <a16:creationId xmlns:a16="http://schemas.microsoft.com/office/drawing/2014/main" id="{C15193C6-6061-4B54-90EC-2B1EBF294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8" y="333374"/>
            <a:ext cx="3725759" cy="348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77E56E-BCCC-F231-A533-C07E8B1A4149}"/>
              </a:ext>
            </a:extLst>
          </p:cNvPr>
          <p:cNvSpPr txBox="1"/>
          <p:nvPr/>
        </p:nvSpPr>
        <p:spPr>
          <a:xfrm>
            <a:off x="323528" y="5217375"/>
            <a:ext cx="4068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‘I began to preach the gospel of Christ ... </a:t>
            </a:r>
            <a:br>
              <a:rPr lang="en-GB" sz="1600" dirty="0">
                <a:latin typeface="+mn-lt"/>
              </a:rPr>
            </a:br>
            <a:r>
              <a:rPr lang="en-GB" sz="1600" dirty="0">
                <a:latin typeface="+mn-lt"/>
              </a:rPr>
              <a:t>Before anyone in our region had ever </a:t>
            </a:r>
            <a:br>
              <a:rPr lang="en-GB" sz="1600" dirty="0">
                <a:latin typeface="+mn-lt"/>
              </a:rPr>
            </a:br>
            <a:r>
              <a:rPr lang="en-GB" sz="1600" dirty="0">
                <a:latin typeface="+mn-lt"/>
              </a:rPr>
              <a:t>heard of Luther’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Lay council decides on right religion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3BC39-C4D0-511A-39B2-A9C591EDF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thumb/2/2b/Destruction_of_icons_in_Zurich_1524.jpg/495px-Destruction_of_icons_in_Zurich_1524.jpg">
            <a:extLst>
              <a:ext uri="{FF2B5EF4-FFF2-40B4-BE49-F238E27FC236}">
                <a16:creationId xmlns:a16="http://schemas.microsoft.com/office/drawing/2014/main" id="{5B9024F6-893D-DA10-019A-6D5D592C1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47" y="472510"/>
            <a:ext cx="4267926" cy="271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8C7A88-B22E-CAA8-FBA4-A668724B0CC6}"/>
              </a:ext>
            </a:extLst>
          </p:cNvPr>
          <p:cNvSpPr txBox="1"/>
          <p:nvPr/>
        </p:nvSpPr>
        <p:spPr>
          <a:xfrm>
            <a:off x="4932040" y="472510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n-lt"/>
              </a:rPr>
              <a:t>Religious Regeneration</a:t>
            </a:r>
            <a:endParaRPr lang="en-GB" dirty="0">
              <a:latin typeface="+mn-lt"/>
            </a:endParaRPr>
          </a:p>
          <a:p>
            <a:pPr algn="ctr"/>
            <a:r>
              <a:rPr lang="en-GB" dirty="0">
                <a:latin typeface="+mn-lt"/>
              </a:rPr>
              <a:t>of society as a whole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438F0D-23F8-E355-D160-33DAAB577819}"/>
              </a:ext>
            </a:extLst>
          </p:cNvPr>
          <p:cNvSpPr txBox="1"/>
          <p:nvPr/>
        </p:nvSpPr>
        <p:spPr>
          <a:xfrm>
            <a:off x="4740397" y="1513768"/>
            <a:ext cx="41764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+mn-lt"/>
              </a:rPr>
              <a:t>Key differences </a:t>
            </a:r>
            <a:br>
              <a:rPr lang="en-GB" sz="2000" b="1" dirty="0">
                <a:latin typeface="+mn-lt"/>
              </a:rPr>
            </a:br>
            <a:r>
              <a:rPr lang="en-GB" sz="2000" dirty="0">
                <a:latin typeface="+mn-lt"/>
              </a:rPr>
              <a:t>from Lutheranism:</a:t>
            </a:r>
          </a:p>
          <a:p>
            <a:pPr algn="ctr"/>
            <a:endParaRPr lang="en-GB" sz="800" dirty="0">
              <a:latin typeface="+mn-lt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Even more </a:t>
            </a:r>
            <a:r>
              <a:rPr lang="en-GB" sz="2000" i="1" dirty="0" err="1">
                <a:latin typeface="+mn-lt"/>
              </a:rPr>
              <a:t>biblicist</a:t>
            </a:r>
            <a:r>
              <a:rPr lang="en-GB" sz="2000" dirty="0">
                <a:latin typeface="+mn-lt"/>
              </a:rPr>
              <a:t> (no tolerance </a:t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for things that could not be proved by Scripture)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Desire to </a:t>
            </a:r>
            <a:r>
              <a:rPr lang="en-GB" sz="2000" i="1" dirty="0">
                <a:latin typeface="+mn-lt"/>
              </a:rPr>
              <a:t>purify</a:t>
            </a:r>
            <a:r>
              <a:rPr lang="en-GB" sz="2000" dirty="0">
                <a:latin typeface="+mn-lt"/>
              </a:rPr>
              <a:t> church more thoroughly: hostility to images; no vestments for clergy; </a:t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stop church music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Greater emphasis on moral cleansing of community than subtleties of justification</a:t>
            </a:r>
          </a:p>
        </p:txBody>
      </p:sp>
      <p:pic>
        <p:nvPicPr>
          <p:cNvPr id="3" name="Picture 2" descr="http://www.linth24.ch/typo3temp/pics/Bildersturm-Weesen-Federzeichnung-1574_690dc7bc1a.jpg">
            <a:extLst>
              <a:ext uri="{FF2B5EF4-FFF2-40B4-BE49-F238E27FC236}">
                <a16:creationId xmlns:a16="http://schemas.microsoft.com/office/drawing/2014/main" id="{85B8478D-A8FB-9F8F-B779-CC1AA9360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47" y="3669536"/>
            <a:ext cx="4319568" cy="284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A2A024-0AE4-F631-A353-8F6D25AB53D2}"/>
              </a:ext>
            </a:extLst>
          </p:cNvPr>
          <p:cNvSpPr txBox="1"/>
          <p:nvPr/>
        </p:nvSpPr>
        <p:spPr>
          <a:xfrm>
            <a:off x="139026" y="3275111"/>
            <a:ext cx="4369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Iconoclasm (1524) - Bullinger’s Reformation Chronicle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3C1F90-C3D3-907B-F7A0-85787720A6B1}"/>
              </a:ext>
            </a:extLst>
          </p:cNvPr>
          <p:cNvSpPr txBox="1"/>
          <p:nvPr/>
        </p:nvSpPr>
        <p:spPr>
          <a:xfrm>
            <a:off x="5364088" y="5632791"/>
            <a:ext cx="315009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en-US" sz="2000" dirty="0">
                <a:latin typeface="+mn-lt"/>
                <a:cs typeface="Calibri" panose="020F0502020204030204" pitchFamily="34" charset="0"/>
              </a:rPr>
              <a:t> a</a:t>
            </a:r>
            <a:r>
              <a:rPr lang="en-US" altLang="en-US" sz="2000" dirty="0">
                <a:latin typeface="+mn-lt"/>
              </a:rPr>
              <a:t> degree of international influence: </a:t>
            </a:r>
            <a:r>
              <a:rPr lang="en-US" altLang="en-US" sz="2000" dirty="0">
                <a:latin typeface="+mn-lt"/>
                <a:hlinkClick r:id="rId5"/>
              </a:rPr>
              <a:t>MacCulloch</a:t>
            </a:r>
            <a:br>
              <a:rPr lang="en-US" altLang="en-US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780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1B538B6-34D1-4166-A7D7-A46DC51115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227" y="3283921"/>
            <a:ext cx="4046736" cy="345744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dirty="0"/>
              <a:t>Marburg Articles</a:t>
            </a:r>
            <a:br>
              <a:rPr lang="en-US" altLang="en-US" sz="3600" dirty="0"/>
            </a:br>
            <a:r>
              <a:rPr lang="en-US" altLang="en-US" sz="3600" dirty="0"/>
              <a:t>1529 </a:t>
            </a:r>
            <a:br>
              <a:rPr lang="en-US" altLang="en-US" dirty="0"/>
            </a:br>
            <a:r>
              <a:rPr lang="en-US" altLang="en-US" sz="1800" dirty="0"/>
              <a:t>Signed by the leading reformers</a:t>
            </a:r>
            <a:br>
              <a:rPr lang="en-US" altLang="en-US" sz="1800" dirty="0"/>
            </a:br>
            <a:br>
              <a:rPr lang="en-US" altLang="en-US" sz="1800" dirty="0"/>
            </a:br>
            <a:br>
              <a:rPr lang="en-US" altLang="en-US" sz="1800" dirty="0"/>
            </a:br>
            <a:r>
              <a:rPr lang="en-US" altLang="en-US" sz="1800" dirty="0"/>
              <a:t>Some common ground but key</a:t>
            </a:r>
            <a:br>
              <a:rPr lang="en-US" altLang="en-US" sz="1800" dirty="0"/>
            </a:br>
            <a:r>
              <a:rPr lang="en-GB" altLang="en-US" sz="1800" dirty="0">
                <a:latin typeface="+mn-lt"/>
              </a:rPr>
              <a:t>i</a:t>
            </a:r>
            <a:r>
              <a:rPr lang="en-GB" sz="1800" dirty="0">
                <a:latin typeface="+mn-lt"/>
              </a:rPr>
              <a:t>nability to agree on meaning 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of Jesus’ words: ‘This is my body’</a:t>
            </a:r>
            <a:r>
              <a:rPr lang="en-US" altLang="en-US" sz="1800" dirty="0">
                <a:latin typeface="+mn-lt"/>
              </a:rPr>
              <a:t> </a:t>
            </a:r>
            <a:br>
              <a:rPr lang="en-US" altLang="en-US" sz="1800" dirty="0">
                <a:latin typeface="+mn-lt"/>
              </a:rPr>
            </a:br>
            <a:r>
              <a:rPr lang="en-US" altLang="en-US" sz="1800" dirty="0">
                <a:latin typeface="+mn-lt"/>
              </a:rPr>
              <a:t>(Transubstantiation </a:t>
            </a:r>
            <a:r>
              <a:rPr lang="en-US" altLang="en-US" sz="1800" i="1" dirty="0">
                <a:latin typeface="+mn-lt"/>
              </a:rPr>
              <a:t>vs</a:t>
            </a:r>
            <a:r>
              <a:rPr lang="en-US" altLang="en-US" sz="1800" dirty="0">
                <a:latin typeface="+mn-lt"/>
              </a:rPr>
              <a:t> Consubstantiation </a:t>
            </a:r>
            <a:r>
              <a:rPr lang="en-US" altLang="en-US" sz="1800" i="1" dirty="0">
                <a:latin typeface="+mn-lt"/>
              </a:rPr>
              <a:t>vs</a:t>
            </a:r>
            <a:br>
              <a:rPr lang="en-US" altLang="en-US" sz="1800" dirty="0">
                <a:latin typeface="+mn-lt"/>
              </a:rPr>
            </a:br>
            <a:r>
              <a:rPr lang="en-US" altLang="en-US" sz="1800" dirty="0">
                <a:latin typeface="+mn-lt"/>
              </a:rPr>
              <a:t>spiritual presence)</a:t>
            </a:r>
            <a:endParaRPr lang="en-GB" altLang="en-US" sz="1800" dirty="0"/>
          </a:p>
        </p:txBody>
      </p:sp>
      <p:pic>
        <p:nvPicPr>
          <p:cNvPr id="25603" name="Picture 5" descr="Reformers signatures (1529)">
            <a:extLst>
              <a:ext uri="{FF2B5EF4-FFF2-40B4-BE49-F238E27FC236}">
                <a16:creationId xmlns:a16="http://schemas.microsoft.com/office/drawing/2014/main" id="{8D616D86-47F2-4C93-AF25-3D90F0F58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083" y="364105"/>
            <a:ext cx="4202434" cy="637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Eucharist">
            <a:extLst>
              <a:ext uri="{FF2B5EF4-FFF2-40B4-BE49-F238E27FC236}">
                <a16:creationId xmlns:a16="http://schemas.microsoft.com/office/drawing/2014/main" id="{483FFCCC-287C-4618-A63E-1549AA171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57" y="372145"/>
            <a:ext cx="3735387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>
            <a:extLst>
              <a:ext uri="{FF2B5EF4-FFF2-40B4-BE49-F238E27FC236}">
                <a16:creationId xmlns:a16="http://schemas.microsoft.com/office/drawing/2014/main" id="{8C9CE6AB-C4EA-40A5-8C93-A869EAFC79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424656"/>
            <a:ext cx="3403600" cy="59197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1"/>
                </a:solidFill>
              </a:rPr>
              <a:t>‘Second’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US" altLang="en-US" dirty="0">
                <a:solidFill>
                  <a:schemeClr val="tx1"/>
                </a:solidFill>
              </a:rPr>
              <a:t>Reformation: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US" altLang="en-US" dirty="0">
                <a:solidFill>
                  <a:schemeClr val="tx1"/>
                </a:solidFill>
              </a:rPr>
              <a:t>Jean Calvin 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GB" altLang="en-US" sz="2400" dirty="0">
                <a:solidFill>
                  <a:schemeClr val="tx1"/>
                </a:solidFill>
              </a:rPr>
              <a:t>(</a:t>
            </a:r>
            <a:r>
              <a:rPr lang="en-US" altLang="en-US" sz="2400" dirty="0">
                <a:solidFill>
                  <a:schemeClr val="tx1"/>
                </a:solidFill>
              </a:rPr>
              <a:t>d. 1564) </a:t>
            </a:r>
            <a:br>
              <a:rPr lang="en-US" altLang="en-US" sz="3600" dirty="0">
                <a:solidFill>
                  <a:schemeClr val="tx1"/>
                </a:solidFill>
              </a:rPr>
            </a:br>
            <a:br>
              <a:rPr lang="en-US" altLang="en-US" sz="3600" dirty="0">
                <a:solidFill>
                  <a:schemeClr val="tx1"/>
                </a:solidFill>
              </a:rPr>
            </a:br>
            <a:br>
              <a:rPr lang="en-US" altLang="en-US" sz="3600" dirty="0">
                <a:solidFill>
                  <a:schemeClr val="tx1"/>
                </a:solidFill>
              </a:rPr>
            </a:br>
            <a:br>
              <a:rPr lang="en-US" altLang="en-US" sz="900" dirty="0">
                <a:solidFill>
                  <a:schemeClr val="tx1"/>
                </a:solidFill>
              </a:rPr>
            </a:br>
            <a:r>
              <a:rPr lang="en-US" altLang="en-US" sz="2400" dirty="0">
                <a:solidFill>
                  <a:schemeClr val="tx1"/>
                </a:solidFill>
              </a:rPr>
              <a:t>Transforms Geneva </a:t>
            </a:r>
            <a:br>
              <a:rPr lang="en-US" altLang="en-US" sz="2400" dirty="0">
                <a:solidFill>
                  <a:schemeClr val="tx1"/>
                </a:solidFill>
              </a:rPr>
            </a:br>
            <a:r>
              <a:rPr lang="en-US" altLang="en-US" sz="2400" dirty="0">
                <a:solidFill>
                  <a:schemeClr val="tx1"/>
                </a:solidFill>
              </a:rPr>
              <a:t>into a kind of </a:t>
            </a:r>
            <a:br>
              <a:rPr lang="en-US" altLang="en-US" sz="2400" dirty="0">
                <a:solidFill>
                  <a:schemeClr val="tx1"/>
                </a:solidFill>
              </a:rPr>
            </a:br>
            <a:r>
              <a:rPr lang="en-US" altLang="en-US" sz="2400" dirty="0">
                <a:solidFill>
                  <a:schemeClr val="tx1"/>
                </a:solidFill>
              </a:rPr>
              <a:t>‘Protestant Rome’</a:t>
            </a:r>
            <a:br>
              <a:rPr lang="en-US" altLang="en-US" sz="3200" dirty="0">
                <a:solidFill>
                  <a:schemeClr val="tx1"/>
                </a:solidFill>
              </a:rPr>
            </a:br>
            <a:br>
              <a:rPr lang="en-GB" altLang="en-US" sz="3200" dirty="0">
                <a:solidFill>
                  <a:schemeClr val="tx1"/>
                </a:solidFill>
              </a:rPr>
            </a:br>
            <a:br>
              <a:rPr lang="en-GB" altLang="en-US" sz="3200" dirty="0">
                <a:solidFill>
                  <a:schemeClr val="tx1"/>
                </a:solidFill>
              </a:rPr>
            </a:br>
            <a:br>
              <a:rPr lang="en-US" altLang="en-US" sz="3200" dirty="0">
                <a:solidFill>
                  <a:schemeClr val="tx1"/>
                </a:solidFill>
              </a:rPr>
            </a:br>
            <a:r>
              <a:rPr lang="en-US" altLang="en-US" sz="1800" dirty="0">
                <a:solidFill>
                  <a:schemeClr val="tx1"/>
                </a:solidFill>
              </a:rPr>
              <a:t>17thC engraving</a:t>
            </a:r>
            <a:br>
              <a:rPr lang="en-GB" altLang="en-US" dirty="0">
                <a:solidFill>
                  <a:schemeClr val="tx1"/>
                </a:solidFill>
              </a:rPr>
            </a:br>
            <a:endParaRPr lang="en-GB" altLang="en-US" dirty="0">
              <a:solidFill>
                <a:schemeClr val="tx1"/>
              </a:solidFill>
            </a:endParaRPr>
          </a:p>
        </p:txBody>
      </p:sp>
      <p:pic>
        <p:nvPicPr>
          <p:cNvPr id="26627" name="Picture 1028" descr="Calvin (17thC engraving)">
            <a:extLst>
              <a:ext uri="{FF2B5EF4-FFF2-40B4-BE49-F238E27FC236}">
                <a16:creationId xmlns:a16="http://schemas.microsoft.com/office/drawing/2014/main" id="{6AEB2176-3BCB-4249-A01B-D551D5DD1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841" y="588962"/>
            <a:ext cx="4381184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>
            <a:extLst>
              <a:ext uri="{FF2B5EF4-FFF2-40B4-BE49-F238E27FC236}">
                <a16:creationId xmlns:a16="http://schemas.microsoft.com/office/drawing/2014/main" id="{23D96A50-D744-44FD-89F4-F867A1100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397782"/>
            <a:ext cx="4465638" cy="2326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dirty="0">
                <a:latin typeface="+mn-lt"/>
              </a:rPr>
              <a:t>Evolution of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dirty="0">
                <a:latin typeface="+mn-lt"/>
              </a:rPr>
              <a:t>a systematic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dirty="0">
                <a:latin typeface="+mn-lt"/>
              </a:rPr>
              <a:t>Theology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br>
              <a:rPr lang="en-US" altLang="en-US" sz="1400" dirty="0">
                <a:latin typeface="+mn-lt"/>
              </a:rPr>
            </a:br>
            <a:r>
              <a:rPr lang="en-US" altLang="en-US" sz="1400" i="1" dirty="0">
                <a:latin typeface="+mn-lt"/>
              </a:rPr>
              <a:t>Institutes of the Christian Religion </a:t>
            </a:r>
            <a:r>
              <a:rPr lang="en-US" altLang="en-US" sz="1400" dirty="0">
                <a:latin typeface="+mn-lt"/>
              </a:rPr>
              <a:t>(1536)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1400" i="1" dirty="0">
                <a:latin typeface="+mn-lt"/>
              </a:rPr>
              <a:t>Ecclesiastical Ordinances </a:t>
            </a:r>
            <a:r>
              <a:rPr lang="en-US" altLang="en-US" sz="1400" dirty="0">
                <a:latin typeface="+mn-lt"/>
              </a:rPr>
              <a:t>(1541)</a:t>
            </a:r>
            <a:endParaRPr lang="en-GB" altLang="en-US" sz="1400" dirty="0">
              <a:latin typeface="+mn-lt"/>
            </a:endParaRPr>
          </a:p>
        </p:txBody>
      </p:sp>
      <p:pic>
        <p:nvPicPr>
          <p:cNvPr id="27652" name="Picture 6" descr="GE reformers Farel, Beza, Virel, Calvin">
            <a:extLst>
              <a:ext uri="{FF2B5EF4-FFF2-40B4-BE49-F238E27FC236}">
                <a16:creationId xmlns:a16="http://schemas.microsoft.com/office/drawing/2014/main" id="{1AD323BD-627F-42A1-A529-EFA0BDE79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00400"/>
            <a:ext cx="4495800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6" descr="geneva history">
            <a:extLst>
              <a:ext uri="{FF2B5EF4-FFF2-40B4-BE49-F238E27FC236}">
                <a16:creationId xmlns:a16="http://schemas.microsoft.com/office/drawing/2014/main" id="{438FA5F6-4D5C-2C7F-C60C-72403AF26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7799"/>
            <a:ext cx="4631432" cy="325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5BA089-56D4-AE85-200D-7D1589DFEE33}"/>
              </a:ext>
            </a:extLst>
          </p:cNvPr>
          <p:cNvSpPr txBox="1"/>
          <p:nvPr/>
        </p:nvSpPr>
        <p:spPr>
          <a:xfrm>
            <a:off x="191468" y="3768666"/>
            <a:ext cx="401584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latin typeface="+mn-lt"/>
              </a:rPr>
              <a:t>Four-part ministry</a:t>
            </a:r>
            <a:endParaRPr lang="en-GB" sz="1800" dirty="0">
              <a:latin typeface="+mn-lt"/>
            </a:endParaRPr>
          </a:p>
          <a:p>
            <a:r>
              <a:rPr lang="en-GB" sz="1800" dirty="0">
                <a:latin typeface="+mn-lt"/>
              </a:rPr>
              <a:t>Pastors (preach and give sacraments)</a:t>
            </a:r>
          </a:p>
          <a:p>
            <a:r>
              <a:rPr lang="en-GB" sz="1800" dirty="0">
                <a:latin typeface="+mn-lt"/>
              </a:rPr>
              <a:t>Teachers (teach doctrine/scriptures)</a:t>
            </a:r>
          </a:p>
          <a:p>
            <a:r>
              <a:rPr lang="en-GB" sz="1800" dirty="0">
                <a:latin typeface="+mn-lt"/>
              </a:rPr>
              <a:t>Elders (administer discipline)</a:t>
            </a:r>
          </a:p>
          <a:p>
            <a:r>
              <a:rPr lang="en-GB" sz="1800" dirty="0">
                <a:latin typeface="+mn-lt"/>
              </a:rPr>
              <a:t>Deacons (poor relief)</a:t>
            </a:r>
          </a:p>
          <a:p>
            <a:endParaRPr lang="en-GB" sz="1800" dirty="0">
              <a:latin typeface="+mn-lt"/>
            </a:endParaRPr>
          </a:p>
          <a:p>
            <a:r>
              <a:rPr lang="en-GB" sz="1800" b="1" dirty="0">
                <a:latin typeface="+mn-lt"/>
              </a:rPr>
              <a:t>Double predestination</a:t>
            </a:r>
          </a:p>
          <a:p>
            <a:r>
              <a:rPr lang="en-GB" sz="1800" dirty="0">
                <a:latin typeface="+mn-lt"/>
              </a:rPr>
              <a:t>Total depravity, unconditional election,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limited atonement, irresistible grace,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perseverance of the elect </a:t>
            </a:r>
            <a:endParaRPr lang="en-GB" sz="1800" b="1" dirty="0">
              <a:latin typeface="+mn-lt"/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68CDD6D5-875F-4C05-A47A-AC499D0A47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39952" y="4696999"/>
            <a:ext cx="1662669" cy="1121296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altLang="en-US" sz="1200" dirty="0" err="1">
                <a:solidFill>
                  <a:schemeClr val="bg1"/>
                </a:solidFill>
              </a:rPr>
              <a:t>Farel</a:t>
            </a:r>
            <a:r>
              <a:rPr lang="en-US" altLang="en-US" sz="1200" dirty="0">
                <a:solidFill>
                  <a:schemeClr val="bg1"/>
                </a:solidFill>
              </a:rPr>
              <a:t>, </a:t>
            </a:r>
            <a:r>
              <a:rPr lang="en-US" altLang="en-US" sz="1200" dirty="0" err="1">
                <a:solidFill>
                  <a:schemeClr val="bg1"/>
                </a:solidFill>
              </a:rPr>
              <a:t>Beza</a:t>
            </a:r>
            <a:r>
              <a:rPr lang="en-US" altLang="en-US" sz="1200" dirty="0">
                <a:solidFill>
                  <a:schemeClr val="bg1"/>
                </a:solidFill>
              </a:rPr>
              <a:t>, (Pierre) </a:t>
            </a:r>
            <a:br>
              <a:rPr lang="en-US" altLang="en-US" sz="1200" dirty="0">
                <a:solidFill>
                  <a:schemeClr val="bg1"/>
                </a:solidFill>
              </a:rPr>
            </a:br>
            <a:r>
              <a:rPr lang="en-US" altLang="en-US" sz="1200" dirty="0" err="1">
                <a:solidFill>
                  <a:schemeClr val="bg1"/>
                </a:solidFill>
              </a:rPr>
              <a:t>Viret</a:t>
            </a:r>
            <a:r>
              <a:rPr lang="en-US" altLang="en-US" sz="1200" dirty="0">
                <a:solidFill>
                  <a:schemeClr val="bg1"/>
                </a:solidFill>
              </a:rPr>
              <a:t> (d. 1571)  </a:t>
            </a:r>
            <a:br>
              <a:rPr lang="en-US" altLang="en-US" sz="1200" dirty="0">
                <a:solidFill>
                  <a:schemeClr val="bg1"/>
                </a:solidFill>
              </a:rPr>
            </a:br>
            <a:r>
              <a:rPr lang="en-US" altLang="en-US" sz="1200" dirty="0">
                <a:solidFill>
                  <a:schemeClr val="bg1"/>
                </a:solidFill>
              </a:rPr>
              <a:t>and Calvin</a:t>
            </a:r>
            <a:br>
              <a:rPr lang="en-US" altLang="en-US" sz="1200" dirty="0">
                <a:solidFill>
                  <a:schemeClr val="bg1"/>
                </a:solidFill>
              </a:rPr>
            </a:br>
            <a:r>
              <a:rPr lang="en-US" altLang="en-US" sz="1200" dirty="0">
                <a:solidFill>
                  <a:schemeClr val="bg1"/>
                </a:solidFill>
              </a:rPr>
              <a:t>19thC impression</a:t>
            </a:r>
            <a:endParaRPr lang="en-GB" altLang="en-US" sz="1200" dirty="0">
              <a:solidFill>
                <a:schemeClr val="bg1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35BA2CF-6DE2-1EDD-1CC4-B27A6145E40F}"/>
              </a:ext>
            </a:extLst>
          </p:cNvPr>
          <p:cNvSpPr txBox="1">
            <a:spLocks noChangeArrowheads="1"/>
          </p:cNvSpPr>
          <p:nvPr/>
        </p:nvSpPr>
        <p:spPr>
          <a:xfrm>
            <a:off x="3424242" y="3257256"/>
            <a:ext cx="1431420" cy="34489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en-US" sz="1200" dirty="0" err="1"/>
              <a:t>Porspect</a:t>
            </a:r>
            <a:r>
              <a:rPr lang="en-US" altLang="en-US" sz="1200" dirty="0"/>
              <a:t> of Geneva</a:t>
            </a:r>
            <a:endParaRPr lang="en-GB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Origins of Calvinism with Cover_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9379" y="0"/>
            <a:ext cx="9163379" cy="6938929"/>
          </a:xfrm>
        </p:spPr>
      </p:pic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0BC2E6A-71D6-8C7F-9D89-AA48035C62B3}"/>
              </a:ext>
            </a:extLst>
          </p:cNvPr>
          <p:cNvSpPr txBox="1">
            <a:spLocks/>
          </p:cNvSpPr>
          <p:nvPr/>
        </p:nvSpPr>
        <p:spPr>
          <a:xfrm>
            <a:off x="6048672" y="116632"/>
            <a:ext cx="2915816" cy="3096344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anose="020B0604030504040204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International Calvinism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Spread to France, Netherlands, British Isles, Holy Roman Empire (conversion of e.g. Brandenburg elector) &amp; Eastern Europe (Lutheranism too ‘German’)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Flexibility: Elizabethan Church of England had Calvinist theology and Catholic-style bishops</a:t>
            </a:r>
          </a:p>
          <a:p>
            <a:pPr marL="0" indent="0">
              <a:buNone/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 creed for rebels?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Association with political revolt in France, Netherlands &amp; Scotland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Underground &amp; stranger churches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Persecution a sign of election (Calvin rejects outward conformity ‘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Nicodemism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On the other hand, strong emphasis on asceticism, discipline, living a godly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9665"/>
            <a:ext cx="3549080" cy="430766"/>
          </a:xfrm>
        </p:spPr>
        <p:txBody>
          <a:bodyPr>
            <a:norm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Calvinism’s spread in later 16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century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699FE-D246-69F5-416F-66EC711D8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Related image">
            <a:extLst>
              <a:ext uri="{FF2B5EF4-FFF2-40B4-BE49-F238E27FC236}">
                <a16:creationId xmlns:a16="http://schemas.microsoft.com/office/drawing/2014/main" id="{0DE9CE15-361C-1D1D-C10B-4FC272770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743" y="186067"/>
            <a:ext cx="188743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3CDAFF-85CF-E972-F739-6CC94660C8C7}"/>
              </a:ext>
            </a:extLst>
          </p:cNvPr>
          <p:cNvSpPr txBox="1"/>
          <p:nvPr/>
        </p:nvSpPr>
        <p:spPr>
          <a:xfrm>
            <a:off x="5535651" y="2722698"/>
            <a:ext cx="3500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‘Our Lord in the Attic’: A discrete 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Catholic church in 17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 Amsterdam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769EC0-247C-4A52-FE2E-7417F4D2AAAA}"/>
              </a:ext>
            </a:extLst>
          </p:cNvPr>
          <p:cNvSpPr txBox="1"/>
          <p:nvPr/>
        </p:nvSpPr>
        <p:spPr>
          <a:xfrm>
            <a:off x="194906" y="146357"/>
            <a:ext cx="504056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Living with Difference</a:t>
            </a:r>
          </a:p>
          <a:p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Few confessionally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‘pure’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states (Lutheran Scandinavia; Catholic Spain) &amp; much rel. 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pluralism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(Lutherans, Calvinists, Catholics 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mixed across Holy Roman Empire; Protestant Huguenots in Catholic France; Catholics in Netherlands, Protestant minority in Ireland) – much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hostility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and identity-formation </a:t>
            </a:r>
            <a:r>
              <a:rPr lang="en-GB" sz="1700" i="1" dirty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confessional demarcation: predestination </a:t>
            </a:r>
            <a:r>
              <a:rPr lang="en-GB" sz="1700" i="1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important to Calvinists </a:t>
            </a:r>
            <a:r>
              <a:rPr lang="en-GB" sz="1700" i="1" dirty="0"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Lutherans attack it</a:t>
            </a:r>
          </a:p>
          <a:p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In the Holy Roman Empire easy to cross borders to attend alternative services (‘</a:t>
            </a:r>
            <a:r>
              <a:rPr lang="en-GB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Auslauf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’) and some shared churches (‘</a:t>
            </a:r>
            <a:r>
              <a:rPr lang="en-GB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Simultankirchen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’); </a:t>
            </a:r>
          </a:p>
          <a:p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gradual acceptance of religious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diversity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: trials &amp; executions for heresy decrease after 1600, ‘grudging’ co-existence on the ground; more active choice in highly diverse Poland-Lithuania</a:t>
            </a:r>
          </a:p>
          <a:p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emergence of informal, if often grudging co-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               existence (Dutch Republic), but long  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road to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toleration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5A0769-5D43-B3D3-DFC3-D4E2223644C4}"/>
              </a:ext>
            </a:extLst>
          </p:cNvPr>
          <p:cNvSpPr txBox="1"/>
          <p:nvPr/>
        </p:nvSpPr>
        <p:spPr>
          <a:xfrm>
            <a:off x="4852851" y="5169765"/>
            <a:ext cx="158060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At St Albin, </a:t>
            </a:r>
            <a:r>
              <a:rPr lang="en-GB" sz="1300" dirty="0" err="1">
                <a:latin typeface="Arial" panose="020B0604020202020204" pitchFamily="34" charset="0"/>
                <a:cs typeface="Arial" panose="020B0604020202020204" pitchFamily="34" charset="0"/>
              </a:rPr>
              <a:t>Ermatingen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300" dirty="0" err="1">
                <a:latin typeface="Arial" panose="020B0604020202020204" pitchFamily="34" charset="0"/>
                <a:cs typeface="Arial" panose="020B0604020202020204" pitchFamily="34" charset="0"/>
              </a:rPr>
              <a:t>Thurgovia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church &amp; font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are still shared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by Zwinglians (left) &amp; Catholics (right)</a:t>
            </a:r>
          </a:p>
        </p:txBody>
      </p:sp>
      <p:pic>
        <p:nvPicPr>
          <p:cNvPr id="6" name="Picture 5" descr="A close-up of a stone font&#10;&#10;Description automatically generated">
            <a:extLst>
              <a:ext uri="{FF2B5EF4-FFF2-40B4-BE49-F238E27FC236}">
                <a16:creationId xmlns:a16="http://schemas.microsoft.com/office/drawing/2014/main" id="{B3188463-DA4B-3E6D-7D4E-6B9B4855CC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1"/>
            <a:ext cx="2592289" cy="3456385"/>
          </a:xfrm>
          <a:prstGeom prst="rect">
            <a:avLst/>
          </a:prstGeom>
        </p:spPr>
      </p:pic>
      <p:pic>
        <p:nvPicPr>
          <p:cNvPr id="5" name="Picture 2" descr="No photo description available.">
            <a:extLst>
              <a:ext uri="{FF2B5EF4-FFF2-40B4-BE49-F238E27FC236}">
                <a16:creationId xmlns:a16="http://schemas.microsoft.com/office/drawing/2014/main" id="{1FF7412D-2CA6-84D6-91F4-820EC13333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3" r="1982" b="21817"/>
          <a:stretch/>
        </p:blipFill>
        <p:spPr bwMode="auto">
          <a:xfrm>
            <a:off x="4427984" y="164222"/>
            <a:ext cx="2632930" cy="106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0255EE-273E-2589-E1DC-A5774E847E48}"/>
              </a:ext>
            </a:extLst>
          </p:cNvPr>
          <p:cNvSpPr txBox="1"/>
          <p:nvPr/>
        </p:nvSpPr>
        <p:spPr>
          <a:xfrm>
            <a:off x="4596900" y="1259622"/>
            <a:ext cx="2464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‘God’s Word and Luther’s writings are poison to the pope &amp; Calvin’: inscription in early modern Wittenberg</a:t>
            </a:r>
          </a:p>
        </p:txBody>
      </p:sp>
    </p:spTree>
    <p:extLst>
      <p:ext uri="{BB962C8B-B14F-4D97-AF65-F5344CB8AC3E}">
        <p14:creationId xmlns:p14="http://schemas.microsoft.com/office/powerpoint/2010/main" val="92566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t="5913" b="4737"/>
          <a:stretch/>
        </p:blipFill>
        <p:spPr bwMode="auto">
          <a:xfrm>
            <a:off x="0" y="3464131"/>
            <a:ext cx="4554815" cy="339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53079" y="274756"/>
            <a:ext cx="4382589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Towards Co-Existence</a:t>
            </a:r>
          </a:p>
          <a:p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Peace of Kappel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1531, earliest example of settlement accepting 2 confessions among Swiss Confederates (their shared lordships got to vote on their religion!)</a:t>
            </a:r>
            <a:endParaRPr lang="en-GB" sz="1575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Peace of Augsburg 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1555, ending war between Catholic Charles V + Lutheran Princes: principle of </a:t>
            </a:r>
            <a:r>
              <a:rPr lang="en-GB" sz="1575" b="1" dirty="0" err="1">
                <a:latin typeface="Arial" panose="020B0604020202020204" pitchFamily="34" charset="0"/>
                <a:cs typeface="Arial" panose="020B0604020202020204" pitchFamily="34" charset="0"/>
              </a:rPr>
              <a:t>cuius</a:t>
            </a: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 regio, eius </a:t>
            </a:r>
            <a:r>
              <a:rPr lang="en-GB" sz="1575" b="1" dirty="0" err="1">
                <a:latin typeface="Arial" panose="020B0604020202020204" pitchFamily="34" charset="0"/>
                <a:cs typeface="Arial" panose="020B0604020202020204" pitchFamily="34" charset="0"/>
              </a:rPr>
              <a:t>religio</a:t>
            </a: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(‘your prince, your religion’)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Edit of Nantes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1598, ending (temporarily) religious conflicts in France: grants rights to worship for French Huguenots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Peace of Westphalia 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(Treaties of Münster and Osnabrück) 1648 marking end of Thirty Years War: reinstated Peace of Augsburg and extended legal recognition to Calvinism; independence of Dutch Republic / Swiss Confederation; limited rights for minorities to practice faith privately</a:t>
            </a:r>
          </a:p>
          <a:p>
            <a:endParaRPr lang="en-GB" sz="157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(late 17</a:t>
            </a:r>
            <a:r>
              <a:rPr lang="en-GB" sz="1575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and 18</a:t>
            </a:r>
            <a:r>
              <a:rPr lang="en-GB" sz="1575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century warfare in Europe less obviously confessional: e.g. Protestant Britain allied with Catholic Austria </a:t>
            </a:r>
            <a:r>
              <a:rPr lang="en-GB" sz="1575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Louis XIV’s France)</a:t>
            </a:r>
          </a:p>
        </p:txBody>
      </p:sp>
      <p:pic>
        <p:nvPicPr>
          <p:cNvPr id="3074" name="Picture 2" descr="Religious Peace Of Augsburg">
            <a:extLst>
              <a:ext uri="{FF2B5EF4-FFF2-40B4-BE49-F238E27FC236}">
                <a16:creationId xmlns:a16="http://schemas.microsoft.com/office/drawing/2014/main" id="{8B0E54C5-35BE-378C-764E-EDD51633C1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4" t="4850" r="5992" b="38450"/>
          <a:stretch/>
        </p:blipFill>
        <p:spPr bwMode="auto">
          <a:xfrm>
            <a:off x="0" y="-1"/>
            <a:ext cx="3528282" cy="346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03954" y="2392643"/>
            <a:ext cx="15243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Peace of Augsburg 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(1555) </a:t>
            </a: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Ratification of 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Treaty of Münster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(1648)</a:t>
            </a:r>
          </a:p>
        </p:txBody>
      </p:sp>
    </p:spTree>
    <p:extLst>
      <p:ext uri="{BB962C8B-B14F-4D97-AF65-F5344CB8AC3E}">
        <p14:creationId xmlns:p14="http://schemas.microsoft.com/office/powerpoint/2010/main" val="113243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600.gif">
            <a:extLst>
              <a:ext uri="{FF2B5EF4-FFF2-40B4-BE49-F238E27FC236}">
                <a16:creationId xmlns:a16="http://schemas.microsoft.com/office/drawing/2014/main" id="{7267979F-4198-C33F-2DFC-BE014F411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25748F-3383-A26A-A47E-D309D0ECD183}"/>
              </a:ext>
            </a:extLst>
          </p:cNvPr>
          <p:cNvSpPr txBox="1"/>
          <p:nvPr/>
        </p:nvSpPr>
        <p:spPr>
          <a:xfrm>
            <a:off x="35496" y="260648"/>
            <a:ext cx="2273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Europe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1600</a:t>
            </a:r>
          </a:p>
        </p:txBody>
      </p:sp>
    </p:spTree>
    <p:extLst>
      <p:ext uri="{BB962C8B-B14F-4D97-AF65-F5344CB8AC3E}">
        <p14:creationId xmlns:p14="http://schemas.microsoft.com/office/powerpoint/2010/main" val="2094477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332656"/>
            <a:ext cx="5580111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Was the Reformation a Failure?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Could ordinary people be made to understand complex doctrines? Some reformers despaired: in 1566, Johann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Aurifaber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stated that Luther’s teachings ‘are now everywhere despised’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Gerald Strauss, 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Luther’s House of Learning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(1978) – Saxon church ‘visitors’ encountered ignorance, absence from church, work on Sundays; places where no single person knew 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Ten Commandments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Consistory records from across Calvinist Europe: continuing ‘superstition’, belief in magic /ghosts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↔ Catholicism could be overthrown in many places; commoners accept changes selectively (e.g. better clergy education, greater access to the Word 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of God) but not attacks on local festive culture; a case of a negotiated (Scott Dixon) and heterogeneous Reformation.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pic>
        <p:nvPicPr>
          <p:cNvPr id="1028" name="Picture 4" descr="Image result for luther's house of lea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8750"/>
            <a:ext cx="2106765" cy="318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ixon Reformation">
            <a:extLst>
              <a:ext uri="{FF2B5EF4-FFF2-40B4-BE49-F238E27FC236}">
                <a16:creationId xmlns:a16="http://schemas.microsoft.com/office/drawing/2014/main" id="{806FA011-8B2D-7A57-16BB-CA15A608A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28067"/>
            <a:ext cx="2110109" cy="318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16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3A6EB-2A8A-1F3E-C883-78DE56F2F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769E75-ABC8-2270-6692-A9E78C9F31ED}"/>
              </a:ext>
            </a:extLst>
          </p:cNvPr>
          <p:cNvSpPr txBox="1"/>
          <p:nvPr/>
        </p:nvSpPr>
        <p:spPr>
          <a:xfrm>
            <a:off x="827584" y="982176"/>
            <a:ext cx="77768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FFC000"/>
                </a:solidFill>
                <a:latin typeface="+mn-lt"/>
              </a:rPr>
              <a:t>Themes and questions</a:t>
            </a:r>
          </a:p>
          <a:p>
            <a:endParaRPr lang="en-GB" sz="22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Why and how did Protestantism become divided?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What were the key features of the Swiss ‘Reformed’?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Why was Calvinism able to spread internationally?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Should </a:t>
            </a:r>
            <a:r>
              <a:rPr lang="en-GB" dirty="0">
                <a:latin typeface="+mn-lt"/>
              </a:rPr>
              <a:t>the Reformation</a:t>
            </a:r>
            <a:r>
              <a:rPr lang="en-GB" sz="2400" dirty="0">
                <a:latin typeface="+mn-lt"/>
              </a:rPr>
              <a:t> be judged a failure?</a:t>
            </a:r>
          </a:p>
          <a:p>
            <a:endParaRPr lang="en-GB" dirty="0">
              <a:latin typeface="+mn-lt"/>
            </a:endParaRPr>
          </a:p>
          <a:p>
            <a:r>
              <a:rPr lang="en-GB" sz="2600" b="1" dirty="0">
                <a:solidFill>
                  <a:srgbClr val="FFC000"/>
                </a:solidFill>
                <a:latin typeface="+mn-lt"/>
              </a:rPr>
              <a:t>Lecture structure</a:t>
            </a:r>
          </a:p>
          <a:p>
            <a:endParaRPr lang="en-GB" sz="2200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+mn-lt"/>
              </a:rPr>
              <a:t>Tensions among early Lutherans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+mn-lt"/>
              </a:rPr>
              <a:t>The Swiss Reformation (in Zurich &amp; later Geneva)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+mn-lt"/>
              </a:rPr>
              <a:t>Wider long-term implications</a:t>
            </a:r>
            <a:endParaRPr lang="en-GB" sz="2400" dirty="0">
              <a:latin typeface="+mn-lt"/>
            </a:endParaRPr>
          </a:p>
          <a:p>
            <a:endParaRPr lang="en-GB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042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5BB5B688-AE86-4505-97C0-E33272BE92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243450C-2EFC-4F2F-A097-DDC827AB6C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3567" y="422007"/>
            <a:ext cx="7798199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dirty="0">
                <a:solidFill>
                  <a:srgbClr val="FFC000"/>
                </a:solidFill>
              </a:rPr>
              <a:t>ASSESSMENT</a:t>
            </a:r>
          </a:p>
        </p:txBody>
      </p:sp>
      <p:sp>
        <p:nvSpPr>
          <p:cNvPr id="22532" name="Text Box 5">
            <a:extLst>
              <a:ext uri="{FF2B5EF4-FFF2-40B4-BE49-F238E27FC236}">
                <a16:creationId xmlns:a16="http://schemas.microsoft.com/office/drawing/2014/main" id="{453AE768-B709-43F9-8F3D-9F567EA50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271" y="1570747"/>
            <a:ext cx="8064896" cy="388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GB" altLang="en-US" sz="2800" dirty="0">
                <a:latin typeface="+mn-lt"/>
                <a:cs typeface="Times New Roman" pitchFamily="18" charset="0"/>
              </a:rPr>
              <a:t>Access to the ‘pure’ Gospel breeds disunity:</a:t>
            </a:r>
            <a:br>
              <a:rPr lang="en-GB" altLang="en-US" sz="2800" dirty="0">
                <a:latin typeface="+mn-lt"/>
                <a:cs typeface="Times New Roman" pitchFamily="18" charset="0"/>
              </a:rPr>
            </a:br>
            <a:r>
              <a:rPr lang="en-GB" altLang="en-US" sz="2800" dirty="0">
                <a:latin typeface="+mn-lt"/>
                <a:cs typeface="Times New Roman" pitchFamily="18" charset="0"/>
              </a:rPr>
              <a:t>  a case of unintended consequences</a:t>
            </a:r>
            <a:endParaRPr lang="en-US" altLang="en-US" sz="2800" dirty="0">
              <a:latin typeface="+mn-lt"/>
              <a:cs typeface="Times New Roman" pitchFamily="18" charset="0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en-US" sz="2800" dirty="0">
                <a:latin typeface="+mn-lt"/>
                <a:cs typeface="Times New Roman" pitchFamily="18" charset="0"/>
              </a:rPr>
              <a:t>Europe faced with plurality of ‘Catholic’, </a:t>
            </a:r>
            <a:br>
              <a:rPr lang="en-US" altLang="en-US" sz="2800" dirty="0">
                <a:latin typeface="+mn-lt"/>
                <a:cs typeface="Times New Roman" pitchFamily="18" charset="0"/>
              </a:rPr>
            </a:br>
            <a:r>
              <a:rPr lang="en-US" altLang="en-US" sz="2800" dirty="0">
                <a:latin typeface="+mn-lt"/>
                <a:cs typeface="Times New Roman" pitchFamily="18" charset="0"/>
              </a:rPr>
              <a:t>  ‘Lutheran’, ‘Reformed’ &amp; radical identities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en-US" sz="2800" dirty="0">
                <a:latin typeface="+mn-lt"/>
                <a:cs typeface="Times New Roman" pitchFamily="18" charset="0"/>
              </a:rPr>
              <a:t>Gradual acceptance of co-existence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en-US" sz="2800" dirty="0">
                <a:latin typeface="+mn-lt"/>
                <a:cs typeface="Times New Roman" pitchFamily="18" charset="0"/>
              </a:rPr>
              <a:t>Reformation or Reformations?</a:t>
            </a:r>
            <a:endParaRPr lang="en-GB" altLang="en-US" sz="2800" dirty="0">
              <a:latin typeface="+mn-lt"/>
              <a:cs typeface="Times New Roman" pitchFamily="18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5" name="Rectangle 922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F9940D67-1779-44DF-A05E-B79DE0BDC0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6812" y="290590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Tensions </a:t>
            </a:r>
            <a:b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early</a:t>
            </a:r>
            <a:b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Reformation</a:t>
            </a:r>
          </a:p>
        </p:txBody>
      </p:sp>
      <p:sp>
        <p:nvSpPr>
          <p:cNvPr id="922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E95FA17E-A350-4421-AA53-18C6FDC14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" y="3071307"/>
            <a:ext cx="3182691" cy="332066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  <a:defRPr/>
            </a:pPr>
            <a:r>
              <a:rPr lang="en-US" altLang="en-US" sz="1900" dirty="0">
                <a:latin typeface="+mn-lt"/>
              </a:rPr>
              <a:t>Break with some Humanists</a:t>
            </a:r>
          </a:p>
          <a:p>
            <a:pPr lvl="1"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900" dirty="0">
                <a:latin typeface="+mn-lt"/>
              </a:rPr>
              <a:t> Erasmus (over free will)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  <a:defRPr/>
            </a:pPr>
            <a:endParaRPr lang="en-US" altLang="en-US" sz="1900" dirty="0"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  <a:defRPr/>
            </a:pPr>
            <a:r>
              <a:rPr lang="en-US" altLang="en-US" sz="1900" dirty="0">
                <a:latin typeface="+mn-lt"/>
              </a:rPr>
              <a:t>Wittenberg Disagreements</a:t>
            </a:r>
          </a:p>
          <a:p>
            <a:pPr lvl="1"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900" dirty="0">
                <a:latin typeface="+mn-lt"/>
              </a:rPr>
              <a:t> Emergence of more radical theologians</a:t>
            </a:r>
          </a:p>
        </p:txBody>
      </p:sp>
      <p:pic>
        <p:nvPicPr>
          <p:cNvPr id="1026" name="Picture 2" descr="Erasmus">
            <a:extLst>
              <a:ext uri="{FF2B5EF4-FFF2-40B4-BE49-F238E27FC236}">
                <a16:creationId xmlns:a16="http://schemas.microsoft.com/office/drawing/2014/main" id="{4833D6A2-B445-1D2A-A3E0-C9D8ADAE7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" r="3895"/>
          <a:stretch/>
        </p:blipFill>
        <p:spPr bwMode="auto"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440" name="Rectangle 18439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2" name="Rectangle 18441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1030" descr="Kuva:Andreas Bodenstein.jpg">
            <a:hlinkClick r:id="rId3"/>
            <a:extLst>
              <a:ext uri="{FF2B5EF4-FFF2-40B4-BE49-F238E27FC236}">
                <a16:creationId xmlns:a16="http://schemas.microsoft.com/office/drawing/2014/main" id="{8016ED9C-072D-B828-228D-DD40358F8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5" r="14018"/>
          <a:stretch/>
        </p:blipFill>
        <p:spPr>
          <a:xfrm>
            <a:off x="-3063" y="-171400"/>
            <a:ext cx="4574287" cy="7344816"/>
          </a:xfrm>
          <a:prstGeom prst="rect">
            <a:avLst/>
          </a:prstGeom>
        </p:spPr>
      </p:pic>
      <p:pic>
        <p:nvPicPr>
          <p:cNvPr id="18435" name="Picture 11" descr="Sichem (Muentzer)">
            <a:extLst>
              <a:ext uri="{FF2B5EF4-FFF2-40B4-BE49-F238E27FC236}">
                <a16:creationId xmlns:a16="http://schemas.microsoft.com/office/drawing/2014/main" id="{B00814B3-85D7-4CF0-B509-3DF04229A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3" r="20779" b="-3"/>
          <a:stretch/>
        </p:blipFill>
        <p:spPr bwMode="auto">
          <a:xfrm>
            <a:off x="4572633" y="10"/>
            <a:ext cx="457136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>
            <a:extLst>
              <a:ext uri="{FF2B5EF4-FFF2-40B4-BE49-F238E27FC236}">
                <a16:creationId xmlns:a16="http://schemas.microsoft.com/office/drawing/2014/main" id="{8EA2109E-475E-4B85-B7E3-EBC70F7E5D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75856" y="260648"/>
            <a:ext cx="1223238" cy="1800200"/>
          </a:xfrm>
          <a:solidFill>
            <a:schemeClr val="bg1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 defTabSz="914400" fontAlgn="auto">
              <a:spcAft>
                <a:spcPts val="0"/>
              </a:spcAft>
              <a:defRPr/>
            </a:pP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r>
              <a:rPr lang="en-US" altLang="en-US" sz="1600" b="1" dirty="0">
                <a:solidFill>
                  <a:srgbClr val="000000"/>
                </a:solidFill>
              </a:rPr>
              <a:t>Andreas </a:t>
            </a:r>
            <a:r>
              <a:rPr lang="en-US" altLang="en-US" sz="1600" b="1" dirty="0" err="1">
                <a:solidFill>
                  <a:srgbClr val="000000"/>
                </a:solidFill>
              </a:rPr>
              <a:t>Karlstadt</a:t>
            </a:r>
            <a:r>
              <a:rPr lang="en-US" altLang="en-US" sz="1600" b="1" dirty="0">
                <a:solidFill>
                  <a:srgbClr val="000000"/>
                </a:solidFill>
              </a:rPr>
              <a:t> </a:t>
            </a:r>
            <a:br>
              <a:rPr lang="en-US" altLang="en-US" sz="1600" dirty="0">
                <a:solidFill>
                  <a:srgbClr val="000000"/>
                </a:solidFill>
              </a:rPr>
            </a:br>
            <a:r>
              <a:rPr lang="en-US" altLang="en-US" sz="1600" dirty="0">
                <a:solidFill>
                  <a:srgbClr val="000000"/>
                </a:solidFill>
              </a:rPr>
              <a:t>(left, d. 1541)</a:t>
            </a:r>
            <a:br>
              <a:rPr lang="en-US" altLang="en-US" sz="1600" kern="1200" dirty="0">
                <a:solidFill>
                  <a:srgbClr val="000000"/>
                </a:solidFill>
              </a:rPr>
            </a:br>
            <a:br>
              <a:rPr lang="en-US" altLang="en-US" sz="1600" kern="1200" dirty="0">
                <a:solidFill>
                  <a:srgbClr val="000000"/>
                </a:solidFill>
              </a:rPr>
            </a:br>
            <a:r>
              <a:rPr lang="en-US" altLang="en-US" sz="1600" b="1" kern="1200" dirty="0">
                <a:solidFill>
                  <a:srgbClr val="000000"/>
                </a:solidFill>
              </a:rPr>
              <a:t>Thomas </a:t>
            </a:r>
            <a:br>
              <a:rPr lang="en-US" altLang="en-US" sz="1600" b="1" kern="1200" dirty="0">
                <a:solidFill>
                  <a:srgbClr val="000000"/>
                </a:solidFill>
              </a:rPr>
            </a:br>
            <a:r>
              <a:rPr lang="en-US" altLang="en-US" sz="1600" b="1" kern="1200" dirty="0">
                <a:solidFill>
                  <a:srgbClr val="000000"/>
                </a:solidFill>
              </a:rPr>
              <a:t>Müntzer </a:t>
            </a:r>
            <a:br>
              <a:rPr lang="en-US" altLang="en-US" sz="1600" kern="1200" dirty="0">
                <a:solidFill>
                  <a:srgbClr val="000000"/>
                </a:solidFill>
              </a:rPr>
            </a:br>
            <a:r>
              <a:rPr lang="en-US" altLang="en-US" sz="1600" kern="1200" dirty="0">
                <a:solidFill>
                  <a:srgbClr val="000000"/>
                </a:solidFill>
              </a:rPr>
              <a:t>(d. 1525) </a:t>
            </a:r>
            <a:br>
              <a:rPr lang="en-US" altLang="en-US" sz="1600" kern="1200" dirty="0">
                <a:solidFill>
                  <a:srgbClr val="000000"/>
                </a:solidFill>
              </a:rPr>
            </a:br>
            <a:br>
              <a:rPr lang="en-US" altLang="en-US" sz="18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altLang="en-US" sz="1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Posthumous </a:t>
            </a:r>
            <a:br>
              <a:rPr lang="en-US" altLang="en-US" sz="1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altLang="en-US" sz="1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engravings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6">
            <a:extLst>
              <a:ext uri="{FF2B5EF4-FFF2-40B4-BE49-F238E27FC236}">
                <a16:creationId xmlns:a16="http://schemas.microsoft.com/office/drawing/2014/main" id="{D9DFCC23-4D89-4AA4-8849-9FC38BDA8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5619750"/>
            <a:ext cx="41910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Presentation to Emperor </a:t>
            </a:r>
            <a:b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 Diet of Augsburg (1530)</a:t>
            </a:r>
            <a:endParaRPr lang="en-GB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9459" name="Picture 7" descr="Confessio Augustana (18thC painting)">
            <a:extLst>
              <a:ext uri="{FF2B5EF4-FFF2-40B4-BE49-F238E27FC236}">
                <a16:creationId xmlns:a16="http://schemas.microsoft.com/office/drawing/2014/main" id="{E2127891-C78E-4545-9F5E-C4ACFE1B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61938"/>
            <a:ext cx="431006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8EE840-09CF-49CC-BC67-2E828018E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3" y="5610225"/>
            <a:ext cx="41910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Confession of Augsburg (1530)</a:t>
            </a:r>
            <a:b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Title Page</a:t>
            </a:r>
            <a:endParaRPr lang="en-GB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319EB7-D623-4D98-A884-989DCCBFB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9462" name="Picture 10" descr="https://upload.wikimedia.org/wikipedia/commons/7/79/Augsburger_Konfession_1531_Titel.jpg">
            <a:extLst>
              <a:ext uri="{FF2B5EF4-FFF2-40B4-BE49-F238E27FC236}">
                <a16:creationId xmlns:a16="http://schemas.microsoft.com/office/drawing/2014/main" id="{6E49CB55-653E-4775-B7CB-5997B0885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5750"/>
            <a:ext cx="3827462" cy="537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745E8F-9DD6-3BE1-BCF9-7D8C044E8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2" name="Rectangle 922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undefined">
            <a:extLst>
              <a:ext uri="{FF2B5EF4-FFF2-40B4-BE49-F238E27FC236}">
                <a16:creationId xmlns:a16="http://schemas.microsoft.com/office/drawing/2014/main" id="{3CC36FF6-B313-A9EE-4D06-BC3D7499BC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8" r="1" b="24579"/>
          <a:stretch/>
        </p:blipFill>
        <p:spPr bwMode="auto">
          <a:xfrm>
            <a:off x="2546812" y="10"/>
            <a:ext cx="725223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Rectangle 922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77160EE0-2EB8-38CE-6717-A2D5401C27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328821"/>
            <a:ext cx="2866641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en-US" altLang="en-US" sz="3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The Swiss </a:t>
            </a:r>
            <a:br>
              <a:rPr lang="en-US" altLang="en-US" sz="3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AF23D-A548-A457-9A6D-8F65C4DFAED9}"/>
              </a:ext>
            </a:extLst>
          </p:cNvPr>
          <p:cNvSpPr txBox="1"/>
          <p:nvPr/>
        </p:nvSpPr>
        <p:spPr>
          <a:xfrm>
            <a:off x="8316416" y="1988840"/>
            <a:ext cx="8920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>
                <a:latin typeface="+mn-lt"/>
              </a:rPr>
              <a:t>Pikemen </a:t>
            </a:r>
          </a:p>
          <a:p>
            <a:pPr algn="r"/>
            <a:r>
              <a:rPr lang="en-GB" sz="1200" dirty="0">
                <a:latin typeface="+mn-lt"/>
              </a:rPr>
              <a:t>crossing </a:t>
            </a:r>
          </a:p>
          <a:p>
            <a:pPr algn="r"/>
            <a:r>
              <a:rPr lang="en-GB" sz="1200" dirty="0">
                <a:latin typeface="+mn-lt"/>
              </a:rPr>
              <a:t>the Alps. </a:t>
            </a:r>
            <a:br>
              <a:rPr lang="en-GB" sz="1200" dirty="0">
                <a:latin typeface="+mn-lt"/>
              </a:rPr>
            </a:br>
            <a:r>
              <a:rPr lang="en-GB" sz="1200" dirty="0">
                <a:latin typeface="+mn-lt"/>
              </a:rPr>
              <a:t>Illustrated </a:t>
            </a:r>
          </a:p>
          <a:p>
            <a:pPr algn="r"/>
            <a:r>
              <a:rPr lang="en-GB" sz="1200" dirty="0">
                <a:latin typeface="+mn-lt"/>
              </a:rPr>
              <a:t>chronicle </a:t>
            </a:r>
          </a:p>
          <a:p>
            <a:pPr algn="r"/>
            <a:r>
              <a:rPr lang="en-GB" sz="1200" dirty="0">
                <a:latin typeface="+mn-lt"/>
              </a:rPr>
              <a:t>(1513) 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796564-E7FB-0ACB-E331-A65436014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0528" y="1628800"/>
            <a:ext cx="5069632" cy="481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None/>
              <a:defRPr/>
            </a:pPr>
            <a:r>
              <a:rPr lang="en-GB" altLang="en-US" sz="2000" dirty="0">
                <a:latin typeface="+mn-lt"/>
              </a:rPr>
              <a:t>      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  <a:defRPr/>
            </a:pPr>
            <a:r>
              <a:rPr lang="en-GB" altLang="en-US" sz="2000" dirty="0">
                <a:latin typeface="+mn-lt"/>
              </a:rPr>
              <a:t>         Distinct socio-</a:t>
            </a:r>
            <a:br>
              <a:rPr lang="en-GB" altLang="en-US" sz="2000" dirty="0">
                <a:latin typeface="+mn-lt"/>
              </a:rPr>
            </a:br>
            <a:r>
              <a:rPr lang="en-GB" altLang="en-US" sz="2000" dirty="0">
                <a:latin typeface="+mn-lt"/>
              </a:rPr>
              <a:t>         </a:t>
            </a:r>
            <a:r>
              <a:rPr lang="en-US" altLang="en-US" sz="2000" dirty="0">
                <a:latin typeface="+mn-lt"/>
              </a:rPr>
              <a:t>political context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+mn-lt"/>
              </a:rPr>
              <a:t> Alliance of urban &amp;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     rural republics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+mn-lt"/>
              </a:rPr>
              <a:t> Weak Church 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     hierarchy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+mn-lt"/>
              </a:rPr>
              <a:t> Inner tensions 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     (mercenary trade)</a:t>
            </a:r>
          </a:p>
        </p:txBody>
      </p:sp>
    </p:spTree>
    <p:extLst>
      <p:ext uri="{BB962C8B-B14F-4D97-AF65-F5344CB8AC3E}">
        <p14:creationId xmlns:p14="http://schemas.microsoft.com/office/powerpoint/2010/main" val="29457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extLst>
              <a:ext uri="{FF2B5EF4-FFF2-40B4-BE49-F238E27FC236}">
                <a16:creationId xmlns:a16="http://schemas.microsoft.com/office/drawing/2014/main" id="{2D988BF9-8585-4A87-B540-AC1FBC58C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9144000" cy="574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>
            <a:extLst>
              <a:ext uri="{FF2B5EF4-FFF2-40B4-BE49-F238E27FC236}">
                <a16:creationId xmlns:a16="http://schemas.microsoft.com/office/drawing/2014/main" id="{6A62D213-7351-499C-846A-F4CF494FE0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504" y="311673"/>
            <a:ext cx="2304256" cy="1656159"/>
          </a:xfrm>
          <a:solidFill>
            <a:schemeClr val="tx1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bg1"/>
                </a:solidFill>
              </a:rPr>
              <a:t>The Confederation</a:t>
            </a:r>
            <a: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b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1600" i="1" dirty="0">
                <a:solidFill>
                  <a:schemeClr val="bg1"/>
                </a:solidFill>
                <a:cs typeface="Times New Roman" pitchFamily="18" charset="0"/>
              </a:rPr>
              <a:t>c</a:t>
            </a:r>
            <a: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  <a:t>. 1515)</a:t>
            </a:r>
            <a:br>
              <a:rPr lang="en-US" altLang="en-US" sz="1600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GB" altLang="en-US" sz="1600" dirty="0">
                <a:solidFill>
                  <a:srgbClr val="FFC000"/>
                </a:solidFill>
              </a:rPr>
              <a:t>Full members (filled in)</a:t>
            </a:r>
            <a:br>
              <a:rPr lang="en-GB" altLang="en-US" sz="1600" dirty="0"/>
            </a:br>
            <a:r>
              <a:rPr lang="en-GB" altLang="en-US" sz="1600" dirty="0">
                <a:solidFill>
                  <a:srgbClr val="7030A0"/>
                </a:solidFill>
              </a:rPr>
              <a:t>Associates (boundaries)</a:t>
            </a:r>
            <a:br>
              <a:rPr lang="en-GB" altLang="en-US" sz="1600" dirty="0"/>
            </a:br>
            <a:r>
              <a:rPr lang="en-GB" altLang="en-US" sz="1600" dirty="0" err="1">
                <a:solidFill>
                  <a:schemeClr val="bg2"/>
                </a:solidFill>
              </a:rPr>
              <a:t>Condominions</a:t>
            </a:r>
            <a:r>
              <a:rPr lang="en-GB" altLang="en-US" sz="1600" dirty="0">
                <a:solidFill>
                  <a:schemeClr val="bg2"/>
                </a:solidFill>
              </a:rPr>
              <a:t> (grey)</a:t>
            </a:r>
            <a:br>
              <a:rPr lang="en-GB" altLang="en-US" sz="1600" dirty="0">
                <a:solidFill>
                  <a:schemeClr val="bg2"/>
                </a:solidFill>
              </a:rPr>
            </a:br>
            <a:r>
              <a:rPr lang="en-GB" altLang="en-US" sz="1600" dirty="0">
                <a:solidFill>
                  <a:srgbClr val="00B050"/>
                </a:solidFill>
              </a:rPr>
              <a:t>Catholic heartlands</a:t>
            </a:r>
            <a:br>
              <a:rPr lang="en-GB" altLang="en-US" sz="1600" dirty="0">
                <a:solidFill>
                  <a:srgbClr val="00B050"/>
                </a:solidFill>
              </a:rPr>
            </a:br>
            <a:r>
              <a:rPr lang="en-GB" altLang="en-US" sz="1600" dirty="0">
                <a:solidFill>
                  <a:srgbClr val="FF0000"/>
                </a:solidFill>
              </a:rPr>
              <a:t>Reformed cities</a:t>
            </a:r>
            <a:endParaRPr lang="en-GB" altLang="en-US" sz="1600" dirty="0">
              <a:solidFill>
                <a:schemeClr val="bg2"/>
              </a:solidFill>
            </a:endParaRPr>
          </a:p>
        </p:txBody>
      </p:sp>
      <p:sp>
        <p:nvSpPr>
          <p:cNvPr id="21508" name="Oval 2">
            <a:extLst>
              <a:ext uri="{FF2B5EF4-FFF2-40B4-BE49-F238E27FC236}">
                <a16:creationId xmlns:a16="http://schemas.microsoft.com/office/drawing/2014/main" id="{FE1BAA7D-75B3-404A-9D4A-964BCF191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1700213"/>
            <a:ext cx="576263" cy="504825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1509" name="Oval 5">
            <a:extLst>
              <a:ext uri="{FF2B5EF4-FFF2-40B4-BE49-F238E27FC236}">
                <a16:creationId xmlns:a16="http://schemas.microsoft.com/office/drawing/2014/main" id="{E0A55CD1-E839-4948-9B61-CB71730C8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868863"/>
            <a:ext cx="576262" cy="504825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" name="Oval 2">
            <a:extLst>
              <a:ext uri="{FF2B5EF4-FFF2-40B4-BE49-F238E27FC236}">
                <a16:creationId xmlns:a16="http://schemas.microsoft.com/office/drawing/2014/main" id="{C3ACD331-6174-2658-075D-0E18ACA6A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832" y="1196379"/>
            <a:ext cx="576263" cy="504825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D75B964-E515-08C3-BCBE-FB87AE1AF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5" y="2852936"/>
            <a:ext cx="432048" cy="504825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" name="Oval 2">
            <a:extLst>
              <a:ext uri="{FF2B5EF4-FFF2-40B4-BE49-F238E27FC236}">
                <a16:creationId xmlns:a16="http://schemas.microsoft.com/office/drawing/2014/main" id="{671F8957-4912-F126-113C-3FDCB4A94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692" y="2359523"/>
            <a:ext cx="1944216" cy="1368153"/>
          </a:xfrm>
          <a:prstGeom prst="ellipse">
            <a:avLst/>
          </a:prstGeom>
          <a:noFill/>
          <a:ln w="127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>
            <a:extLst>
              <a:ext uri="{FF2B5EF4-FFF2-40B4-BE49-F238E27FC236}">
                <a16:creationId xmlns:a16="http://schemas.microsoft.com/office/drawing/2014/main" id="{E681A766-1337-4685-A338-00ECB22E50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08104" y="476672"/>
            <a:ext cx="3265488" cy="57086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err="1"/>
              <a:t>Huldrych</a:t>
            </a:r>
            <a:r>
              <a:rPr lang="en-US" altLang="en-US" dirty="0"/>
              <a:t> Zwingli</a:t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en-US" altLang="en-US" sz="2400" dirty="0"/>
              <a:t>(d. 1531) 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400" dirty="0"/>
              <a:t>Reformer of Zurich</a:t>
            </a:r>
            <a:br>
              <a:rPr lang="en-US" altLang="en-US" sz="3600" dirty="0"/>
            </a:br>
            <a:br>
              <a:rPr lang="en-US" altLang="en-US" sz="3600" dirty="0"/>
            </a:br>
            <a:br>
              <a:rPr lang="en-US" altLang="en-US" sz="3600" dirty="0"/>
            </a:br>
            <a:r>
              <a:rPr lang="en-US" altLang="en-US" sz="1800" dirty="0"/>
              <a:t>Portrait by </a:t>
            </a:r>
            <a:br>
              <a:rPr lang="en-US" altLang="en-US" sz="1800" dirty="0"/>
            </a:br>
            <a:r>
              <a:rPr lang="en-US" altLang="en-US" sz="1800" dirty="0"/>
              <a:t>Hans Asper (1549)</a:t>
            </a:r>
            <a:br>
              <a:rPr lang="en-US" altLang="en-US" sz="1800" dirty="0"/>
            </a:br>
            <a:br>
              <a:rPr lang="en-US" altLang="en-US" sz="1800" dirty="0"/>
            </a:br>
            <a:endParaRPr lang="en-GB" alt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23018C-7988-47FA-AA28-A7AEA67F22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8"/>
          <a:stretch/>
        </p:blipFill>
        <p:spPr>
          <a:xfrm>
            <a:off x="251520" y="299805"/>
            <a:ext cx="4974192" cy="62583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>
            <a:extLst>
              <a:ext uri="{FF2B5EF4-FFF2-40B4-BE49-F238E27FC236}">
                <a16:creationId xmlns:a16="http://schemas.microsoft.com/office/drawing/2014/main" id="{FFFEC158-27F9-4C14-ADF1-41C464137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882" y="4163070"/>
            <a:ext cx="5040560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Regeneration of Zurich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Bible as a code of conduct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Zwingli and Erasmus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8FFE23-7DEC-4778-AC22-A81573A0B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C972F8-4BFB-1402-CB36-FD95D2C1DE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201" b="12201"/>
          <a:stretch/>
        </p:blipFill>
        <p:spPr>
          <a:xfrm>
            <a:off x="-2064" y="-99392"/>
            <a:ext cx="9144000" cy="3888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3511C6-90FC-9A36-709D-1E75659D38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625" r="44876"/>
          <a:stretch/>
        </p:blipFill>
        <p:spPr>
          <a:xfrm>
            <a:off x="1187624" y="4016401"/>
            <a:ext cx="1944216" cy="24576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C6E4FA-A3B7-4D54-D972-EB27E48E9EC8}"/>
              </a:ext>
            </a:extLst>
          </p:cNvPr>
          <p:cNvSpPr txBox="1"/>
          <p:nvPr/>
        </p:nvSpPr>
        <p:spPr>
          <a:xfrm>
            <a:off x="7092280" y="139333"/>
            <a:ext cx="1634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+mn-lt"/>
              </a:rPr>
              <a:t>Stills from ‘</a:t>
            </a:r>
            <a:r>
              <a:rPr lang="en-GB" sz="1400" dirty="0">
                <a:solidFill>
                  <a:schemeClr val="bg1"/>
                </a:solidFill>
                <a:latin typeface="+mn-lt"/>
                <a:hlinkClick r:id="rId5"/>
              </a:rPr>
              <a:t>Zwingli</a:t>
            </a:r>
            <a:r>
              <a:rPr lang="en-GB" sz="1400" dirty="0">
                <a:solidFill>
                  <a:schemeClr val="bg1"/>
                </a:solidFill>
                <a:latin typeface="+mn-lt"/>
              </a:rPr>
              <a:t>’</a:t>
            </a:r>
          </a:p>
          <a:p>
            <a:r>
              <a:rPr lang="en-GB" sz="1400" dirty="0">
                <a:solidFill>
                  <a:schemeClr val="bg1"/>
                </a:solidFill>
                <a:latin typeface="+mn-lt"/>
              </a:rPr>
              <a:t>feature film (2019)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4742</TotalTime>
  <Words>1273</Words>
  <Application>Microsoft Office PowerPoint</Application>
  <PresentationFormat>On-screen Show (4:3)</PresentationFormat>
  <Paragraphs>138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Office Theme</vt:lpstr>
      <vt:lpstr>PowerPoint Presentation</vt:lpstr>
      <vt:lpstr>PowerPoint Presentation</vt:lpstr>
      <vt:lpstr>1. Tensions  in the early Reformation</vt:lpstr>
      <vt:lpstr>      Andreas Karlstadt  (left, d. 1541)  Thomas  Müntzer  (d. 1525)   Posthumous  engravings </vt:lpstr>
      <vt:lpstr>PowerPoint Presentation</vt:lpstr>
      <vt:lpstr>2. The Swiss  Reformation</vt:lpstr>
      <vt:lpstr>The Confederation  (c. 1515) Full members (filled in) Associates (boundaries) Condominions (grey) Catholic heartlands Reformed cities</vt:lpstr>
      <vt:lpstr>Huldrych Zwingli  (d. 1531)   Reformer of Zurich   Portrait by  Hans Asper (1549)  </vt:lpstr>
      <vt:lpstr>PowerPoint Presentation</vt:lpstr>
      <vt:lpstr>‘Affair of the Sausages’ (1522) </vt:lpstr>
      <vt:lpstr>PowerPoint Presentation</vt:lpstr>
      <vt:lpstr>Marburg Articles 1529  Signed by the leading reformers   Some common ground but key inability to agree on meaning  of Jesus’ words: ‘This is my body’  (Transubstantiation vs Consubstantiation vs spiritual presence)</vt:lpstr>
      <vt:lpstr>‘Second’ Reformation: Jean Calvin  (d. 1564)     Transforms Geneva  into a kind of  ‘Protestant Rome’    17thC engraving </vt:lpstr>
      <vt:lpstr>Farel, Beza, (Pierre)  Viret (d. 1571)   and Calvin 19thC impression</vt:lpstr>
      <vt:lpstr>Calvinism’s spread in later 16th century</vt:lpstr>
      <vt:lpstr>PowerPoint Presentation</vt:lpstr>
      <vt:lpstr>PowerPoint Presentation</vt:lpstr>
      <vt:lpstr>PowerPoint Presentation</vt:lpstr>
      <vt:lpstr>PowerPoint Presentation</vt:lpstr>
      <vt:lpstr>ASSESSMENT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 Services</dc:creator>
  <cp:lastModifiedBy>Kümin, Beat</cp:lastModifiedBy>
  <cp:revision>98</cp:revision>
  <cp:lastPrinted>2002-10-29T11:56:35Z</cp:lastPrinted>
  <dcterms:created xsi:type="dcterms:W3CDTF">2002-10-28T14:03:07Z</dcterms:created>
  <dcterms:modified xsi:type="dcterms:W3CDTF">2025-01-10T17:39:40Z</dcterms:modified>
</cp:coreProperties>
</file>