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362" r:id="rId3"/>
    <p:sldId id="363" r:id="rId4"/>
    <p:sldId id="271" r:id="rId5"/>
    <p:sldId id="360" r:id="rId6"/>
    <p:sldId id="353" r:id="rId7"/>
    <p:sldId id="355" r:id="rId8"/>
    <p:sldId id="359" r:id="rId9"/>
    <p:sldId id="361" r:id="rId10"/>
    <p:sldId id="270" r:id="rId11"/>
    <p:sldId id="260" r:id="rId12"/>
    <p:sldId id="357" r:id="rId13"/>
    <p:sldId id="365" r:id="rId14"/>
    <p:sldId id="354" r:id="rId15"/>
    <p:sldId id="256" r:id="rId16"/>
    <p:sldId id="257" r:id="rId17"/>
    <p:sldId id="258" r:id="rId18"/>
    <p:sldId id="259" r:id="rId19"/>
    <p:sldId id="262" r:id="rId20"/>
    <p:sldId id="263" r:id="rId21"/>
    <p:sldId id="266" r:id="rId22"/>
    <p:sldId id="265" r:id="rId23"/>
    <p:sldId id="267" r:id="rId24"/>
  </p:sldIdLst>
  <p:sldSz cx="12192000" cy="6858000"/>
  <p:notesSz cx="6858000" cy="9144000"/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n Meersbergen, Guido" initials="vMG" lastIdx="1" clrIdx="0">
    <p:extLst>
      <p:ext uri="{19B8F6BF-5375-455C-9EA6-DF929625EA0E}">
        <p15:presenceInfo xmlns:p15="http://schemas.microsoft.com/office/powerpoint/2012/main" userId="S-1-5-21-94802787-2259107539-412602403-2783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64" d="100"/>
          <a:sy n="64" d="100"/>
        </p:scale>
        <p:origin x="5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E42E-D839-4CAB-8F29-354B7F2D2BFC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221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E42E-D839-4CAB-8F29-354B7F2D2BFC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875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E42E-D839-4CAB-8F29-354B7F2D2BFC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30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E42E-D839-4CAB-8F29-354B7F2D2BFC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511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E42E-D839-4CAB-8F29-354B7F2D2BFC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744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E42E-D839-4CAB-8F29-354B7F2D2BFC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771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E42E-D839-4CAB-8F29-354B7F2D2BFC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741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E42E-D839-4CAB-8F29-354B7F2D2BFC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312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E42E-D839-4CAB-8F29-354B7F2D2BFC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917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E42E-D839-4CAB-8F29-354B7F2D2BFC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442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E42E-D839-4CAB-8F29-354B7F2D2BFC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422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8E42E-D839-4CAB-8F29-354B7F2D2BFC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062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3" name="Rectangle 134">
            <a:extLst>
              <a:ext uri="{FF2B5EF4-FFF2-40B4-BE49-F238E27FC236}">
                <a16:creationId xmlns:a16="http://schemas.microsoft.com/office/drawing/2014/main" id="{9A42C7B2-7BD6-433A-95AB-5AA4F44B5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magine 2" descr="A group of people in clothing&#10;&#10;Description automatically generated with low confidence">
            <a:extLst>
              <a:ext uri="{FF2B5EF4-FFF2-40B4-BE49-F238E27FC236}">
                <a16:creationId xmlns:a16="http://schemas.microsoft.com/office/drawing/2014/main" id="{AC223F89-438C-0E4D-B724-A4DD7B36B9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54" r="1" b="4779"/>
          <a:stretch/>
        </p:blipFill>
        <p:spPr>
          <a:xfrm>
            <a:off x="-7" y="10"/>
            <a:ext cx="7642746" cy="6857990"/>
          </a:xfrm>
          <a:prstGeom prst="rect">
            <a:avLst/>
          </a:prstGeom>
        </p:spPr>
      </p:pic>
      <p:sp>
        <p:nvSpPr>
          <p:cNvPr id="137" name="Rectangle 136">
            <a:extLst>
              <a:ext uri="{FF2B5EF4-FFF2-40B4-BE49-F238E27FC236}">
                <a16:creationId xmlns:a16="http://schemas.microsoft.com/office/drawing/2014/main" id="{0ADDB668-2CA4-4D2B-9C34-3487CA330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263" y="3986129"/>
            <a:ext cx="6288261" cy="2253231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rgbClr val="EFEFE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1A827E-9035-D243-9094-713F36D5D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7" y="4152624"/>
            <a:ext cx="2275467" cy="19202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4000" i="1" dirty="0">
                <a:latin typeface="Aharoni" panose="020B0604020202020204" pitchFamily="2" charset="-79"/>
                <a:cs typeface="Aharoni" panose="020B0604020202020204" pitchFamily="2" charset="-79"/>
              </a:rPr>
              <a:t>Rival</a:t>
            </a:r>
            <a:r>
              <a:rPr lang="en-US" sz="4000" i="1" kern="1200" dirty="0">
                <a:solidFill>
                  <a:schemeClr val="tx1"/>
                </a:solidFill>
                <a:latin typeface="Aharoni" panose="020B0604020202020204" pitchFamily="2" charset="-79"/>
                <a:cs typeface="Aharoni" panose="020B0604020202020204" pitchFamily="2" charset="-79"/>
              </a:rPr>
              <a:t> Empires</a:t>
            </a:r>
          </a:p>
        </p:txBody>
      </p:sp>
      <p:pic>
        <p:nvPicPr>
          <p:cNvPr id="1026" name="Picture 2" descr="The Battle Of Lepanto: When Ottoman Forces Clashed With Christians -  HistoryExtra">
            <a:extLst>
              <a:ext uri="{FF2B5EF4-FFF2-40B4-BE49-F238E27FC236}">
                <a16:creationId xmlns:a16="http://schemas.microsoft.com/office/drawing/2014/main" id="{608DB68F-4399-F94B-B9E9-F6AAD80377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" r="1929" b="-4"/>
          <a:stretch/>
        </p:blipFill>
        <p:spPr bwMode="auto">
          <a:xfrm>
            <a:off x="7809454" y="1"/>
            <a:ext cx="4382546" cy="3345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9" name="Rectangle 138">
            <a:extLst>
              <a:ext uri="{FF2B5EF4-FFF2-40B4-BE49-F238E27FC236}">
                <a16:creationId xmlns:a16="http://schemas.microsoft.com/office/drawing/2014/main" id="{2568BC19-F052-4108-93E1-6A3D1DEC07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8535" y="478454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D5FD337D-4D6B-4C8B-B6F5-121097E09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394346" y="5103601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8E7614-34A2-BF4B-8B86-CC940C628782}"/>
              </a:ext>
            </a:extLst>
          </p:cNvPr>
          <p:cNvSpPr txBox="1"/>
          <p:nvPr/>
        </p:nvSpPr>
        <p:spPr>
          <a:xfrm>
            <a:off x="3364992" y="4151376"/>
            <a:ext cx="3319272" cy="1920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b="1" dirty="0">
                <a:latin typeface="+mj-lt"/>
              </a:rPr>
              <a:t>HI113: Europe in the Making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b="1" dirty="0">
                <a:latin typeface="+mj-lt"/>
              </a:rPr>
              <a:t>Week 10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latin typeface="+mj-lt"/>
              </a:rPr>
              <a:t>Jonathan Davies</a:t>
            </a:r>
          </a:p>
        </p:txBody>
      </p:sp>
      <p:pic>
        <p:nvPicPr>
          <p:cNvPr id="4" name="Content Placeholder 3" descr="A painting of a group of people riding horses&#10;&#10;Description automatically generated with low confidence">
            <a:extLst>
              <a:ext uri="{FF2B5EF4-FFF2-40B4-BE49-F238E27FC236}">
                <a16:creationId xmlns:a16="http://schemas.microsoft.com/office/drawing/2014/main" id="{1946FF85-7DEC-2144-8FFD-A64B8C25CB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08" b="25846"/>
          <a:stretch/>
        </p:blipFill>
        <p:spPr>
          <a:xfrm>
            <a:off x="7809462" y="3512354"/>
            <a:ext cx="4382545" cy="334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334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F288AC-46D3-E748-8586-E340D5121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8721"/>
            <a:ext cx="4707671" cy="12256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>
                <a:solidFill>
                  <a:schemeClr val="bg1"/>
                </a:solidFill>
              </a:rPr>
              <a:t>Habsburg Empire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1873" y="1749756"/>
            <a:ext cx="47183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96D9376-AF11-E547-8195-D80ACAB20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7769" y="1909192"/>
            <a:ext cx="4586513" cy="36477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Composite monarchy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Spanish and Austrian branches </a:t>
            </a:r>
          </a:p>
          <a:p>
            <a:pPr>
              <a:buFontTx/>
              <a:buChar char="-"/>
            </a:pPr>
            <a:r>
              <a:rPr lang="en-US" sz="2000" dirty="0">
                <a:solidFill>
                  <a:schemeClr val="bg1"/>
                </a:solidFill>
              </a:rPr>
              <a:t>united under Charles V (1519-1556)</a:t>
            </a:r>
          </a:p>
          <a:p>
            <a:pPr>
              <a:buFontTx/>
              <a:buChar char="-"/>
            </a:pPr>
            <a:r>
              <a:rPr lang="en-US" sz="2000" dirty="0">
                <a:solidFill>
                  <a:schemeClr val="bg1"/>
                </a:solidFill>
              </a:rPr>
              <a:t>Union of Crowns of Spain and Portugal 1580-1640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Global empire under Philip II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Uniformity of institutions imposed on diverse colonial possessions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Staunchly Catholic and religiously intolerant – persecution </a:t>
            </a:r>
            <a:r>
              <a:rPr lang="en-US" sz="2000">
                <a:solidFill>
                  <a:schemeClr val="bg1"/>
                </a:solidFill>
              </a:rPr>
              <a:t>of minorities</a:t>
            </a:r>
            <a:endParaRPr lang="en-US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4027" y="5707672"/>
            <a:ext cx="47139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magine 2" descr="Immagine che contiene persona, parete, interni, armatura&#10;&#10;Descrizione generata automaticamente">
            <a:extLst>
              <a:ext uri="{FF2B5EF4-FFF2-40B4-BE49-F238E27FC236}">
                <a16:creationId xmlns:a16="http://schemas.microsoft.com/office/drawing/2014/main" id="{C9309ACB-A1A6-D848-AB40-895BCC5C80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" b="1669"/>
          <a:stretch/>
        </p:blipFill>
        <p:spPr>
          <a:xfrm>
            <a:off x="6525453" y="10"/>
            <a:ext cx="5666547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133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0"/>
            <a:ext cx="11453243" cy="68289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4200" y="228224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Philip II’s global empire after 1580</a:t>
            </a:r>
          </a:p>
        </p:txBody>
      </p:sp>
    </p:spTree>
    <p:extLst>
      <p:ext uri="{BB962C8B-B14F-4D97-AF65-F5344CB8AC3E}">
        <p14:creationId xmlns:p14="http://schemas.microsoft.com/office/powerpoint/2010/main" val="172374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F288AC-46D3-E748-8586-E340D5121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8721"/>
            <a:ext cx="4707671" cy="12256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dirty="0">
                <a:solidFill>
                  <a:schemeClr val="bg1"/>
                </a:solidFill>
              </a:rPr>
              <a:t>Ottoman Empire</a:t>
            </a:r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1873" y="1749756"/>
            <a:ext cx="47183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96D9376-AF11-E547-8195-D80ACAB20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7769" y="1909192"/>
            <a:ext cx="5666547" cy="36477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Ethnic and religious diversity</a:t>
            </a:r>
          </a:p>
          <a:p>
            <a:pPr marL="0" indent="0">
              <a:buNone/>
            </a:pPr>
            <a:r>
              <a:rPr lang="en-US" sz="2000" i="1" dirty="0">
                <a:solidFill>
                  <a:schemeClr val="bg1"/>
                </a:solidFill>
              </a:rPr>
              <a:t>- Dhimmis </a:t>
            </a:r>
            <a:r>
              <a:rPr lang="en-US" sz="2000" dirty="0">
                <a:solidFill>
                  <a:schemeClr val="bg1"/>
                </a:solidFill>
              </a:rPr>
              <a:t>(protected minorities)</a:t>
            </a:r>
            <a:endParaRPr lang="en-US" sz="2000" i="1" dirty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en-US" sz="2000" i="1" dirty="0">
                <a:solidFill>
                  <a:schemeClr val="bg1"/>
                </a:solidFill>
              </a:rPr>
              <a:t>Jizya </a:t>
            </a:r>
            <a:r>
              <a:rPr lang="en-US" sz="2000" dirty="0">
                <a:solidFill>
                  <a:schemeClr val="bg1"/>
                </a:solidFill>
              </a:rPr>
              <a:t>(poll tax on non-Muslims)</a:t>
            </a:r>
            <a:endParaRPr lang="en-US" sz="2000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Imperial and military institutions</a:t>
            </a:r>
          </a:p>
          <a:p>
            <a:pPr marL="0" indent="0">
              <a:buNone/>
            </a:pPr>
            <a:r>
              <a:rPr lang="en-US" sz="2000" i="1" dirty="0">
                <a:solidFill>
                  <a:schemeClr val="bg1"/>
                </a:solidFill>
              </a:rPr>
              <a:t>- </a:t>
            </a:r>
            <a:r>
              <a:rPr lang="en-GB" sz="2000" i="1" dirty="0" err="1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GB" sz="2000" i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evşirme</a:t>
            </a:r>
            <a:r>
              <a:rPr lang="en-GB" sz="20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(levy of Christian boys)</a:t>
            </a:r>
            <a:endParaRPr lang="en-US" sz="2000" i="1" dirty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en-US" sz="2000" i="1" dirty="0">
                <a:solidFill>
                  <a:schemeClr val="bg1"/>
                </a:solidFill>
              </a:rPr>
              <a:t>Janissaries </a:t>
            </a:r>
            <a:r>
              <a:rPr lang="en-US" sz="2000" dirty="0">
                <a:solidFill>
                  <a:schemeClr val="bg1"/>
                </a:solidFill>
              </a:rPr>
              <a:t>(elite infantry troops)</a:t>
            </a:r>
            <a:endParaRPr lang="en-US" sz="2000" i="1" dirty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en-US" sz="2000" i="1" dirty="0">
                <a:solidFill>
                  <a:schemeClr val="bg1"/>
                </a:solidFill>
              </a:rPr>
              <a:t>Harem </a:t>
            </a:r>
            <a:r>
              <a:rPr lang="en-US" sz="2000" dirty="0">
                <a:solidFill>
                  <a:schemeClr val="bg1"/>
                </a:solidFill>
              </a:rPr>
              <a:t>(women’s quarters of imperial household)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Trade, diplomacy, conflict, and cultural exchange</a:t>
            </a:r>
          </a:p>
          <a:p>
            <a:pPr marL="0" indent="0">
              <a:buNone/>
            </a:pPr>
            <a:r>
              <a:rPr lang="en-US" sz="2000" i="1" dirty="0">
                <a:solidFill>
                  <a:schemeClr val="bg1"/>
                </a:solidFill>
              </a:rPr>
              <a:t> - </a:t>
            </a:r>
            <a:r>
              <a:rPr lang="en-US" sz="2000" i="1" dirty="0" err="1">
                <a:solidFill>
                  <a:schemeClr val="bg1"/>
                </a:solidFill>
              </a:rPr>
              <a:t>Ahdname</a:t>
            </a:r>
            <a:endParaRPr lang="en-US" sz="2000" i="1" dirty="0">
              <a:solidFill>
                <a:schemeClr val="bg1"/>
              </a:solidFill>
            </a:endParaRP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4027" y="5707672"/>
            <a:ext cx="47139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 descr="Suleiman the Magnificent - Wikipedia">
            <a:extLst>
              <a:ext uri="{FF2B5EF4-FFF2-40B4-BE49-F238E27FC236}">
                <a16:creationId xmlns:a16="http://schemas.microsoft.com/office/drawing/2014/main" id="{DA0E9322-96AB-FC44-A35B-6BA72FF0DA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25453" y="115230"/>
            <a:ext cx="5666547" cy="662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7816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9" name="Rectangle 205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054" name="Picture 6" descr="A map of europe with red and grey colors&#10;&#10;Description automatically generated">
            <a:extLst>
              <a:ext uri="{FF2B5EF4-FFF2-40B4-BE49-F238E27FC236}">
                <a16:creationId xmlns:a16="http://schemas.microsoft.com/office/drawing/2014/main" id="{4E0DA2C3-F6BD-B990-004E-7EB89B22F6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1" r="-1" b="-1"/>
          <a:stretch/>
        </p:blipFill>
        <p:spPr bwMode="auto">
          <a:xfrm>
            <a:off x="194948" y="173518"/>
            <a:ext cx="7803277" cy="651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A painting of a group of people on horses&#10;&#10;Description automatically generated">
            <a:extLst>
              <a:ext uri="{FF2B5EF4-FFF2-40B4-BE49-F238E27FC236}">
                <a16:creationId xmlns:a16="http://schemas.microsoft.com/office/drawing/2014/main" id="{08964F0B-6E0D-EEE5-F872-97050B8754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4" r="15351" b="1"/>
          <a:stretch/>
        </p:blipFill>
        <p:spPr bwMode="auto">
          <a:xfrm>
            <a:off x="8185614" y="169917"/>
            <a:ext cx="3807644" cy="6516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82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11B6F3F-6F67-DA46-BCDF-0AAEFE2C222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3" b="2723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318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0E3596DD-156A-473E-9BB3-C6A29F757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46C4D6-C474-4E92-B52E-944C1118F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3111" y="643467"/>
            <a:ext cx="3823616" cy="180052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Mughal Empire (1526-1857)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C4BF71-CCFD-49B8-AEBD-C914C7CDD76F}"/>
              </a:ext>
            </a:extLst>
          </p:cNvPr>
          <p:cNvSpPr txBox="1"/>
          <p:nvPr/>
        </p:nvSpPr>
        <p:spPr>
          <a:xfrm>
            <a:off x="1111332" y="2979640"/>
            <a:ext cx="4185061" cy="35535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i="1" dirty="0"/>
              <a:t>‘[The Mughals ruled] over a complex and plural empire with a fair degree of ideological flexibility.’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dirty="0"/>
              <a:t>Sanjay Subrahmanyam, ‘A Tale of Three Empires: The Mughals, Ottomans, and Habsburgs in a Comparative Context’ (2006), p. 82.</a:t>
            </a:r>
          </a:p>
        </p:txBody>
      </p:sp>
      <p:pic>
        <p:nvPicPr>
          <p:cNvPr id="5" name="Picture 4" descr="Map&#10;&#10;Description automatically generate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986" y="682970"/>
            <a:ext cx="4747547" cy="5520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9064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5C01129-3453-464D-A870-ED71C6E89D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2781A6-5C82-4764-B489-F9A599C0A7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98833" y="685800"/>
            <a:ext cx="5004061" cy="5486400"/>
          </a:xfrm>
          <a:prstGeom prst="rect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30"/>
          <a:stretch/>
        </p:blipFill>
        <p:spPr>
          <a:xfrm>
            <a:off x="680483" y="685795"/>
            <a:ext cx="2931299" cy="5486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356" y="2030680"/>
            <a:ext cx="4201058" cy="3215313"/>
          </a:xfrm>
        </p:spPr>
        <p:txBody>
          <a:bodyPr anchor="t">
            <a:normAutofit/>
          </a:bodyPr>
          <a:lstStyle/>
          <a:p>
            <a:pPr marL="0" indent="0" algn="ctr">
              <a:buNone/>
            </a:pPr>
            <a:r>
              <a:rPr lang="en-GB" sz="2000" dirty="0">
                <a:solidFill>
                  <a:schemeClr val="bg1"/>
                </a:solidFill>
              </a:rPr>
              <a:t>‘…to the </a:t>
            </a:r>
            <a:r>
              <a:rPr lang="en-GB" sz="2000" dirty="0" err="1">
                <a:solidFill>
                  <a:schemeClr val="bg1"/>
                </a:solidFill>
              </a:rPr>
              <a:t>Mogor</a:t>
            </a:r>
            <a:r>
              <a:rPr lang="en-GB" sz="2000" dirty="0">
                <a:solidFill>
                  <a:schemeClr val="bg1"/>
                </a:solidFill>
              </a:rPr>
              <a:t> [Mughal emperor Akbar, r. 1556-1605], the whole world seems small, and he thinks that everything within it belongs to him’.</a:t>
            </a:r>
          </a:p>
          <a:p>
            <a:pPr marL="0" indent="0" algn="ctr">
              <a:buNone/>
            </a:pPr>
            <a:endParaRPr lang="en-GB" sz="2000" dirty="0">
              <a:solidFill>
                <a:schemeClr val="bg1"/>
              </a:solidFill>
            </a:endParaRPr>
          </a:p>
          <a:p>
            <a:pPr algn="ctr">
              <a:buFontTx/>
              <a:buChar char="-"/>
            </a:pPr>
            <a:r>
              <a:rPr lang="en-GB" sz="2000" dirty="0">
                <a:solidFill>
                  <a:schemeClr val="bg1"/>
                </a:solidFill>
              </a:rPr>
              <a:t>Philip II of Spain to Viceroy Dom Francisco da Gama, 15 January 1598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"/>
          <a:stretch/>
        </p:blipFill>
        <p:spPr>
          <a:xfrm>
            <a:off x="8606117" y="685805"/>
            <a:ext cx="2905400" cy="5486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9701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5431" y="1145406"/>
            <a:ext cx="6586490" cy="770021"/>
          </a:xfrm>
        </p:spPr>
        <p:txBody>
          <a:bodyPr anchor="b">
            <a:normAutofit/>
          </a:bodyPr>
          <a:lstStyle/>
          <a:p>
            <a:r>
              <a:rPr lang="en-GB" dirty="0"/>
              <a:t>Ruling the empire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en-GB" sz="2400" b="1" dirty="0"/>
              <a:t>Expansion</a:t>
            </a:r>
            <a:r>
              <a:rPr lang="en-GB" sz="2400" dirty="0"/>
              <a:t>: military and dynastic</a:t>
            </a:r>
          </a:p>
          <a:p>
            <a:r>
              <a:rPr lang="en-GB" sz="2400" b="1" dirty="0"/>
              <a:t>Administration and economy</a:t>
            </a:r>
            <a:r>
              <a:rPr lang="en-GB" sz="2400" dirty="0"/>
              <a:t>: managing plural populations</a:t>
            </a:r>
          </a:p>
          <a:p>
            <a:r>
              <a:rPr lang="en-GB" sz="2400" b="1" dirty="0"/>
              <a:t>Religion</a:t>
            </a:r>
            <a:r>
              <a:rPr lang="en-GB" sz="2400" dirty="0"/>
              <a:t>: syncretism and diversity</a:t>
            </a:r>
          </a:p>
          <a:p>
            <a:r>
              <a:rPr lang="en-GB" sz="2400" b="1" dirty="0"/>
              <a:t>Projecting power</a:t>
            </a:r>
            <a:r>
              <a:rPr lang="en-GB" sz="2400" dirty="0"/>
              <a:t>: internal and external challenges</a:t>
            </a:r>
          </a:p>
          <a:p>
            <a:r>
              <a:rPr lang="en-GB" sz="2400" b="1" dirty="0"/>
              <a:t>18</a:t>
            </a:r>
            <a:r>
              <a:rPr lang="en-GB" sz="2400" b="1" baseline="30000" dirty="0"/>
              <a:t>th</a:t>
            </a:r>
            <a:r>
              <a:rPr lang="en-GB" sz="2400" b="1" dirty="0"/>
              <a:t> c</a:t>
            </a:r>
            <a:r>
              <a:rPr lang="en-GB" sz="2400" dirty="0"/>
              <a:t>: Disintegration and decline</a:t>
            </a:r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7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C5A0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62938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100" dirty="0"/>
              <a:t>Mughal dynasty (1526-1857)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65431" y="2438400"/>
            <a:ext cx="6586489" cy="3974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Babur (r. 1526-1530)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Humayun (r. 1530-1540; 1555-1556)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Akbar (r. 1556-1605)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Jahangir (r. 1605-1627)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Shahjahan (r. 1628-1657)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Aurangzeb (r. 1658-1707)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300" dirty="0"/>
              <a:t>	-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Bahadur Shah II (r. 1837-1857)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3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8" r="1" b="1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37" name="Straight Connector 32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DAA8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01493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GB" dirty="0"/>
              <a:t>Administration and Economy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0" r="1" b="8694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/>
          </a:bodyPr>
          <a:lstStyle/>
          <a:p>
            <a:r>
              <a:rPr lang="en-GB" sz="2000"/>
              <a:t>Diverse cadre of officers (Chaghatai, Uzbek, Turani, Irani, Rajput, Maratha, Afghan, Indian Muslims)</a:t>
            </a:r>
          </a:p>
          <a:p>
            <a:r>
              <a:rPr lang="en-GB" sz="2000"/>
              <a:t>Mansabdari system determining the rank, pay-scale, and military duties of office-holders</a:t>
            </a:r>
          </a:p>
          <a:p>
            <a:r>
              <a:rPr lang="en-GB" sz="2000"/>
              <a:t>Centralised revenue system, with (rotating and non-hereditary) land grants (</a:t>
            </a:r>
            <a:r>
              <a:rPr lang="en-GB" sz="2000" i="1"/>
              <a:t>jagirs</a:t>
            </a:r>
            <a:r>
              <a:rPr lang="en-GB" sz="2000"/>
              <a:t>) made to </a:t>
            </a:r>
            <a:r>
              <a:rPr lang="en-GB" sz="2000" i="1"/>
              <a:t>mansabdars</a:t>
            </a:r>
            <a:r>
              <a:rPr lang="en-GB" sz="2000"/>
              <a:t> as reward for service</a:t>
            </a:r>
          </a:p>
          <a:p>
            <a:r>
              <a:rPr lang="en-GB" sz="2000"/>
              <a:t>Agriculture + manufacturing: silk and cotton textiles</a:t>
            </a:r>
          </a:p>
          <a:p>
            <a:r>
              <a:rPr lang="en-GB" sz="2000"/>
              <a:t>Oceanic trade: private merchants and members of governing elite</a:t>
            </a:r>
          </a:p>
        </p:txBody>
      </p:sp>
    </p:spTree>
    <p:extLst>
      <p:ext uri="{BB962C8B-B14F-4D97-AF65-F5344CB8AC3E}">
        <p14:creationId xmlns:p14="http://schemas.microsoft.com/office/powerpoint/2010/main" val="4179606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9AC0A1-394A-BC5A-34C2-24E36F2A2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GB" sz="5400"/>
              <a:t>Today’s lecture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27745-1F90-2CDF-514E-313F4672E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en-GB" sz="2400" dirty="0"/>
              <a:t>Empires in the early modern world</a:t>
            </a:r>
          </a:p>
          <a:p>
            <a:pPr>
              <a:spcBef>
                <a:spcPts val="40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en-GB" sz="2400" dirty="0"/>
              <a:t>Habsburg, Ottoman &amp; Mughal empires</a:t>
            </a:r>
          </a:p>
        </p:txBody>
      </p:sp>
      <p:pic>
        <p:nvPicPr>
          <p:cNvPr id="4" name="Picture 2" descr="The Battle Of Lepanto: When Ottoman Forces Clashed With Christians -  HistoryExtra">
            <a:extLst>
              <a:ext uri="{FF2B5EF4-FFF2-40B4-BE49-F238E27FC236}">
                <a16:creationId xmlns:a16="http://schemas.microsoft.com/office/drawing/2014/main" id="{1E2C3C11-EA2D-0BCC-504F-E8F8FA3819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6" r="13416" b="-2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2711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Religion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6" r="1" b="1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7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297762" y="2706624"/>
            <a:ext cx="6251110" cy="3483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Mughal emperors followed Sunni Islam, interest in Sufism and fairly tolerant of other religions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Syncretism and personality cult Akbar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i="1" dirty="0"/>
              <a:t>jizya</a:t>
            </a:r>
            <a:r>
              <a:rPr lang="en-US" sz="2200" dirty="0"/>
              <a:t> tax on non-Muslims abolished in 1579; reinstated in 1679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Religion no bar to entering Mughal elite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Greater turn towards Sunni orthodoxy under Aurangzeb, yet forced conversions remained few</a:t>
            </a:r>
          </a:p>
        </p:txBody>
      </p:sp>
    </p:spTree>
    <p:extLst>
      <p:ext uri="{BB962C8B-B14F-4D97-AF65-F5344CB8AC3E}">
        <p14:creationId xmlns:p14="http://schemas.microsoft.com/office/powerpoint/2010/main" val="2634818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dirty="0"/>
              <a:t>Internal and external challenges</a:t>
            </a:r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38BBB404-EA62-4236-9BCC-C9C630F92C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32" r="3" b="3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3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97762" y="2706624"/>
            <a:ext cx="6251110" cy="3483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Internal: vassals and tributaries (i.e. </a:t>
            </a:r>
            <a:r>
              <a:rPr lang="en-US" sz="2000" i="1" dirty="0"/>
              <a:t>rajas</a:t>
            </a:r>
            <a:r>
              <a:rPr lang="en-US" sz="2000" dirty="0"/>
              <a:t>, </a:t>
            </a:r>
            <a:r>
              <a:rPr lang="en-US" sz="2000" i="1" dirty="0"/>
              <a:t>zamindars</a:t>
            </a:r>
            <a:r>
              <a:rPr lang="en-US" sz="2000" dirty="0"/>
              <a:t>), nobles, rival members of imperial family (succession disputes)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External: Safavids, Uzbeks, Deccan sultanates, Marathas, Sikhs, Europeans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/>
              <a:t>Responses: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Diplomacy and force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Imperial ideology expressed through elaborate court ceremonial, art and architecture</a:t>
            </a:r>
          </a:p>
        </p:txBody>
      </p:sp>
    </p:spTree>
    <p:extLst>
      <p:ext uri="{BB962C8B-B14F-4D97-AF65-F5344CB8AC3E}">
        <p14:creationId xmlns:p14="http://schemas.microsoft.com/office/powerpoint/2010/main" val="42149874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100" dirty="0"/>
              <a:t>Disintegration and Decline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65432" y="2438400"/>
            <a:ext cx="5912366" cy="3785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Weakening of central authority after death Aurangzeb (1707)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Emergence of successor states in 18th c., e.g. Bengal, </a:t>
            </a:r>
            <a:r>
              <a:rPr lang="en-US" sz="2000" dirty="0" err="1"/>
              <a:t>Ahwad</a:t>
            </a:r>
            <a:r>
              <a:rPr lang="en-US" sz="2000" dirty="0"/>
              <a:t>, Hyderabad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Rise to power of the Marathas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Sack of Delhi by Nader Shah (1739)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British East India Company assumes the </a:t>
            </a:r>
            <a:r>
              <a:rPr lang="en-US" sz="2000" i="1" dirty="0"/>
              <a:t>diwani</a:t>
            </a:r>
            <a:r>
              <a:rPr lang="en-US" sz="2000" dirty="0"/>
              <a:t> over Bengal (1765)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Bahadur Shah II deposed by British after 1857 uprising (“Mutiny”)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1" r="20839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B443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637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4781" y="448702"/>
            <a:ext cx="4668257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Conclusions</a:t>
            </a:r>
          </a:p>
        </p:txBody>
      </p:sp>
      <p:sp>
        <p:nvSpPr>
          <p:cNvPr id="19" name="Freeform: Shape 15">
            <a:extLst>
              <a:ext uri="{FF2B5EF4-FFF2-40B4-BE49-F238E27FC236}">
                <a16:creationId xmlns:a16="http://schemas.microsoft.com/office/drawing/2014/main" id="{2EEE8F11-3582-44B7-9869-F2D26D7DD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4133221" cy="3548529"/>
          </a:xfrm>
          <a:custGeom>
            <a:avLst/>
            <a:gdLst>
              <a:gd name="connsiteX0" fmla="*/ 0 w 4133221"/>
              <a:gd name="connsiteY0" fmla="*/ 0 h 3548529"/>
              <a:gd name="connsiteX1" fmla="*/ 3798429 w 4133221"/>
              <a:gd name="connsiteY1" fmla="*/ 0 h 3548529"/>
              <a:gd name="connsiteX2" fmla="*/ 3850140 w 4133221"/>
              <a:gd name="connsiteY2" fmla="*/ 85119 h 3548529"/>
              <a:gd name="connsiteX3" fmla="*/ 4133221 w 4133221"/>
              <a:gd name="connsiteY3" fmla="*/ 1203093 h 3548529"/>
              <a:gd name="connsiteX4" fmla="*/ 1787785 w 4133221"/>
              <a:gd name="connsiteY4" fmla="*/ 3548529 h 3548529"/>
              <a:gd name="connsiteX5" fmla="*/ 129311 w 4133221"/>
              <a:gd name="connsiteY5" fmla="*/ 2861567 h 3548529"/>
              <a:gd name="connsiteX6" fmla="*/ 0 w 4133221"/>
              <a:gd name="connsiteY6" fmla="*/ 2719289 h 354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33221" h="3548529">
                <a:moveTo>
                  <a:pt x="0" y="0"/>
                </a:moveTo>
                <a:lnTo>
                  <a:pt x="3798429" y="0"/>
                </a:lnTo>
                <a:lnTo>
                  <a:pt x="3850140" y="85119"/>
                </a:lnTo>
                <a:cubicBezTo>
                  <a:pt x="4030674" y="417451"/>
                  <a:pt x="4133221" y="798296"/>
                  <a:pt x="4133221" y="1203093"/>
                </a:cubicBezTo>
                <a:cubicBezTo>
                  <a:pt x="4133221" y="2498442"/>
                  <a:pt x="3083134" y="3548529"/>
                  <a:pt x="1787785" y="3548529"/>
                </a:cubicBezTo>
                <a:cubicBezTo>
                  <a:pt x="1140111" y="3548529"/>
                  <a:pt x="553752" y="3286007"/>
                  <a:pt x="129311" y="2861567"/>
                </a:cubicBezTo>
                <a:lnTo>
                  <a:pt x="0" y="2719289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141F1CC-6A53-4BCF-9127-AABB52E249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01" y="3842187"/>
            <a:ext cx="3321156" cy="3015812"/>
          </a:xfrm>
          <a:custGeom>
            <a:avLst/>
            <a:gdLst>
              <a:gd name="connsiteX0" fmla="*/ 1359768 w 3321156"/>
              <a:gd name="connsiteY0" fmla="*/ 0 h 3015812"/>
              <a:gd name="connsiteX1" fmla="*/ 3321156 w 3321156"/>
              <a:gd name="connsiteY1" fmla="*/ 1961388 h 3015812"/>
              <a:gd name="connsiteX2" fmla="*/ 3084427 w 3321156"/>
              <a:gd name="connsiteY2" fmla="*/ 2896302 h 3015812"/>
              <a:gd name="connsiteX3" fmla="*/ 3011823 w 3321156"/>
              <a:gd name="connsiteY3" fmla="*/ 3015812 h 3015812"/>
              <a:gd name="connsiteX4" fmla="*/ 0 w 3321156"/>
              <a:gd name="connsiteY4" fmla="*/ 3015812 h 3015812"/>
              <a:gd name="connsiteX5" fmla="*/ 0 w 3321156"/>
              <a:gd name="connsiteY5" fmla="*/ 549808 h 3015812"/>
              <a:gd name="connsiteX6" fmla="*/ 112143 w 3321156"/>
              <a:gd name="connsiteY6" fmla="*/ 447886 h 3015812"/>
              <a:gd name="connsiteX7" fmla="*/ 1359768 w 3321156"/>
              <a:gd name="connsiteY7" fmla="*/ 0 h 3015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21156" h="3015812">
                <a:moveTo>
                  <a:pt x="1359768" y="0"/>
                </a:moveTo>
                <a:cubicBezTo>
                  <a:pt x="2443013" y="0"/>
                  <a:pt x="3321156" y="878143"/>
                  <a:pt x="3321156" y="1961388"/>
                </a:cubicBezTo>
                <a:cubicBezTo>
                  <a:pt x="3321156" y="2299902"/>
                  <a:pt x="3235400" y="2618387"/>
                  <a:pt x="3084427" y="2896302"/>
                </a:cubicBezTo>
                <a:lnTo>
                  <a:pt x="3011823" y="3015812"/>
                </a:lnTo>
                <a:lnTo>
                  <a:pt x="0" y="3015812"/>
                </a:lnTo>
                <a:lnTo>
                  <a:pt x="0" y="549808"/>
                </a:lnTo>
                <a:lnTo>
                  <a:pt x="112143" y="447886"/>
                </a:lnTo>
                <a:cubicBezTo>
                  <a:pt x="451187" y="168082"/>
                  <a:pt x="885848" y="0"/>
                  <a:pt x="1359768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61B2B49-7142-4CA8-A929-4671548E6A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4530" y="2496668"/>
            <a:ext cx="3118104" cy="3118104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magine 2" descr="A group of people in clothing&#10;&#10;Description automatically generated with low confidence">
            <a:extLst>
              <a:ext uri="{FF2B5EF4-FFF2-40B4-BE49-F238E27FC236}">
                <a16:creationId xmlns:a16="http://schemas.microsoft.com/office/drawing/2014/main" id="{3F653325-AF6D-6C4B-AA8E-0F23AB69F7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0" r="6" b="6"/>
          <a:stretch/>
        </p:blipFill>
        <p:spPr>
          <a:xfrm>
            <a:off x="3559122" y="2661260"/>
            <a:ext cx="2788920" cy="2788920"/>
          </a:xfrm>
          <a:custGeom>
            <a:avLst/>
            <a:gdLst/>
            <a:ahLst/>
            <a:cxnLst/>
            <a:rect l="l" t="t" r="r" b="b"/>
            <a:pathLst>
              <a:path w="2880360" h="2880360">
                <a:moveTo>
                  <a:pt x="1440180" y="0"/>
                </a:moveTo>
                <a:cubicBezTo>
                  <a:pt x="2235569" y="0"/>
                  <a:pt x="2880360" y="644791"/>
                  <a:pt x="2880360" y="1440180"/>
                </a:cubicBezTo>
                <a:cubicBezTo>
                  <a:pt x="2880360" y="2235569"/>
                  <a:pt x="2235569" y="2880360"/>
                  <a:pt x="1440180" y="2880360"/>
                </a:cubicBezTo>
                <a:cubicBezTo>
                  <a:pt x="644791" y="2880360"/>
                  <a:pt x="0" y="2235569"/>
                  <a:pt x="0" y="1440180"/>
                </a:cubicBezTo>
                <a:cubicBezTo>
                  <a:pt x="0" y="644791"/>
                  <a:pt x="644791" y="0"/>
                  <a:pt x="1440180" y="0"/>
                </a:cubicBezTo>
                <a:close/>
              </a:path>
            </a:pathLst>
          </a:custGeom>
        </p:spPr>
      </p:pic>
      <p:pic>
        <p:nvPicPr>
          <p:cNvPr id="9" name="Picture 2" descr="The Battle Of Lepanto: When Ottoman Forces Clashed With Christians -  HistoryExtra">
            <a:extLst>
              <a:ext uri="{FF2B5EF4-FFF2-40B4-BE49-F238E27FC236}">
                <a16:creationId xmlns:a16="http://schemas.microsoft.com/office/drawing/2014/main" id="{DEFEE598-FB64-524E-931F-830194365D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4" r="7055" b="-3"/>
          <a:stretch/>
        </p:blipFill>
        <p:spPr bwMode="auto">
          <a:xfrm>
            <a:off x="20" y="10"/>
            <a:ext cx="3967953" cy="3383270"/>
          </a:xfrm>
          <a:custGeom>
            <a:avLst/>
            <a:gdLst/>
            <a:ahLst/>
            <a:cxnLst/>
            <a:rect l="l" t="t" r="r" b="b"/>
            <a:pathLst>
              <a:path w="3967973" h="3383280">
                <a:moveTo>
                  <a:pt x="0" y="0"/>
                </a:moveTo>
                <a:lnTo>
                  <a:pt x="3605273" y="0"/>
                </a:lnTo>
                <a:lnTo>
                  <a:pt x="3704836" y="163887"/>
                </a:lnTo>
                <a:cubicBezTo>
                  <a:pt x="3872651" y="472804"/>
                  <a:pt x="3967973" y="826817"/>
                  <a:pt x="3967973" y="1203093"/>
                </a:cubicBezTo>
                <a:cubicBezTo>
                  <a:pt x="3967973" y="2407177"/>
                  <a:pt x="2991870" y="3383280"/>
                  <a:pt x="1787786" y="3383280"/>
                </a:cubicBezTo>
                <a:cubicBezTo>
                  <a:pt x="1110489" y="3383280"/>
                  <a:pt x="505326" y="3074435"/>
                  <a:pt x="105448" y="2589894"/>
                </a:cubicBezTo>
                <a:lnTo>
                  <a:pt x="0" y="244888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Content Placeholder 3" descr="A painting of a group of people riding horses&#10;&#10;Description automatically generated with low confidence">
            <a:extLst>
              <a:ext uri="{FF2B5EF4-FFF2-40B4-BE49-F238E27FC236}">
                <a16:creationId xmlns:a16="http://schemas.microsoft.com/office/drawing/2014/main" id="{2F9A00F9-BAE0-BD42-BD41-E6886D78844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35" b="20573"/>
          <a:stretch/>
        </p:blipFill>
        <p:spPr>
          <a:xfrm>
            <a:off x="4825" y="4007260"/>
            <a:ext cx="3155071" cy="2850749"/>
          </a:xfrm>
          <a:custGeom>
            <a:avLst/>
            <a:gdLst/>
            <a:ahLst/>
            <a:cxnLst/>
            <a:rect l="l" t="t" r="r" b="b"/>
            <a:pathLst>
              <a:path w="3155071" h="2850749">
                <a:moveTo>
                  <a:pt x="1358746" y="0"/>
                </a:moveTo>
                <a:cubicBezTo>
                  <a:pt x="2350829" y="0"/>
                  <a:pt x="3155071" y="804242"/>
                  <a:pt x="3155071" y="1796325"/>
                </a:cubicBezTo>
                <a:cubicBezTo>
                  <a:pt x="3155071" y="2168356"/>
                  <a:pt x="3041975" y="2513972"/>
                  <a:pt x="2848287" y="2800668"/>
                </a:cubicBezTo>
                <a:lnTo>
                  <a:pt x="2810837" y="2850749"/>
                </a:lnTo>
                <a:lnTo>
                  <a:pt x="0" y="2850749"/>
                </a:lnTo>
                <a:lnTo>
                  <a:pt x="0" y="623564"/>
                </a:lnTo>
                <a:lnTo>
                  <a:pt x="88552" y="526132"/>
                </a:lnTo>
                <a:cubicBezTo>
                  <a:pt x="413623" y="201061"/>
                  <a:pt x="862705" y="0"/>
                  <a:pt x="1358746" y="0"/>
                </a:cubicBezTo>
                <a:close/>
              </a:path>
            </a:pathLst>
          </a:cu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7651BE-32C4-4348-BE4E-5967C2586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9707" y="1867560"/>
            <a:ext cx="5463610" cy="437712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>
              <a:spcAft>
                <a:spcPts val="600"/>
              </a:spcAft>
            </a:pPr>
            <a:r>
              <a:rPr lang="en-US" sz="2000" dirty="0"/>
              <a:t>Comparing empires: seeing the diversity and commonalities of political and cultural arrangements across early modern world</a:t>
            </a:r>
          </a:p>
          <a:p>
            <a:pPr marL="285750">
              <a:spcAft>
                <a:spcPts val="600"/>
              </a:spcAft>
            </a:pPr>
            <a:r>
              <a:rPr lang="en-US" sz="2000" dirty="0"/>
              <a:t>Mughal &amp; Ottoman empires based on contiguous territorial expansion; Habsburg empire both land-based &amp; maritime </a:t>
            </a:r>
          </a:p>
          <a:p>
            <a:pPr marL="285750">
              <a:spcAft>
                <a:spcPts val="600"/>
              </a:spcAft>
            </a:pPr>
            <a:r>
              <a:rPr lang="en-US" sz="2000" dirty="0"/>
              <a:t>Ottoman and Mughal rule not chiefly extractive, unlike Habsburg rule in Spanish America</a:t>
            </a:r>
          </a:p>
          <a:p>
            <a:pPr marL="285750">
              <a:spcAft>
                <a:spcPts val="600"/>
              </a:spcAft>
            </a:pPr>
            <a:r>
              <a:rPr lang="en-US" sz="2000" dirty="0"/>
              <a:t>Imperial rule based on compromise with local and regional elites: permitting plurality within empire, yet to different degrees</a:t>
            </a:r>
          </a:p>
        </p:txBody>
      </p:sp>
    </p:spTree>
    <p:extLst>
      <p:ext uri="{BB962C8B-B14F-4D97-AF65-F5344CB8AC3E}">
        <p14:creationId xmlns:p14="http://schemas.microsoft.com/office/powerpoint/2010/main" val="22483569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9AC0A1-394A-BC5A-34C2-24E36F2A2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7506" y="563907"/>
            <a:ext cx="4840010" cy="1807305"/>
          </a:xfrm>
        </p:spPr>
        <p:txBody>
          <a:bodyPr>
            <a:normAutofit fontScale="90000"/>
          </a:bodyPr>
          <a:lstStyle/>
          <a:p>
            <a:r>
              <a:rPr lang="en-GB" sz="2800" dirty="0">
                <a:latin typeface="+mn-lt"/>
              </a:rPr>
              <a:t>How did empires deal with the management of diversity within their borders and competition with rivals outside them?</a:t>
            </a:r>
            <a:b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sz="2400" dirty="0"/>
          </a:p>
        </p:txBody>
      </p:sp>
      <p:pic>
        <p:nvPicPr>
          <p:cNvPr id="4" name="Picture 2" descr="The Battle Of Lepanto: When Ottoman Forces Clashed With Christians -  HistoryExtra">
            <a:extLst>
              <a:ext uri="{FF2B5EF4-FFF2-40B4-BE49-F238E27FC236}">
                <a16:creationId xmlns:a16="http://schemas.microsoft.com/office/drawing/2014/main" id="{1E2C3C11-EA2D-0BCC-504F-E8F8FA3819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77" r="17554" b="-2"/>
          <a:stretch/>
        </p:blipFill>
        <p:spPr bwMode="auto"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27745-1F90-2CDF-514E-313F4672E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3788" y="2537555"/>
            <a:ext cx="4946029" cy="274012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ow to expand and consolidate one’s rule? </a:t>
            </a: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to acquire, concentrate, and distribute resources?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ow to administer a highly diverse population across dissimilar regions? 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ow to project and maintain one’s power both domestically and abroad?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38822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6" name="Rectangle 70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AAFFD-1260-154F-BD77-9CC46E1A7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486182"/>
            <a:ext cx="6369172" cy="4930141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200" dirty="0"/>
              <a:t>“Empires are large political units, expansionist or with a memory of power extended over space, polities that maintain distinction and hierarchy as they incorporate new people. […] The nation-state proclaims the commonality of its people – even if the reality is more complicated – while the empire-state declares the non-equivalence of multiple populations.”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200" dirty="0"/>
              <a:t>“The concept of empire presumes that different peoples within the polity will be governed differently.”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200" dirty="0"/>
              <a:t>“What successful empires produced, usually, was neither consistent loyalty nor constant resistance: they produced contingent accommodation.” </a:t>
            </a:r>
          </a:p>
          <a:p>
            <a:pPr marL="0" indent="0">
              <a:buNone/>
            </a:pPr>
            <a:endParaRPr lang="en-US" sz="1900" dirty="0"/>
          </a:p>
        </p:txBody>
      </p:sp>
      <p:pic>
        <p:nvPicPr>
          <p:cNvPr id="3074" name="Picture 2" descr="Empires in World History: Power and the Politics of Difference:  Amazon.co.uk: Burbank, Jane, Cooper, Frederick: 8589712222228: Books">
            <a:extLst>
              <a:ext uri="{FF2B5EF4-FFF2-40B4-BE49-F238E27FC236}">
                <a16:creationId xmlns:a16="http://schemas.microsoft.com/office/drawing/2014/main" id="{72D4FE82-E6BB-2943-915F-4FFA060B3C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4392"/>
          <a:stretch/>
        </p:blipFill>
        <p:spPr bwMode="auto">
          <a:xfrm>
            <a:off x="7199440" y="10"/>
            <a:ext cx="4992560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2806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6" name="Rectangle 70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AAFFD-1260-154F-BD77-9CC46E1A7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880" y="1341120"/>
            <a:ext cx="6353932" cy="50752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Land empires</a:t>
            </a:r>
            <a:r>
              <a:rPr lang="en-US" sz="2000" dirty="0"/>
              <a:t>: contiguous, based on conquest and tributary relations with vassal states (suzerainty)</a:t>
            </a:r>
          </a:p>
          <a:p>
            <a:pPr>
              <a:buFontTx/>
              <a:buChar char="-"/>
            </a:pPr>
            <a:r>
              <a:rPr lang="en-US" sz="2000" dirty="0"/>
              <a:t>Tsarist Russia, Ming/Qing China, Mughal India, Ottoman Empire, Safavid Iran, Austrian Habsburg Empire, Spanish America, British India</a:t>
            </a:r>
          </a:p>
          <a:p>
            <a:pPr marL="0" indent="0">
              <a:buNone/>
            </a:pPr>
            <a:r>
              <a:rPr lang="en-US" sz="2000" b="1" dirty="0"/>
              <a:t>Maritime empires</a:t>
            </a:r>
            <a:r>
              <a:rPr lang="en-US" sz="2000" dirty="0"/>
              <a:t>: non-contiguous, based on conquest and trade relations, network with plural nodes</a:t>
            </a:r>
          </a:p>
          <a:p>
            <a:pPr>
              <a:buFontTx/>
              <a:buChar char="-"/>
            </a:pPr>
            <a:r>
              <a:rPr lang="en-US" sz="2000" dirty="0"/>
              <a:t>Venetian Empire, Spanish Empire, Portuguese Empire, Dutch Empire, English/British Empire, French Empire</a:t>
            </a:r>
          </a:p>
          <a:p>
            <a:pPr marL="0" indent="0">
              <a:buNone/>
            </a:pPr>
            <a:r>
              <a:rPr lang="en-US" sz="2000" b="1" dirty="0"/>
              <a:t>Nomadic vs. sedentary/agrarian: </a:t>
            </a:r>
            <a:r>
              <a:rPr lang="en-US" sz="2000" dirty="0"/>
              <a:t>Conquest </a:t>
            </a:r>
            <a:r>
              <a:rPr lang="en-US" sz="2000" i="1" dirty="0"/>
              <a:t>from</a:t>
            </a:r>
            <a:r>
              <a:rPr lang="en-US" sz="2000" dirty="0"/>
              <a:t> the steppe (1) vs. conquest </a:t>
            </a:r>
            <a:r>
              <a:rPr lang="en-US" sz="2000" i="1" dirty="0"/>
              <a:t>of </a:t>
            </a:r>
            <a:r>
              <a:rPr lang="en-US" sz="2000" dirty="0"/>
              <a:t>the steppe (2)</a:t>
            </a:r>
          </a:p>
          <a:p>
            <a:pPr>
              <a:buFontTx/>
              <a:buChar char="-"/>
            </a:pPr>
            <a:r>
              <a:rPr lang="en-GB" sz="2000" dirty="0"/>
              <a:t>(1) Mongols, Timurids, Mongol/Turkic ancestors of Ottomans and Mughals </a:t>
            </a:r>
          </a:p>
          <a:p>
            <a:pPr>
              <a:buFontTx/>
              <a:buChar char="-"/>
            </a:pPr>
            <a:r>
              <a:rPr lang="en-GB" sz="2000" dirty="0"/>
              <a:t>(2) Russia, Qing China, United States</a:t>
            </a:r>
            <a:endParaRPr lang="en-US" sz="2000" dirty="0"/>
          </a:p>
        </p:txBody>
      </p:sp>
      <p:pic>
        <p:nvPicPr>
          <p:cNvPr id="3074" name="Picture 2" descr="Empires in World History: Power and the Politics of Difference:  Amazon.co.uk: Burbank, Jane, Cooper, Frederick: 8589712222228: Books">
            <a:extLst>
              <a:ext uri="{FF2B5EF4-FFF2-40B4-BE49-F238E27FC236}">
                <a16:creationId xmlns:a16="http://schemas.microsoft.com/office/drawing/2014/main" id="{72D4FE82-E6BB-2943-915F-4FFA060B3C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4392"/>
          <a:stretch/>
        </p:blipFill>
        <p:spPr bwMode="auto">
          <a:xfrm>
            <a:off x="7199440" y="10"/>
            <a:ext cx="4992560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798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634E13-B1D5-A543-B084-AFD627FA60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102" name="Picture 6">
            <a:extLst>
              <a:ext uri="{FF2B5EF4-FFF2-40B4-BE49-F238E27FC236}">
                <a16:creationId xmlns:a16="http://schemas.microsoft.com/office/drawing/2014/main" id="{BBA9F76D-BBAB-E743-9188-B8F65173C5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" y="0"/>
            <a:ext cx="113776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258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Possessions of Ottoman and Habsburg Empires in Europe, Middle East and  North Africa until 1575 : r/MapPorn">
            <a:extLst>
              <a:ext uri="{FF2B5EF4-FFF2-40B4-BE49-F238E27FC236}">
                <a16:creationId xmlns:a16="http://schemas.microsoft.com/office/drawing/2014/main" id="{9635E0D7-A3D0-BD4D-B41C-F2C2D2D3B5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575" y="0"/>
            <a:ext cx="98488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240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Immagine 3" descr="800px-Battaglia_Lepanto_in_Vaticano.jpg">
            <a:extLst>
              <a:ext uri="{FF2B5EF4-FFF2-40B4-BE49-F238E27FC236}">
                <a16:creationId xmlns:a16="http://schemas.microsoft.com/office/drawing/2014/main" id="{237D2B3B-C148-D040-94FE-FE62FA9B7A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61" b="18453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923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2" descr="Immagine che contiene testo, vecchio&#10;&#10;Descrizione generata automaticamente">
            <a:extLst>
              <a:ext uri="{FF2B5EF4-FFF2-40B4-BE49-F238E27FC236}">
                <a16:creationId xmlns:a16="http://schemas.microsoft.com/office/drawing/2014/main" id="{6F06589D-1EF0-45C4-8A8A-BF99DBCD1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235" y="0"/>
            <a:ext cx="105507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2260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5a9be7d3-5b37-4ef1-b1c2-0e88ceb7ab8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4176</TotalTime>
  <Words>927</Words>
  <Application>Microsoft Office PowerPoint</Application>
  <PresentationFormat>Widescreen</PresentationFormat>
  <Paragraphs>94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Aharoni</vt:lpstr>
      <vt:lpstr>Arial</vt:lpstr>
      <vt:lpstr>Calibri</vt:lpstr>
      <vt:lpstr>Calibri Light</vt:lpstr>
      <vt:lpstr>Wingdings</vt:lpstr>
      <vt:lpstr>Office Theme</vt:lpstr>
      <vt:lpstr>Rival Empires</vt:lpstr>
      <vt:lpstr>Today’s lecture</vt:lpstr>
      <vt:lpstr>How did empires deal with the management of diversity within their borders and competition with rivals outside them?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Habsburg Empire</vt:lpstr>
      <vt:lpstr>PowerPoint Presentation</vt:lpstr>
      <vt:lpstr>Ottoman Empire</vt:lpstr>
      <vt:lpstr>PowerPoint Presentation</vt:lpstr>
      <vt:lpstr>PowerPoint Presentation</vt:lpstr>
      <vt:lpstr>The Mughal Empire (1526-1857)</vt:lpstr>
      <vt:lpstr>PowerPoint Presentation</vt:lpstr>
      <vt:lpstr>Ruling the empire</vt:lpstr>
      <vt:lpstr>Mughal dynasty (1526-1857)</vt:lpstr>
      <vt:lpstr>Administration and Economy</vt:lpstr>
      <vt:lpstr>Religion</vt:lpstr>
      <vt:lpstr>Internal and external challenges</vt:lpstr>
      <vt:lpstr>Disintegration and Decline</vt:lpstr>
      <vt:lpstr>Conclusions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 Meersbergen, Guido</dc:creator>
  <cp:lastModifiedBy>Knights, Mark</cp:lastModifiedBy>
  <cp:revision>70</cp:revision>
  <dcterms:created xsi:type="dcterms:W3CDTF">2019-01-21T12:56:01Z</dcterms:created>
  <dcterms:modified xsi:type="dcterms:W3CDTF">2025-03-09T20:53:01Z</dcterms:modified>
</cp:coreProperties>
</file>