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8" r:id="rId3"/>
    <p:sldId id="257" r:id="rId4"/>
    <p:sldId id="259" r:id="rId5"/>
    <p:sldId id="266" r:id="rId6"/>
    <p:sldId id="267" r:id="rId7"/>
    <p:sldId id="287" r:id="rId8"/>
    <p:sldId id="271" r:id="rId9"/>
    <p:sldId id="277" r:id="rId10"/>
    <p:sldId id="272" r:id="rId11"/>
    <p:sldId id="273" r:id="rId12"/>
    <p:sldId id="274" r:id="rId13"/>
    <p:sldId id="278" r:id="rId14"/>
    <p:sldId id="280" r:id="rId15"/>
    <p:sldId id="286" r:id="rId16"/>
    <p:sldId id="281" r:id="rId17"/>
    <p:sldId id="284" r:id="rId18"/>
    <p:sldId id="285" r:id="rId19"/>
    <p:sldId id="276" r:id="rId20"/>
    <p:sldId id="282" r:id="rId21"/>
    <p:sldId id="283"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6D0C59-7558-45BF-B6D2-A571CE7ED649}" v="27" dt="2025-04-25T10:24:02.6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64" d="100"/>
          <a:sy n="64" d="100"/>
        </p:scale>
        <p:origin x="67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3FA9D-D483-4E6C-95FA-0202072F9ABD}" type="datetimeFigureOut">
              <a:rPr lang="en-GB" smtClean="0"/>
              <a:t>23/04/2025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39A5D4-2E4A-4015-8B8F-31969FFF1F13}" type="slidenum">
              <a:rPr lang="en-GB" smtClean="0"/>
              <a:t>‹#›</a:t>
            </a:fld>
            <a:endParaRPr lang="en-GB"/>
          </a:p>
        </p:txBody>
      </p:sp>
    </p:spTree>
    <p:extLst>
      <p:ext uri="{BB962C8B-B14F-4D97-AF65-F5344CB8AC3E}">
        <p14:creationId xmlns:p14="http://schemas.microsoft.com/office/powerpoint/2010/main" val="365312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1ECBF5-C453-4C9D-A9C5-388B355AD583}"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25BE2-3D64-4BA3-942F-9379CCC4B7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7977773-2D6E-4F12-A478-25CA2A61C7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6D0EC1E-74B4-4956-BF6B-F053F832DBBE}"/>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D214C6D4-F3FA-455D-BFD4-B2FA2FBC9A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853FF1-CFC4-47C3-9134-7AE19CE1EAC8}"/>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419258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C62A6-4E78-4391-A593-A31C56A6102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39A545-D571-46B9-9E08-7995288166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318418-94F2-4C8C-95A5-83145AC49D80}"/>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D5F2FD6C-318A-4158-8DFD-E4B67A6C82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2F2E23-6DEB-4110-A3F2-E05757AC90FD}"/>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717256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4D1074-F925-4F6B-B682-6B2C4855D0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6B68539-6E7F-478C-BA8F-52521519C8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CCDE66-E86E-4D0A-9662-516E047F203F}"/>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1DF1E280-2A9E-46E7-BA55-CAE738B6F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1DD798-910C-445A-9922-2FB10E9FF32C}"/>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803630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4/23/2025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927128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4/23/2025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3798944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23CFAC-36F0-437F-B3EA-DCC8EF80A5E9}" type="datetimeFigureOut">
              <a:rPr lang="en-US" smtClean="0"/>
              <a:pPr/>
              <a:t>4/23/2025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808982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323CFAC-36F0-437F-B3EA-DCC8EF80A5E9}" type="datetimeFigureOut">
              <a:rPr lang="en-US" smtClean="0"/>
              <a:pPr/>
              <a:t>4/23/2025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0752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323CFAC-36F0-437F-B3EA-DCC8EF80A5E9}" type="datetimeFigureOut">
              <a:rPr lang="en-US" smtClean="0"/>
              <a:pPr/>
              <a:t>4/23/2025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1141205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323CFAC-36F0-437F-B3EA-DCC8EF80A5E9}" type="datetimeFigureOut">
              <a:rPr lang="en-US" smtClean="0"/>
              <a:pPr/>
              <a:t>4/23/2025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68845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23CFAC-36F0-437F-B3EA-DCC8EF80A5E9}" type="datetimeFigureOut">
              <a:rPr lang="en-US" smtClean="0"/>
              <a:pPr/>
              <a:t>4/23/2025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490384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23CFAC-36F0-437F-B3EA-DCC8EF80A5E9}" type="datetimeFigureOut">
              <a:rPr lang="en-US" smtClean="0"/>
              <a:pPr/>
              <a:t>4/23/2025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77623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EF8B9-9E43-48A7-B978-1EAE2F114EA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C1B3C4-DA6F-4435-A361-6CE8AF1CD4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784CD9-7695-4660-AF95-6FFBC22EA385}"/>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BF911281-640E-46BF-BB38-5847FB161C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A4AAE9-4450-4824-B9FB-F8B647480E53}"/>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12197358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23CFAC-36F0-437F-B3EA-DCC8EF80A5E9}" type="datetimeFigureOut">
              <a:rPr lang="en-US" smtClean="0"/>
              <a:pPr/>
              <a:t>4/23/2025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852972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4/23/2025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39084570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323CFAC-36F0-437F-B3EA-DCC8EF80A5E9}" type="datetimeFigureOut">
              <a:rPr lang="en-US" smtClean="0"/>
              <a:pPr/>
              <a:t>4/23/2025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EAC581E-96FF-407B-9FE1-0AFF301D92A0}" type="slidenum">
              <a:rPr lang="en-GB" smtClean="0"/>
              <a:pPr/>
              <a:t>‹#›</a:t>
            </a:fld>
            <a:endParaRPr lang="en-GB"/>
          </a:p>
        </p:txBody>
      </p:sp>
    </p:spTree>
    <p:extLst>
      <p:ext uri="{BB962C8B-B14F-4D97-AF65-F5344CB8AC3E}">
        <p14:creationId xmlns:p14="http://schemas.microsoft.com/office/powerpoint/2010/main" val="2872635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7516D-C5F9-488E-ACC7-F6EFAAEA40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D668551-31CD-48A6-881F-629E726919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188969-D029-4562-B77E-733F814EAAAA}"/>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E8EBFD72-81AB-4F3B-8F80-CFB2EADA15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5DFDA6-638E-4F0F-9C78-5319985143C6}"/>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361162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25141-672D-4BCA-BAE6-6826FC55A6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C11973-4A3B-4121-B82C-3936B8FBD9B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D483B9F-F18E-4901-A913-E25D099C9B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7C4D3AD-A211-4950-B5FE-19AEB6883849}"/>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6" name="Footer Placeholder 5">
            <a:extLst>
              <a:ext uri="{FF2B5EF4-FFF2-40B4-BE49-F238E27FC236}">
                <a16:creationId xmlns:a16="http://schemas.microsoft.com/office/drawing/2014/main" id="{F7AA8060-D66C-4D89-9718-BAE2AC386F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8110B7-A6A5-47C1-8DB3-4340E8C24D9E}"/>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188587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B295C-B30A-489A-ABE2-4B0CEDFCECF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E48B2C-8857-4818-8B19-E4A84B272C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98A776-E132-45E9-B034-3939892DE4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066708-1C61-4064-883A-E739754B1F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2A7975-8C2B-440A-8E01-B7D46D11E2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51D99A-98E5-4D99-B2C8-102A308E0783}"/>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8" name="Footer Placeholder 7">
            <a:extLst>
              <a:ext uri="{FF2B5EF4-FFF2-40B4-BE49-F238E27FC236}">
                <a16:creationId xmlns:a16="http://schemas.microsoft.com/office/drawing/2014/main" id="{951F8EA3-6F2C-4879-A66D-B945E2E92A1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656255F-747F-4D7F-8ACC-7D9279D888AD}"/>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3507728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83C0D-F1D7-4BC3-BE66-5E14822BF02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F97D64-EC26-47E9-BD89-54EFF3A83888}"/>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4" name="Footer Placeholder 3">
            <a:extLst>
              <a:ext uri="{FF2B5EF4-FFF2-40B4-BE49-F238E27FC236}">
                <a16:creationId xmlns:a16="http://schemas.microsoft.com/office/drawing/2014/main" id="{06EA4413-E074-4F94-ACA1-E373584E8C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406573F-0F2F-44E7-AC39-7181990C77AA}"/>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414093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9773F8-E7EF-499C-A99D-D4DC9847B341}"/>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3" name="Footer Placeholder 2">
            <a:extLst>
              <a:ext uri="{FF2B5EF4-FFF2-40B4-BE49-F238E27FC236}">
                <a16:creationId xmlns:a16="http://schemas.microsoft.com/office/drawing/2014/main" id="{46F94C77-691D-479C-AC7A-DF00893144F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061E4A1-12A1-412C-99A2-2BFCD65024B5}"/>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596195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585A8-3045-4377-9E05-6D202A6149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3B89C8-E392-40D3-87E9-9074DF3AA3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D47995-07AD-4D24-9B02-B6CD0A316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8888F5-8738-4A53-A41C-C06C430C96CF}"/>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6" name="Footer Placeholder 5">
            <a:extLst>
              <a:ext uri="{FF2B5EF4-FFF2-40B4-BE49-F238E27FC236}">
                <a16:creationId xmlns:a16="http://schemas.microsoft.com/office/drawing/2014/main" id="{7413E02E-3634-4231-A674-3E71E15BC6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4A68A0-5B57-42CD-B7F8-33F40833FCC9}"/>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597941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66B07-A333-44E3-9176-071F25414A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D08E0F-9613-4C5B-9895-85FD24AAA9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34D22DF-9CB3-4396-A77F-4611B53899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39BA24-C539-49A5-912B-00B9B88DA278}"/>
              </a:ext>
            </a:extLst>
          </p:cNvPr>
          <p:cNvSpPr>
            <a:spLocks noGrp="1"/>
          </p:cNvSpPr>
          <p:nvPr>
            <p:ph type="dt" sz="half" idx="10"/>
          </p:nvPr>
        </p:nvSpPr>
        <p:spPr/>
        <p:txBody>
          <a:bodyPr/>
          <a:lstStyle/>
          <a:p>
            <a:fld id="{27A99830-1427-4678-8830-3EDD622E6B8C}" type="datetimeFigureOut">
              <a:rPr lang="en-GB" smtClean="0"/>
              <a:t>23/04/2025</a:t>
            </a:fld>
            <a:endParaRPr lang="en-GB"/>
          </a:p>
        </p:txBody>
      </p:sp>
      <p:sp>
        <p:nvSpPr>
          <p:cNvPr id="6" name="Footer Placeholder 5">
            <a:extLst>
              <a:ext uri="{FF2B5EF4-FFF2-40B4-BE49-F238E27FC236}">
                <a16:creationId xmlns:a16="http://schemas.microsoft.com/office/drawing/2014/main" id="{4979F7AA-4174-4B26-B1DC-FF7E5F6270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2C409E-EFAA-460D-BFAC-E45BA8573087}"/>
              </a:ext>
            </a:extLst>
          </p:cNvPr>
          <p:cNvSpPr>
            <a:spLocks noGrp="1"/>
          </p:cNvSpPr>
          <p:nvPr>
            <p:ph type="sldNum" sz="quarter" idx="12"/>
          </p:nvPr>
        </p:nvSpPr>
        <p:spPr/>
        <p:txBody>
          <a:bodyPr/>
          <a:lstStyle/>
          <a:p>
            <a:fld id="{C45578AE-947D-4166-BE32-C52BD44F0945}" type="slidenum">
              <a:rPr lang="en-GB" smtClean="0"/>
              <a:t>‹#›</a:t>
            </a:fld>
            <a:endParaRPr lang="en-GB"/>
          </a:p>
        </p:txBody>
      </p:sp>
    </p:spTree>
    <p:extLst>
      <p:ext uri="{BB962C8B-B14F-4D97-AF65-F5344CB8AC3E}">
        <p14:creationId xmlns:p14="http://schemas.microsoft.com/office/powerpoint/2010/main" val="2588446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91CB18-39F5-4309-8D90-A69012E22C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0C49577-9EF9-4BB6-9D8B-0CEA0DAD49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1C8191-EEF9-4EAB-9C5E-C837130D18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99830-1427-4678-8830-3EDD622E6B8C}" type="datetimeFigureOut">
              <a:rPr lang="en-GB" smtClean="0"/>
              <a:t>23/04/2025</a:t>
            </a:fld>
            <a:endParaRPr lang="en-GB"/>
          </a:p>
        </p:txBody>
      </p:sp>
      <p:sp>
        <p:nvSpPr>
          <p:cNvPr id="5" name="Footer Placeholder 4">
            <a:extLst>
              <a:ext uri="{FF2B5EF4-FFF2-40B4-BE49-F238E27FC236}">
                <a16:creationId xmlns:a16="http://schemas.microsoft.com/office/drawing/2014/main" id="{D6901C5A-B228-4536-B368-AD86BE171D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B0BF2D0-BD8F-45D0-BCAA-9C253B9001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578AE-947D-4166-BE32-C52BD44F0945}" type="slidenum">
              <a:rPr lang="en-GB" smtClean="0"/>
              <a:t>‹#›</a:t>
            </a:fld>
            <a:endParaRPr lang="en-GB"/>
          </a:p>
        </p:txBody>
      </p:sp>
    </p:spTree>
    <p:extLst>
      <p:ext uri="{BB962C8B-B14F-4D97-AF65-F5344CB8AC3E}">
        <p14:creationId xmlns:p14="http://schemas.microsoft.com/office/powerpoint/2010/main" val="2114376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3CFAC-36F0-437F-B3EA-DCC8EF80A5E9}" type="datetimeFigureOut">
              <a:rPr lang="en-US" smtClean="0"/>
              <a:pPr/>
              <a:t>4/23/2025</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AC581E-96FF-407B-9FE1-0AFF301D92A0}" type="slidenum">
              <a:rPr lang="en-GB" smtClean="0"/>
              <a:pPr/>
              <a:t>‹#›</a:t>
            </a:fld>
            <a:endParaRPr lang="en-GB"/>
          </a:p>
        </p:txBody>
      </p:sp>
    </p:spTree>
    <p:extLst>
      <p:ext uri="{BB962C8B-B14F-4D97-AF65-F5344CB8AC3E}">
        <p14:creationId xmlns:p14="http://schemas.microsoft.com/office/powerpoint/2010/main" val="66415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google.co.uk/url?sa=i&amp;rct=j&amp;q=&amp;esrc=s&amp;source=images&amp;cd=&amp;cad=rja&amp;uact=8&amp;ved=0CAcQjRxqFQoTCOiL9-74vsgCFcPsFAod3t0GkQ&amp;url=http%3A%2F%2F7wood.weebly.com%2Feurope.html&amp;psig=AFQjCNHqrw2_q5naH3Z9BneOWttmnxl5Vw&amp;ust=1444807957794220"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720596" y="894290"/>
            <a:ext cx="4608512" cy="1470025"/>
          </a:xfrm>
        </p:spPr>
        <p:txBody>
          <a:bodyPr>
            <a:normAutofit fontScale="90000"/>
          </a:bodyPr>
          <a:lstStyle/>
          <a:p>
            <a:r>
              <a:rPr lang="en-GB" b="1" dirty="0"/>
              <a:t>The Enlightenment and Revolution: Europe and the World</a:t>
            </a:r>
          </a:p>
        </p:txBody>
      </p:sp>
      <p:sp>
        <p:nvSpPr>
          <p:cNvPr id="3" name="Subtitle 2"/>
          <p:cNvSpPr>
            <a:spLocks noGrp="1"/>
          </p:cNvSpPr>
          <p:nvPr>
            <p:ph type="subTitle" idx="1"/>
          </p:nvPr>
        </p:nvSpPr>
        <p:spPr>
          <a:xfrm>
            <a:off x="-304800" y="5229238"/>
            <a:ext cx="6400800" cy="1752600"/>
          </a:xfrm>
        </p:spPr>
        <p:txBody>
          <a:bodyPr/>
          <a:lstStyle/>
          <a:p>
            <a:r>
              <a:rPr lang="en-GB" dirty="0">
                <a:solidFill>
                  <a:schemeClr val="tx1"/>
                </a:solidFill>
              </a:rPr>
              <a:t>Prof Mark </a:t>
            </a:r>
          </a:p>
          <a:p>
            <a:r>
              <a:rPr lang="en-GB" dirty="0">
                <a:solidFill>
                  <a:schemeClr val="tx1"/>
                </a:solidFill>
              </a:rPr>
              <a:t>Knights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533" y="274638"/>
            <a:ext cx="5972188" cy="1143000"/>
          </a:xfrm>
        </p:spPr>
        <p:txBody>
          <a:bodyPr>
            <a:normAutofit fontScale="90000"/>
          </a:bodyPr>
          <a:lstStyle/>
          <a:p>
            <a:r>
              <a:rPr lang="en-GB" dirty="0"/>
              <a:t>4) Reason and Knowledge</a:t>
            </a:r>
          </a:p>
        </p:txBody>
      </p:sp>
      <p:sp>
        <p:nvSpPr>
          <p:cNvPr id="3" name="Content Placeholder 2"/>
          <p:cNvSpPr>
            <a:spLocks noGrp="1"/>
          </p:cNvSpPr>
          <p:nvPr>
            <p:ph sz="half" idx="1"/>
          </p:nvPr>
        </p:nvSpPr>
        <p:spPr>
          <a:xfrm>
            <a:off x="682533" y="1673353"/>
            <a:ext cx="6367272" cy="4525963"/>
          </a:xfrm>
        </p:spPr>
        <p:txBody>
          <a:bodyPr>
            <a:normAutofit fontScale="92500" lnSpcReduction="20000"/>
          </a:bodyPr>
          <a:lstStyle/>
          <a:p>
            <a:r>
              <a:rPr lang="en-GB" dirty="0"/>
              <a:t>The organisation and collection of knowledge and artefacts (Carl Linnaeus 1707-1778; the </a:t>
            </a:r>
            <a:r>
              <a:rPr lang="en-GB" i="1" dirty="0" err="1"/>
              <a:t>Encyclopédie</a:t>
            </a:r>
            <a:r>
              <a:rPr lang="en-GB" dirty="0"/>
              <a:t> 1751-1772) – </a:t>
            </a:r>
            <a:r>
              <a:rPr lang="en-GB" dirty="0" err="1"/>
              <a:t>D’Alembert</a:t>
            </a:r>
            <a:r>
              <a:rPr lang="en-GB" dirty="0"/>
              <a:t> and Diderot</a:t>
            </a:r>
          </a:p>
          <a:p>
            <a:r>
              <a:rPr lang="en-GB" dirty="0"/>
              <a:t>New energy to understand the natural world, the body, and </a:t>
            </a:r>
            <a:r>
              <a:rPr lang="en-GB" b="1" dirty="0"/>
              <a:t>scientific processes </a:t>
            </a:r>
            <a:r>
              <a:rPr lang="en-GB" dirty="0"/>
              <a:t>(inoculation, analysis of air, the microscope, dissection and medicine)</a:t>
            </a:r>
          </a:p>
          <a:p>
            <a:r>
              <a:rPr lang="en-GB" dirty="0"/>
              <a:t>Confidence in scientific approach (Societies; museums and collections; public health </a:t>
            </a:r>
            <a:r>
              <a:rPr lang="en-GB" dirty="0" err="1"/>
              <a:t>eg</a:t>
            </a:r>
            <a:r>
              <a:rPr lang="en-GB" dirty="0"/>
              <a:t> hospitals)</a:t>
            </a:r>
          </a:p>
          <a:p>
            <a:r>
              <a:rPr lang="en-GB" dirty="0"/>
              <a:t>Exploration of the world (Vitus Jonassen Bering, James Cook, Comte de Bougainville</a:t>
            </a:r>
          </a:p>
        </p:txBody>
      </p:sp>
      <p:pic>
        <p:nvPicPr>
          <p:cNvPr id="5" name="Content Placeholder 4" descr="encylopedie_title_page2.jpg"/>
          <p:cNvPicPr>
            <a:picLocks noGrp="1" noChangeAspect="1"/>
          </p:cNvPicPr>
          <p:nvPr>
            <p:ph sz="half" idx="2"/>
          </p:nvPr>
        </p:nvPicPr>
        <p:blipFill>
          <a:blip r:embed="rId3" cstate="print"/>
          <a:stretch>
            <a:fillRect/>
          </a:stretch>
        </p:blipFill>
        <p:spPr>
          <a:xfrm>
            <a:off x="8165928" y="274638"/>
            <a:ext cx="3120698" cy="2002218"/>
          </a:xfrm>
        </p:spPr>
      </p:pic>
      <p:pic>
        <p:nvPicPr>
          <p:cNvPr id="4" name="Picture 3">
            <a:extLst>
              <a:ext uri="{FF2B5EF4-FFF2-40B4-BE49-F238E27FC236}">
                <a16:creationId xmlns:a16="http://schemas.microsoft.com/office/drawing/2014/main" id="{8E53C7D4-83AC-441C-A5F6-F1E8E6904D7A}"/>
              </a:ext>
            </a:extLst>
          </p:cNvPr>
          <p:cNvPicPr>
            <a:picLocks noChangeAspect="1"/>
          </p:cNvPicPr>
          <p:nvPr/>
        </p:nvPicPr>
        <p:blipFill>
          <a:blip r:embed="rId4"/>
          <a:stretch>
            <a:fillRect/>
          </a:stretch>
        </p:blipFill>
        <p:spPr>
          <a:xfrm>
            <a:off x="7049805" y="2468698"/>
            <a:ext cx="5041829" cy="422489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948" y="224976"/>
            <a:ext cx="4972056" cy="1143000"/>
          </a:xfrm>
        </p:spPr>
        <p:txBody>
          <a:bodyPr/>
          <a:lstStyle/>
          <a:p>
            <a:r>
              <a:rPr lang="en-GB" dirty="0"/>
              <a:t>5) Wealth and luxury</a:t>
            </a:r>
          </a:p>
        </p:txBody>
      </p:sp>
      <p:sp>
        <p:nvSpPr>
          <p:cNvPr id="6" name="Content Placeholder 5"/>
          <p:cNvSpPr>
            <a:spLocks noGrp="1"/>
          </p:cNvSpPr>
          <p:nvPr>
            <p:ph sz="half" idx="1"/>
          </p:nvPr>
        </p:nvSpPr>
        <p:spPr>
          <a:xfrm>
            <a:off x="411480" y="1449660"/>
            <a:ext cx="5130676" cy="5090288"/>
          </a:xfrm>
        </p:spPr>
        <p:txBody>
          <a:bodyPr>
            <a:normAutofit fontScale="85000" lnSpcReduction="20000"/>
          </a:bodyPr>
          <a:lstStyle/>
          <a:p>
            <a:r>
              <a:rPr lang="en-GB" dirty="0"/>
              <a:t>Changing notions about the creation of wealth – a move away from consumption as sinful</a:t>
            </a:r>
          </a:p>
          <a:p>
            <a:r>
              <a:rPr lang="en-GB" dirty="0"/>
              <a:t>Debate about luxury</a:t>
            </a:r>
          </a:p>
          <a:p>
            <a:r>
              <a:rPr lang="en-GB" dirty="0"/>
              <a:t>A questioning of protectionist economics – Adam Smith’s </a:t>
            </a:r>
            <a:r>
              <a:rPr lang="en-GB" i="1" dirty="0"/>
              <a:t>Wealth of Nations </a:t>
            </a:r>
            <a:r>
              <a:rPr lang="en-GB" dirty="0"/>
              <a:t>(1776) – interest as the key motivator of trade and a freeing of the market from the state and mercantile monopolies</a:t>
            </a:r>
          </a:p>
          <a:p>
            <a:r>
              <a:rPr lang="en-GB" dirty="0"/>
              <a:t>‘Industrial Enlightenment’ –Joel Mokyr: </a:t>
            </a:r>
            <a:r>
              <a:rPr lang="en-US" dirty="0" err="1"/>
              <a:t>industrialisation</a:t>
            </a:r>
            <a:r>
              <a:rPr lang="en-US" dirty="0"/>
              <a:t> was driven, in large part, by the accumulation of scientific and technical knowledge </a:t>
            </a:r>
            <a:r>
              <a:rPr lang="en-US" dirty="0" err="1"/>
              <a:t>eg</a:t>
            </a:r>
            <a:r>
              <a:rPr lang="en-US" dirty="0"/>
              <a:t> Matthew Boulton and the Lunar Society</a:t>
            </a:r>
            <a:endParaRPr lang="en-GB" dirty="0"/>
          </a:p>
        </p:txBody>
      </p:sp>
      <p:pic>
        <p:nvPicPr>
          <p:cNvPr id="8" name="Content Placeholder 7" descr="1776 betty the cook's maid's head dress.jpg"/>
          <p:cNvPicPr>
            <a:picLocks noGrp="1" noChangeAspect="1"/>
          </p:cNvPicPr>
          <p:nvPr>
            <p:ph sz="half" idx="2"/>
          </p:nvPr>
        </p:nvPicPr>
        <p:blipFill>
          <a:blip r:embed="rId3" cstate="print"/>
          <a:stretch>
            <a:fillRect/>
          </a:stretch>
        </p:blipFill>
        <p:spPr>
          <a:xfrm>
            <a:off x="5589171" y="224976"/>
            <a:ext cx="3125697" cy="4292624"/>
          </a:xfrm>
        </p:spPr>
      </p:pic>
      <p:pic>
        <p:nvPicPr>
          <p:cNvPr id="4098" name="Picture 2" descr="Birmingham Toys: Manufacturing Techniques | Revolutionary Players">
            <a:extLst>
              <a:ext uri="{FF2B5EF4-FFF2-40B4-BE49-F238E27FC236}">
                <a16:creationId xmlns:a16="http://schemas.microsoft.com/office/drawing/2014/main" id="{940CBB50-B110-4704-BCAA-E3542754B7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1884" y="0"/>
            <a:ext cx="4319587"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31F45E-FAB1-41F3-AAE2-106898478B8F}"/>
              </a:ext>
            </a:extLst>
          </p:cNvPr>
          <p:cNvSpPr>
            <a:spLocks noGrp="1"/>
          </p:cNvSpPr>
          <p:nvPr>
            <p:ph type="title"/>
          </p:nvPr>
        </p:nvSpPr>
        <p:spPr>
          <a:xfrm>
            <a:off x="217737" y="436563"/>
            <a:ext cx="5991225" cy="1143000"/>
          </a:xfrm>
        </p:spPr>
        <p:txBody>
          <a:bodyPr>
            <a:normAutofit fontScale="90000"/>
          </a:bodyPr>
          <a:lstStyle/>
          <a:p>
            <a:r>
              <a:rPr lang="en-GB" dirty="0"/>
              <a:t>How universal and how European?</a:t>
            </a:r>
          </a:p>
        </p:txBody>
      </p:sp>
      <p:sp>
        <p:nvSpPr>
          <p:cNvPr id="6" name="Content Placeholder 5">
            <a:extLst>
              <a:ext uri="{FF2B5EF4-FFF2-40B4-BE49-F238E27FC236}">
                <a16:creationId xmlns:a16="http://schemas.microsoft.com/office/drawing/2014/main" id="{DA40C2A1-FD43-41BF-AC9B-4055B47A3043}"/>
              </a:ext>
            </a:extLst>
          </p:cNvPr>
          <p:cNvSpPr>
            <a:spLocks noGrp="1"/>
          </p:cNvSpPr>
          <p:nvPr>
            <p:ph idx="1"/>
          </p:nvPr>
        </p:nvSpPr>
        <p:spPr>
          <a:xfrm>
            <a:off x="7000875" y="533400"/>
            <a:ext cx="4575717" cy="5966791"/>
          </a:xfrm>
        </p:spPr>
        <p:txBody>
          <a:bodyPr>
            <a:normAutofit fontScale="62500" lnSpcReduction="20000"/>
          </a:bodyPr>
          <a:lstStyle/>
          <a:p>
            <a:r>
              <a:rPr lang="en-GB" dirty="0"/>
              <a:t>These values seemed to be universal ones and hence unifying; there was a ‘republic of letters’ across Europe and the enlightened corresponded across borders – ‘citizens of the world’</a:t>
            </a:r>
          </a:p>
          <a:p>
            <a:r>
              <a:rPr lang="en-GB" dirty="0"/>
              <a:t>Rousseau saw Europe bound together by Christianity, law, commerce and culture</a:t>
            </a:r>
          </a:p>
          <a:p>
            <a:r>
              <a:rPr lang="en-US" dirty="0"/>
              <a:t>Enlightenment as an original and autonomous product of Europe – that gave birth to the ‘modern world’</a:t>
            </a:r>
            <a:endParaRPr lang="en-GB" dirty="0"/>
          </a:p>
          <a:p>
            <a:r>
              <a:rPr lang="en-GB" dirty="0"/>
              <a:t>But was the Enlightenment concentrated in NW Europe? Catholic as well as Protestant Enlightenment? Disbanding of Jesuits was result of pressure from Catholic regimes and from reform movement (Jansenism) within </a:t>
            </a:r>
            <a:r>
              <a:rPr lang="en-GB" dirty="0" err="1"/>
              <a:t>catholicism</a:t>
            </a:r>
            <a:r>
              <a:rPr lang="en-GB" dirty="0"/>
              <a:t> - </a:t>
            </a:r>
            <a:r>
              <a:rPr lang="en-GB" sz="3100" dirty="0"/>
              <a:t>1755-64 in France and its empire; 1759 Portugal; Austria 1767; Spanish Empire 1767-8</a:t>
            </a:r>
            <a:endParaRPr lang="en-GB" dirty="0"/>
          </a:p>
          <a:p>
            <a:r>
              <a:rPr lang="en-GB" dirty="0"/>
              <a:t>But historians have stressed different national enlightenments and different paces of change</a:t>
            </a:r>
          </a:p>
        </p:txBody>
      </p:sp>
      <p:pic>
        <p:nvPicPr>
          <p:cNvPr id="8" name="Picture 7" descr="Diagram&#10;&#10;Description automatically generated">
            <a:extLst>
              <a:ext uri="{FF2B5EF4-FFF2-40B4-BE49-F238E27FC236}">
                <a16:creationId xmlns:a16="http://schemas.microsoft.com/office/drawing/2014/main" id="{DE22EDA7-8882-40FE-B6E6-6F9AC7BA19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76" y="1781176"/>
            <a:ext cx="6508249" cy="4857866"/>
          </a:xfrm>
          <a:prstGeom prst="rect">
            <a:avLst/>
          </a:prstGeom>
        </p:spPr>
      </p:pic>
    </p:spTree>
    <p:extLst>
      <p:ext uri="{BB962C8B-B14F-4D97-AF65-F5344CB8AC3E}">
        <p14:creationId xmlns:p14="http://schemas.microsoft.com/office/powerpoint/2010/main" val="4136382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659F0-0BD3-430B-9697-0082C9EA9E0C}"/>
              </a:ext>
            </a:extLst>
          </p:cNvPr>
          <p:cNvSpPr>
            <a:spLocks noGrp="1"/>
          </p:cNvSpPr>
          <p:nvPr>
            <p:ph type="title"/>
          </p:nvPr>
        </p:nvSpPr>
        <p:spPr/>
        <p:txBody>
          <a:bodyPr>
            <a:normAutofit fontScale="90000"/>
          </a:bodyPr>
          <a:lstStyle/>
          <a:p>
            <a:r>
              <a:rPr lang="en-GB" dirty="0"/>
              <a:t>Enlightenment could also lead to </a:t>
            </a:r>
            <a:r>
              <a:rPr lang="en-GB" i="1" dirty="0"/>
              <a:t>disunity </a:t>
            </a:r>
            <a:r>
              <a:rPr lang="en-GB" dirty="0"/>
              <a:t>within Europe and to its fracturing</a:t>
            </a:r>
          </a:p>
        </p:txBody>
      </p:sp>
      <p:sp>
        <p:nvSpPr>
          <p:cNvPr id="3" name="Content Placeholder 2">
            <a:extLst>
              <a:ext uri="{FF2B5EF4-FFF2-40B4-BE49-F238E27FC236}">
                <a16:creationId xmlns:a16="http://schemas.microsoft.com/office/drawing/2014/main" id="{134D09F0-8556-47C9-BA47-DD9D111D4054}"/>
              </a:ext>
            </a:extLst>
          </p:cNvPr>
          <p:cNvSpPr>
            <a:spLocks noGrp="1"/>
          </p:cNvSpPr>
          <p:nvPr>
            <p:ph idx="1"/>
          </p:nvPr>
        </p:nvSpPr>
        <p:spPr>
          <a:xfrm>
            <a:off x="609600" y="1837945"/>
            <a:ext cx="6751320" cy="4525963"/>
          </a:xfrm>
        </p:spPr>
        <p:txBody>
          <a:bodyPr>
            <a:normAutofit fontScale="70000" lnSpcReduction="20000"/>
          </a:bodyPr>
          <a:lstStyle/>
          <a:p>
            <a:r>
              <a:rPr lang="en-GB" dirty="0"/>
              <a:t>Competing ideological ‘isms’: liberalism; socialism; conservatism as a reaction to Enlightenment (Edmund Burke, </a:t>
            </a:r>
            <a:r>
              <a:rPr lang="en-GB" i="1" dirty="0"/>
              <a:t>Reflections on the French Revolution</a:t>
            </a:r>
            <a:r>
              <a:rPr lang="en-GB" dirty="0"/>
              <a:t> (1790), rejected natural rights in favour of what was tried and tested </a:t>
            </a:r>
            <a:r>
              <a:rPr lang="en-GB" dirty="0" err="1"/>
              <a:t>eg</a:t>
            </a:r>
            <a:r>
              <a:rPr lang="en-GB" dirty="0"/>
              <a:t> monarchy and church). </a:t>
            </a:r>
          </a:p>
          <a:p>
            <a:r>
              <a:rPr lang="en-GB" dirty="0"/>
              <a:t>Culture wars – divided even within itself (Rousseau’s stress on emotion and feeling</a:t>
            </a:r>
            <a:r>
              <a:rPr lang="en-GB" sz="3200" dirty="0"/>
              <a:t> emotion and feeling, including rapture of nature. </a:t>
            </a:r>
            <a:r>
              <a:rPr lang="en-US" sz="3200" i="1" dirty="0"/>
              <a:t>The Confessions </a:t>
            </a:r>
            <a:r>
              <a:rPr lang="en-US" sz="3200" dirty="0"/>
              <a:t>(completed</a:t>
            </a:r>
            <a:r>
              <a:rPr lang="en-GB" sz="3200" dirty="0"/>
              <a:t> </a:t>
            </a:r>
            <a:r>
              <a:rPr lang="en-US" sz="3200" dirty="0"/>
              <a:t>1770, pub. 1781) – self-conscious autobiography. ‘I </a:t>
            </a:r>
            <a:r>
              <a:rPr lang="en-GB" sz="3200" dirty="0"/>
              <a:t>must have mountain torrents, steep rocks, firs, dark forests, mountains, roads </a:t>
            </a:r>
            <a:br>
              <a:rPr lang="en-GB" sz="3200" dirty="0"/>
            </a:br>
            <a:r>
              <a:rPr lang="en-GB" sz="3200" dirty="0"/>
              <a:t>to climb or descend, precipices at my side to frighten me’.</a:t>
            </a:r>
            <a:r>
              <a:rPr lang="en-GB" dirty="0"/>
              <a:t>)</a:t>
            </a:r>
          </a:p>
          <a:p>
            <a:endParaRPr lang="en-GB" dirty="0"/>
          </a:p>
        </p:txBody>
      </p:sp>
      <p:pic>
        <p:nvPicPr>
          <p:cNvPr id="5" name="Picture 2" descr="http://4.bp.blogspot.com/-vJK7q7RTHD8/Ud2n5i1WdnI/AAAAAAAAG80/hdO0yiFTjEc/s1600/riot4.png">
            <a:extLst>
              <a:ext uri="{FF2B5EF4-FFF2-40B4-BE49-F238E27FC236}">
                <a16:creationId xmlns:a16="http://schemas.microsoft.com/office/drawing/2014/main" id="{ABAA6313-B5B6-4B57-9B89-147209B48E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8331" y="963490"/>
            <a:ext cx="2550405" cy="471104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DDC81D0-E8AF-40BC-959D-92AA1C36BD4A}"/>
              </a:ext>
            </a:extLst>
          </p:cNvPr>
          <p:cNvSpPr txBox="1"/>
          <p:nvPr/>
        </p:nvSpPr>
        <p:spPr>
          <a:xfrm>
            <a:off x="5497551" y="5765180"/>
            <a:ext cx="6411951" cy="923330"/>
          </a:xfrm>
          <a:prstGeom prst="rect">
            <a:avLst/>
          </a:prstGeom>
          <a:noFill/>
        </p:spPr>
        <p:txBody>
          <a:bodyPr wrap="square" rtlCol="0">
            <a:spAutoFit/>
          </a:bodyPr>
          <a:lstStyle/>
          <a:p>
            <a:r>
              <a:rPr lang="en-GB" dirty="0"/>
              <a:t>A church and king mob destroyed the Birmingham house of scientist and preacher Joseph Priestley, because he was seen as a supporter of the French revolution</a:t>
            </a:r>
          </a:p>
        </p:txBody>
      </p:sp>
    </p:spTree>
    <p:extLst>
      <p:ext uri="{BB962C8B-B14F-4D97-AF65-F5344CB8AC3E}">
        <p14:creationId xmlns:p14="http://schemas.microsoft.com/office/powerpoint/2010/main" val="2287417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71AAF7-C0BE-448F-2E8E-0C96BD8DF3D6}"/>
              </a:ext>
            </a:extLst>
          </p:cNvPr>
          <p:cNvSpPr>
            <a:spLocks noGrp="1"/>
          </p:cNvSpPr>
          <p:nvPr>
            <p:ph idx="1"/>
          </p:nvPr>
        </p:nvSpPr>
        <p:spPr>
          <a:xfrm>
            <a:off x="4642777" y="1818862"/>
            <a:ext cx="7385271" cy="4850296"/>
          </a:xfrm>
        </p:spPr>
        <p:txBody>
          <a:bodyPr>
            <a:normAutofit fontScale="70000" lnSpcReduction="20000"/>
          </a:bodyPr>
          <a:lstStyle/>
          <a:p>
            <a:r>
              <a:rPr lang="en-GB" dirty="0"/>
              <a:t>Whatmore argues that the Enlightenment was, in the final decades of the C18th, for many of its philosophers, a failure</a:t>
            </a:r>
          </a:p>
          <a:p>
            <a:r>
              <a:rPr lang="en-GB" dirty="0"/>
              <a:t>In Britain David Hume, Catherine Macaulay, Adam Smith, Edward Gibbon, Edmund Burke thought they had failed to curb ideological zealotry and popular demagoguery. </a:t>
            </a:r>
          </a:p>
          <a:p>
            <a:r>
              <a:rPr lang="en-GB" dirty="0"/>
              <a:t>Worries that luxury and the pursuit of wealth had corroded national values – Europeans had become corrupted</a:t>
            </a:r>
          </a:p>
          <a:p>
            <a:r>
              <a:rPr lang="en-GB" dirty="0"/>
              <a:t>If Enlightenment sought to end war, especially religious war, the commercial and imperial forces, including the mercantile system, threatened international peace [Hume, ‘Of the Jealousy of Trade’ (1758)]</a:t>
            </a:r>
          </a:p>
          <a:p>
            <a:r>
              <a:rPr lang="en-GB" dirty="0"/>
              <a:t>Burke and Paine themselves turned to war as a solution (with very different objectives).</a:t>
            </a:r>
          </a:p>
          <a:p>
            <a:r>
              <a:rPr lang="en-GB" dirty="0"/>
              <a:t>May Wollstonecraft turned against revolution as a tool of change</a:t>
            </a:r>
          </a:p>
          <a:p>
            <a:endParaRPr lang="en-GB" dirty="0"/>
          </a:p>
        </p:txBody>
      </p:sp>
      <p:pic>
        <p:nvPicPr>
          <p:cNvPr id="1026" name="Picture 2" descr="The End of Enlightenment by Richard Whatmore, Hardcover, 9780241523421 ...">
            <a:extLst>
              <a:ext uri="{FF2B5EF4-FFF2-40B4-BE49-F238E27FC236}">
                <a16:creationId xmlns:a16="http://schemas.microsoft.com/office/drawing/2014/main" id="{82D94AC5-3A7C-289A-F7BF-458C2B9DA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52" y="129209"/>
            <a:ext cx="4099575" cy="63047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5D8F7C9-1D75-1278-1A13-C9A9E96315AF}"/>
              </a:ext>
            </a:extLst>
          </p:cNvPr>
          <p:cNvSpPr txBox="1"/>
          <p:nvPr/>
        </p:nvSpPr>
        <p:spPr>
          <a:xfrm>
            <a:off x="6414277" y="516835"/>
            <a:ext cx="3842270" cy="646331"/>
          </a:xfrm>
          <a:prstGeom prst="rect">
            <a:avLst/>
          </a:prstGeom>
          <a:noFill/>
        </p:spPr>
        <p:txBody>
          <a:bodyPr wrap="none" rtlCol="0">
            <a:spAutoFit/>
          </a:bodyPr>
          <a:lstStyle/>
          <a:p>
            <a:r>
              <a:rPr lang="en-GB" sz="3600" dirty="0"/>
              <a:t>A loss of optimism?</a:t>
            </a:r>
          </a:p>
        </p:txBody>
      </p:sp>
    </p:spTree>
    <p:extLst>
      <p:ext uri="{BB962C8B-B14F-4D97-AF65-F5344CB8AC3E}">
        <p14:creationId xmlns:p14="http://schemas.microsoft.com/office/powerpoint/2010/main" val="2486970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321732"/>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http://images4.wikia.nocookie.net/__cb20111008025618/pirates/images/a/ab/World_Map_18th_Century.png">
            <a:hlinkClick r:id="rId2"/>
            <a:extLst>
              <a:ext uri="{FF2B5EF4-FFF2-40B4-BE49-F238E27FC236}">
                <a16:creationId xmlns:a16="http://schemas.microsoft.com/office/drawing/2014/main" id="{1CE33C36-ED9E-4D2F-90E6-9427F135719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6744" y="629481"/>
            <a:ext cx="6579910" cy="34873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0891"/>
            <a:ext cx="7058307" cy="1964266"/>
          </a:xfrm>
          <a:prstGeom prst="rect">
            <a:avLst/>
          </a:prstGeom>
          <a:solidFill>
            <a:srgbClr val="3C7B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5C62609-32D6-4A5A-A70A-367373EB6DE0}"/>
              </a:ext>
            </a:extLst>
          </p:cNvPr>
          <p:cNvSpPr>
            <a:spLocks noGrp="1"/>
          </p:cNvSpPr>
          <p:nvPr>
            <p:ph type="title"/>
          </p:nvPr>
        </p:nvSpPr>
        <p:spPr>
          <a:xfrm>
            <a:off x="524256" y="4765963"/>
            <a:ext cx="6594189" cy="1625210"/>
          </a:xfrm>
        </p:spPr>
        <p:txBody>
          <a:bodyPr>
            <a:normAutofit/>
          </a:bodyPr>
          <a:lstStyle/>
          <a:p>
            <a:r>
              <a:rPr lang="en-GB" sz="4400" dirty="0">
                <a:solidFill>
                  <a:srgbClr val="FFFFFF"/>
                </a:solidFill>
              </a:rPr>
              <a:t>An era of war between European rivals</a:t>
            </a:r>
            <a:endParaRPr lang="en-GB" dirty="0">
              <a:solidFill>
                <a:srgbClr val="FFFFFF"/>
              </a:solidFill>
            </a:endParaRPr>
          </a:p>
        </p:txBody>
      </p:sp>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6DA0E51-A485-496B-A56C-BB9982E0C93D}"/>
              </a:ext>
            </a:extLst>
          </p:cNvPr>
          <p:cNvSpPr>
            <a:spLocks noGrp="1"/>
          </p:cNvSpPr>
          <p:nvPr>
            <p:ph idx="1"/>
          </p:nvPr>
        </p:nvSpPr>
        <p:spPr>
          <a:xfrm>
            <a:off x="8029319" y="917724"/>
            <a:ext cx="3424739" cy="5245331"/>
          </a:xfrm>
        </p:spPr>
        <p:txBody>
          <a:bodyPr anchor="ctr">
            <a:normAutofit lnSpcReduction="10000"/>
          </a:bodyPr>
          <a:lstStyle/>
          <a:p>
            <a:pPr>
              <a:lnSpc>
                <a:spcPct val="90000"/>
              </a:lnSpc>
            </a:pPr>
            <a:r>
              <a:rPr lang="en-GB" sz="1900" dirty="0">
                <a:solidFill>
                  <a:srgbClr val="FFFFFF"/>
                </a:solidFill>
              </a:rPr>
              <a:t>nationalism/colonialism and the era of large-scale warfare on a frequent basis between Britain, France, Spain, Austria, Prussia, Russia. </a:t>
            </a:r>
          </a:p>
          <a:p>
            <a:pPr>
              <a:lnSpc>
                <a:spcPct val="90000"/>
              </a:lnSpc>
            </a:pPr>
            <a:r>
              <a:rPr lang="en-US" sz="1900" dirty="0">
                <a:solidFill>
                  <a:srgbClr val="FFFFFF"/>
                </a:solidFill>
              </a:rPr>
              <a:t>Hardly a year passed between 1650 and 1800 without fighting involving one or more European powers </a:t>
            </a:r>
            <a:endParaRPr lang="en-GB" sz="1900" dirty="0">
              <a:solidFill>
                <a:srgbClr val="FFFFFF"/>
              </a:solidFill>
            </a:endParaRPr>
          </a:p>
          <a:p>
            <a:pPr>
              <a:lnSpc>
                <a:spcPct val="90000"/>
              </a:lnSpc>
            </a:pPr>
            <a:r>
              <a:rPr lang="en-GB" sz="1900" dirty="0">
                <a:solidFill>
                  <a:srgbClr val="FFFFFF"/>
                </a:solidFill>
              </a:rPr>
              <a:t>Imperial war. 7 Years War 1756-1763: war on a global scale. 1m deaths.</a:t>
            </a:r>
          </a:p>
          <a:p>
            <a:pPr>
              <a:lnSpc>
                <a:spcPct val="90000"/>
              </a:lnSpc>
            </a:pPr>
            <a:r>
              <a:rPr lang="en-GB" sz="1900" dirty="0">
                <a:solidFill>
                  <a:srgbClr val="FFFFFF"/>
                </a:solidFill>
              </a:rPr>
              <a:t>Wars against France 1792-1815 (2.5m deaths)</a:t>
            </a:r>
          </a:p>
          <a:p>
            <a:pPr>
              <a:lnSpc>
                <a:spcPct val="90000"/>
              </a:lnSpc>
            </a:pPr>
            <a:r>
              <a:rPr lang="en-GB" sz="1900" dirty="0">
                <a:solidFill>
                  <a:srgbClr val="FFFFFF"/>
                </a:solidFill>
              </a:rPr>
              <a:t>Primary text for seminar discussion: Rousseau on peace through the federation of Europe</a:t>
            </a:r>
          </a:p>
          <a:p>
            <a:pPr>
              <a:lnSpc>
                <a:spcPct val="90000"/>
              </a:lnSpc>
            </a:pPr>
            <a:endParaRPr lang="en-GB" sz="1900" dirty="0">
              <a:solidFill>
                <a:srgbClr val="FFFFFF"/>
              </a:solidFill>
            </a:endParaRPr>
          </a:p>
        </p:txBody>
      </p:sp>
    </p:spTree>
    <p:extLst>
      <p:ext uri="{BB962C8B-B14F-4D97-AF65-F5344CB8AC3E}">
        <p14:creationId xmlns:p14="http://schemas.microsoft.com/office/powerpoint/2010/main" val="2407842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2E322-7615-4EDA-B795-E794E76877D8}"/>
              </a:ext>
            </a:extLst>
          </p:cNvPr>
          <p:cNvSpPr>
            <a:spLocks noGrp="1"/>
          </p:cNvSpPr>
          <p:nvPr>
            <p:ph type="title"/>
          </p:nvPr>
        </p:nvSpPr>
        <p:spPr/>
        <p:txBody>
          <a:bodyPr>
            <a:normAutofit fontScale="90000"/>
          </a:bodyPr>
          <a:lstStyle/>
          <a:p>
            <a:r>
              <a:rPr lang="en-GB" dirty="0"/>
              <a:t>The French Revolution as reshaping Europe but also as a Global War</a:t>
            </a:r>
          </a:p>
        </p:txBody>
      </p:sp>
      <p:pic>
        <p:nvPicPr>
          <p:cNvPr id="3078" name="Picture 6" descr="History of Europe - The age of revolution | Britannica">
            <a:extLst>
              <a:ext uri="{FF2B5EF4-FFF2-40B4-BE49-F238E27FC236}">
                <a16:creationId xmlns:a16="http://schemas.microsoft.com/office/drawing/2014/main" id="{2B2211C8-1E58-40EA-A6E4-E2E0FE2D100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527" y="1564655"/>
            <a:ext cx="4792548" cy="452596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rench Revolution">
            <a:extLst>
              <a:ext uri="{FF2B5EF4-FFF2-40B4-BE49-F238E27FC236}">
                <a16:creationId xmlns:a16="http://schemas.microsoft.com/office/drawing/2014/main" id="{4334CAD9-B2B3-4911-B51A-762000D676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075" y="1564655"/>
            <a:ext cx="6934200" cy="52006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AACCA8E-67C7-8BFB-9ABF-0B7D18B7A7B3}"/>
              </a:ext>
            </a:extLst>
          </p:cNvPr>
          <p:cNvSpPr txBox="1"/>
          <p:nvPr/>
        </p:nvSpPr>
        <p:spPr>
          <a:xfrm>
            <a:off x="609599" y="6118974"/>
            <a:ext cx="4429539" cy="584775"/>
          </a:xfrm>
          <a:prstGeom prst="rect">
            <a:avLst/>
          </a:prstGeom>
          <a:noFill/>
        </p:spPr>
        <p:txBody>
          <a:bodyPr wrap="square" rtlCol="0">
            <a:spAutoFit/>
          </a:bodyPr>
          <a:lstStyle/>
          <a:p>
            <a:r>
              <a:rPr lang="en-GB" sz="1600" dirty="0"/>
              <a:t>Nb the republics of Venice, Geneva, </a:t>
            </a:r>
            <a:r>
              <a:rPr lang="en-GB" sz="1600" dirty="0" err="1"/>
              <a:t>Swizerland</a:t>
            </a:r>
            <a:r>
              <a:rPr lang="en-GB" sz="1600" dirty="0"/>
              <a:t>  the Netherlands were all swept away</a:t>
            </a:r>
          </a:p>
        </p:txBody>
      </p:sp>
    </p:spTree>
    <p:extLst>
      <p:ext uri="{BB962C8B-B14F-4D97-AF65-F5344CB8AC3E}">
        <p14:creationId xmlns:p14="http://schemas.microsoft.com/office/powerpoint/2010/main" val="3654606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10821-81D9-4BE7-8F45-997BE19689CC}"/>
              </a:ext>
            </a:extLst>
          </p:cNvPr>
          <p:cNvSpPr>
            <a:spLocks noGrp="1"/>
          </p:cNvSpPr>
          <p:nvPr>
            <p:ph type="title"/>
          </p:nvPr>
        </p:nvSpPr>
        <p:spPr>
          <a:xfrm>
            <a:off x="7407666" y="274638"/>
            <a:ext cx="4174733" cy="1143000"/>
          </a:xfrm>
        </p:spPr>
        <p:txBody>
          <a:bodyPr>
            <a:normAutofit fontScale="90000"/>
          </a:bodyPr>
          <a:lstStyle/>
          <a:p>
            <a:r>
              <a:rPr lang="en-GB" dirty="0"/>
              <a:t>Critiquing the Enlightenment</a:t>
            </a:r>
          </a:p>
        </p:txBody>
      </p:sp>
      <p:sp>
        <p:nvSpPr>
          <p:cNvPr id="3" name="Content Placeholder 2">
            <a:extLst>
              <a:ext uri="{FF2B5EF4-FFF2-40B4-BE49-F238E27FC236}">
                <a16:creationId xmlns:a16="http://schemas.microsoft.com/office/drawing/2014/main" id="{20499D86-394D-4BB9-8028-4AA47D7E2443}"/>
              </a:ext>
            </a:extLst>
          </p:cNvPr>
          <p:cNvSpPr>
            <a:spLocks noGrp="1"/>
          </p:cNvSpPr>
          <p:nvPr>
            <p:ph idx="1"/>
          </p:nvPr>
        </p:nvSpPr>
        <p:spPr>
          <a:xfrm>
            <a:off x="609601" y="495300"/>
            <a:ext cx="6479569" cy="6362700"/>
          </a:xfrm>
        </p:spPr>
        <p:txBody>
          <a:bodyPr>
            <a:normAutofit fontScale="70000" lnSpcReduction="20000"/>
          </a:bodyPr>
          <a:lstStyle/>
          <a:p>
            <a:r>
              <a:rPr lang="en-GB" dirty="0"/>
              <a:t>How rational, how enlightening?</a:t>
            </a:r>
          </a:p>
          <a:p>
            <a:r>
              <a:rPr lang="en-GB" dirty="0"/>
              <a:t>Enlightened absolutism: harnessed Enlightenment ideals to enhance the power of the state, particularly in Eastern Europe (Prussia, Russia and Austria). Bureaucratic domination in which subjects become instrumental to the state</a:t>
            </a:r>
          </a:p>
          <a:p>
            <a:r>
              <a:rPr lang="en-GB" dirty="0"/>
              <a:t>Adorno and Horkheimer,  </a:t>
            </a:r>
            <a:r>
              <a:rPr lang="en-GB" i="1" dirty="0"/>
              <a:t>The Dialectic of Enlightenment </a:t>
            </a:r>
            <a:r>
              <a:rPr lang="en-GB" dirty="0"/>
              <a:t>(1944): </a:t>
            </a:r>
          </a:p>
          <a:p>
            <a:r>
              <a:rPr lang="en-GB" dirty="0"/>
              <a:t>‘the Enlightenment has always aimed at liberating men from fear and establishing their sovereignty. Yet the fully enlightened earth radiates disaster triumphant’ </a:t>
            </a:r>
          </a:p>
          <a:p>
            <a:r>
              <a:rPr lang="en-GB" dirty="0"/>
              <a:t>‘Mankind, instead of entering into a truly human condition, is sinking into a new kind of barbarism’ </a:t>
            </a:r>
          </a:p>
          <a:p>
            <a:r>
              <a:rPr lang="en-GB" dirty="0"/>
              <a:t>‘The flood of detailed information and candy-floss entertainment simultaneously instructs and stultifies mankind; progress becomes regression’</a:t>
            </a:r>
          </a:p>
          <a:p>
            <a:r>
              <a:rPr lang="en-GB" dirty="0"/>
              <a:t>‘Pure reason becomes unreason’</a:t>
            </a:r>
          </a:p>
          <a:p>
            <a:r>
              <a:rPr lang="en-GB" dirty="0"/>
              <a:t>‘the enlightened want to replace God by the superman’ </a:t>
            </a:r>
          </a:p>
          <a:p>
            <a:r>
              <a:rPr lang="en-GB" dirty="0"/>
              <a:t>‘Enlightenment is as totalitarian as any system’.</a:t>
            </a:r>
          </a:p>
        </p:txBody>
      </p:sp>
      <p:pic>
        <p:nvPicPr>
          <p:cNvPr id="1026" name="Picture 2" descr="See the source image">
            <a:extLst>
              <a:ext uri="{FF2B5EF4-FFF2-40B4-BE49-F238E27FC236}">
                <a16:creationId xmlns:a16="http://schemas.microsoft.com/office/drawing/2014/main" id="{BD42E1E8-6CA9-4D29-BA7F-69975951AD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2458" y="2027947"/>
            <a:ext cx="5342563" cy="36687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146673D-21DC-4567-A189-7257CFC86287}"/>
              </a:ext>
            </a:extLst>
          </p:cNvPr>
          <p:cNvSpPr txBox="1"/>
          <p:nvPr/>
        </p:nvSpPr>
        <p:spPr>
          <a:xfrm>
            <a:off x="9431676" y="6072027"/>
            <a:ext cx="889987" cy="369332"/>
          </a:xfrm>
          <a:prstGeom prst="rect">
            <a:avLst/>
          </a:prstGeom>
          <a:noFill/>
        </p:spPr>
        <p:txBody>
          <a:bodyPr wrap="none" rtlCol="0">
            <a:spAutoFit/>
          </a:bodyPr>
          <a:lstStyle/>
          <a:p>
            <a:r>
              <a:rPr lang="en-GB" dirty="0"/>
              <a:t>Dachau</a:t>
            </a:r>
          </a:p>
        </p:txBody>
      </p:sp>
    </p:spTree>
    <p:extLst>
      <p:ext uri="{BB962C8B-B14F-4D97-AF65-F5344CB8AC3E}">
        <p14:creationId xmlns:p14="http://schemas.microsoft.com/office/powerpoint/2010/main" val="877677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116632"/>
            <a:ext cx="8229600" cy="936104"/>
          </a:xfrm>
        </p:spPr>
        <p:txBody>
          <a:bodyPr>
            <a:normAutofit fontScale="90000"/>
          </a:bodyPr>
          <a:lstStyle/>
          <a:p>
            <a:r>
              <a:rPr lang="en-GB" dirty="0"/>
              <a:t>Was there a ‘Global Enlightenment’</a:t>
            </a:r>
          </a:p>
        </p:txBody>
      </p:sp>
      <p:sp>
        <p:nvSpPr>
          <p:cNvPr id="3" name="Content Placeholder 2"/>
          <p:cNvSpPr>
            <a:spLocks noGrp="1"/>
          </p:cNvSpPr>
          <p:nvPr>
            <p:ph idx="1"/>
          </p:nvPr>
        </p:nvSpPr>
        <p:spPr>
          <a:xfrm>
            <a:off x="756285" y="1157296"/>
            <a:ext cx="7610475" cy="5485572"/>
          </a:xfrm>
        </p:spPr>
        <p:txBody>
          <a:bodyPr>
            <a:normAutofit fontScale="62500" lnSpcReduction="20000"/>
          </a:bodyPr>
          <a:lstStyle/>
          <a:p>
            <a:r>
              <a:rPr lang="en-US" dirty="0"/>
              <a:t>Did it originate only in Europe or was it Global?</a:t>
            </a:r>
          </a:p>
          <a:p>
            <a:r>
              <a:rPr lang="en-GB" dirty="0"/>
              <a:t>Increasingly seen as a phenomenon affecting the Atlantic world and governing Europe’s interaction with global expansion; but also a challenge to the Euro-centric view of the Enlightenment</a:t>
            </a:r>
          </a:p>
          <a:p>
            <a:r>
              <a:rPr lang="en-GB" dirty="0"/>
              <a:t>Paradox: on the one hand a drive against intellectual slavery; on the other, the C18th witnessed the enslavement of many (6 million Africans transported by Britain, France, Spain, Holland)</a:t>
            </a:r>
          </a:p>
          <a:p>
            <a:r>
              <a:rPr lang="en-GB" dirty="0"/>
              <a:t>Rousseau and Denis Diderot attempted to praise the ‘noble savage’; fascination with the exotic (Tahiti); Montesquieu’s </a:t>
            </a:r>
            <a:r>
              <a:rPr lang="en-GB" i="1" dirty="0"/>
              <a:t>Lettres </a:t>
            </a:r>
            <a:r>
              <a:rPr lang="en-GB" i="1" dirty="0" err="1"/>
              <a:t>Persanes</a:t>
            </a:r>
            <a:r>
              <a:rPr lang="en-GB" i="1" dirty="0"/>
              <a:t> </a:t>
            </a:r>
            <a:r>
              <a:rPr lang="en-GB" dirty="0"/>
              <a:t>(</a:t>
            </a:r>
            <a:r>
              <a:rPr lang="en-GB" i="1" dirty="0"/>
              <a:t>Persian Letters</a:t>
            </a:r>
            <a:r>
              <a:rPr lang="en-GB" dirty="0"/>
              <a:t>) as a way of critiquing European values; and Voltaire attacked the fact that the price of sugar consumption was slavery; but more done against the slave trade by evangelicals?</a:t>
            </a:r>
          </a:p>
          <a:p>
            <a:r>
              <a:rPr lang="en-GB" dirty="0"/>
              <a:t>Semi-scientific categorisation of exotic peoples (Karl Linnaeus) – notions of primitive, savage. </a:t>
            </a:r>
          </a:p>
          <a:p>
            <a:r>
              <a:rPr lang="en-GB" dirty="0"/>
              <a:t>Enlightenment could lead to a sense of alienation/racism over the people or things that were dominated (Richard Popkin). Growing sense of European civilisation as superior (Johan </a:t>
            </a:r>
            <a:r>
              <a:rPr lang="en-GB" dirty="0" err="1"/>
              <a:t>Wincklemann</a:t>
            </a:r>
            <a:r>
              <a:rPr lang="en-GB" dirty="0"/>
              <a:t>)</a:t>
            </a:r>
          </a:p>
          <a:p>
            <a:r>
              <a:rPr lang="en-GB" dirty="0"/>
              <a:t>Fed into European militaristic and cultural imperialism and paternalistic civilising missions</a:t>
            </a:r>
          </a:p>
          <a:p>
            <a:endParaRPr lang="en-GB" dirty="0"/>
          </a:p>
        </p:txBody>
      </p:sp>
      <p:pic>
        <p:nvPicPr>
          <p:cNvPr id="5" name="Content Placeholder 5" descr="parkinson maori.jpg">
            <a:extLst>
              <a:ext uri="{FF2B5EF4-FFF2-40B4-BE49-F238E27FC236}">
                <a16:creationId xmlns:a16="http://schemas.microsoft.com/office/drawing/2014/main" id="{BC928490-1505-45F4-9E68-B4B6C02A3E98}"/>
              </a:ext>
            </a:extLst>
          </p:cNvPr>
          <p:cNvPicPr>
            <a:picLocks noChangeAspect="1"/>
          </p:cNvPicPr>
          <p:nvPr/>
        </p:nvPicPr>
        <p:blipFill>
          <a:blip r:embed="rId2" cstate="print"/>
          <a:stretch>
            <a:fillRect/>
          </a:stretch>
        </p:blipFill>
        <p:spPr>
          <a:xfrm>
            <a:off x="8666615" y="1052736"/>
            <a:ext cx="3067681" cy="4525963"/>
          </a:xfrm>
          <a:prstGeom prst="rect">
            <a:avLst/>
          </a:prstGeom>
        </p:spPr>
      </p:pic>
      <p:sp>
        <p:nvSpPr>
          <p:cNvPr id="4" name="TextBox 3">
            <a:extLst>
              <a:ext uri="{FF2B5EF4-FFF2-40B4-BE49-F238E27FC236}">
                <a16:creationId xmlns:a16="http://schemas.microsoft.com/office/drawing/2014/main" id="{BC432259-B3B8-403C-A1DD-CDE8E15E2493}"/>
              </a:ext>
            </a:extLst>
          </p:cNvPr>
          <p:cNvSpPr txBox="1"/>
          <p:nvPr/>
        </p:nvSpPr>
        <p:spPr>
          <a:xfrm>
            <a:off x="8666615" y="5719538"/>
            <a:ext cx="3288598" cy="923330"/>
          </a:xfrm>
          <a:prstGeom prst="rect">
            <a:avLst/>
          </a:prstGeom>
          <a:noFill/>
        </p:spPr>
        <p:txBody>
          <a:bodyPr wrap="square" rtlCol="0">
            <a:spAutoFit/>
          </a:bodyPr>
          <a:lstStyle/>
          <a:p>
            <a:pPr algn="ctr"/>
            <a:r>
              <a:rPr lang="en-GB" dirty="0"/>
              <a:t>A Maori chief as drawn by Sydney Parkinson, Thomas Cook’s artist (1769)</a:t>
            </a:r>
          </a:p>
        </p:txBody>
      </p:sp>
    </p:spTree>
    <p:extLst>
      <p:ext uri="{BB962C8B-B14F-4D97-AF65-F5344CB8AC3E}">
        <p14:creationId xmlns:p14="http://schemas.microsoft.com/office/powerpoint/2010/main" val="1942214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ABE92-76C5-4D46-B425-A488BF6A3FCF}"/>
              </a:ext>
            </a:extLst>
          </p:cNvPr>
          <p:cNvSpPr>
            <a:spLocks noGrp="1"/>
          </p:cNvSpPr>
          <p:nvPr>
            <p:ph type="title"/>
          </p:nvPr>
        </p:nvSpPr>
        <p:spPr>
          <a:xfrm>
            <a:off x="928443" y="-29579"/>
            <a:ext cx="6861717" cy="1143000"/>
          </a:xfrm>
        </p:spPr>
        <p:txBody>
          <a:bodyPr>
            <a:normAutofit fontScale="90000"/>
          </a:bodyPr>
          <a:lstStyle/>
          <a:p>
            <a:r>
              <a:rPr lang="en-GB" dirty="0"/>
              <a:t>Enlightenment beyond Europe</a:t>
            </a:r>
          </a:p>
        </p:txBody>
      </p:sp>
      <p:sp>
        <p:nvSpPr>
          <p:cNvPr id="3" name="Content Placeholder 2">
            <a:extLst>
              <a:ext uri="{FF2B5EF4-FFF2-40B4-BE49-F238E27FC236}">
                <a16:creationId xmlns:a16="http://schemas.microsoft.com/office/drawing/2014/main" id="{2EE46C03-074E-4276-8E45-8BF0DCD1D5AE}"/>
              </a:ext>
            </a:extLst>
          </p:cNvPr>
          <p:cNvSpPr>
            <a:spLocks noGrp="1"/>
          </p:cNvSpPr>
          <p:nvPr>
            <p:ph idx="1"/>
          </p:nvPr>
        </p:nvSpPr>
        <p:spPr>
          <a:xfrm>
            <a:off x="438567" y="1113421"/>
            <a:ext cx="4574704" cy="5806442"/>
          </a:xfrm>
        </p:spPr>
        <p:txBody>
          <a:bodyPr>
            <a:normAutofit fontScale="55000" lnSpcReduction="20000"/>
          </a:bodyPr>
          <a:lstStyle/>
          <a:p>
            <a:r>
              <a:rPr lang="en-GB" sz="3400" dirty="0"/>
              <a:t>1) European Enlightenment was in part a response to global entanglements e.g. free trade as a response to mercantile companies trading in the Indies; polite sociability enabled by porcelain and tea from the East; knowledge gained from exploration and from non-European co-produces of knowledge </a:t>
            </a:r>
          </a:p>
          <a:p>
            <a:r>
              <a:rPr lang="en-GB" sz="3400" dirty="0"/>
              <a:t>2) Outside Europe there were hybrid versions of European and indigenous or local cultures– again, in part a response to global interactions</a:t>
            </a:r>
          </a:p>
          <a:p>
            <a:r>
              <a:rPr lang="en-US" sz="3400" dirty="0" err="1"/>
              <a:t>Eg</a:t>
            </a:r>
            <a:r>
              <a:rPr lang="en-US" sz="3400" dirty="0"/>
              <a:t> </a:t>
            </a:r>
            <a:r>
              <a:rPr lang="en-US" sz="3400" dirty="0" err="1"/>
              <a:t>Tipu</a:t>
            </a:r>
            <a:r>
              <a:rPr lang="en-US" sz="3400" dirty="0"/>
              <a:t> Sultan, the ruler of Mysore and arch-enemy of the British, began in the 1790s to fashion himself as an enlightened monarch but also drew on Hindu and Islamic traditions</a:t>
            </a:r>
          </a:p>
          <a:p>
            <a:r>
              <a:rPr lang="en-GB" sz="3400" dirty="0"/>
              <a:t>Revolution in Haiti (Saint-Domingue) in 1791 – hybrid of French ideals (rights) and tradition of slave revolts and African practices – in turn forced French National Convention to abolish slavery in 1794</a:t>
            </a:r>
            <a:endParaRPr lang="en-US" sz="3400" dirty="0"/>
          </a:p>
          <a:p>
            <a:endParaRPr lang="en-GB" dirty="0"/>
          </a:p>
        </p:txBody>
      </p:sp>
      <p:pic>
        <p:nvPicPr>
          <p:cNvPr id="1028" name="Picture 4" descr="r/india - Tipu Sultan, ruler of the Kingdom of Mysore. Painting by John Zoffany, 1782.">
            <a:extLst>
              <a:ext uri="{FF2B5EF4-FFF2-40B4-BE49-F238E27FC236}">
                <a16:creationId xmlns:a16="http://schemas.microsoft.com/office/drawing/2014/main" id="{B594ABC1-5654-423B-B6D2-394CA85FD7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725" y="71767"/>
            <a:ext cx="423227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F17D94-BD7F-46E1-854C-1969944ADEE8}"/>
              </a:ext>
            </a:extLst>
          </p:cNvPr>
          <p:cNvSpPr txBox="1"/>
          <p:nvPr/>
        </p:nvSpPr>
        <p:spPr>
          <a:xfrm>
            <a:off x="5013271" y="5512616"/>
            <a:ext cx="2607325" cy="1200329"/>
          </a:xfrm>
          <a:prstGeom prst="rect">
            <a:avLst/>
          </a:prstGeom>
          <a:noFill/>
        </p:spPr>
        <p:txBody>
          <a:bodyPr wrap="square" rtlCol="0">
            <a:spAutoFit/>
          </a:bodyPr>
          <a:lstStyle/>
          <a:p>
            <a:pPr algn="ctr"/>
            <a:r>
              <a:rPr lang="en-GB" dirty="0"/>
              <a:t>Above: by an anonymous Indian artist</a:t>
            </a:r>
          </a:p>
          <a:p>
            <a:pPr algn="ctr"/>
            <a:r>
              <a:rPr lang="en-GB" dirty="0"/>
              <a:t>Right: Portrait by John </a:t>
            </a:r>
            <a:r>
              <a:rPr lang="en-GB" dirty="0" err="1"/>
              <a:t>Zoffany</a:t>
            </a:r>
            <a:r>
              <a:rPr lang="en-GB" dirty="0"/>
              <a:t>, 1782 </a:t>
            </a:r>
          </a:p>
        </p:txBody>
      </p:sp>
      <p:pic>
        <p:nvPicPr>
          <p:cNvPr id="1030" name="Picture 6" descr="18 Tipu Sultan ideas | sultan, mysore, history of india">
            <a:extLst>
              <a:ext uri="{FF2B5EF4-FFF2-40B4-BE49-F238E27FC236}">
                <a16:creationId xmlns:a16="http://schemas.microsoft.com/office/drawing/2014/main" id="{9AF89716-23F9-479E-81C6-6DA1FE23E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1131" y="2313432"/>
            <a:ext cx="2184389" cy="3035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678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252F8-7D83-4C92-9BDE-8B019CA9127C}"/>
              </a:ext>
            </a:extLst>
          </p:cNvPr>
          <p:cNvSpPr>
            <a:spLocks noGrp="1"/>
          </p:cNvSpPr>
          <p:nvPr>
            <p:ph type="title"/>
          </p:nvPr>
        </p:nvSpPr>
        <p:spPr/>
        <p:txBody>
          <a:bodyPr/>
          <a:lstStyle/>
          <a:p>
            <a:r>
              <a:rPr lang="en-GB" dirty="0"/>
              <a:t>Lecture aims</a:t>
            </a:r>
          </a:p>
        </p:txBody>
      </p:sp>
      <p:sp>
        <p:nvSpPr>
          <p:cNvPr id="3" name="Content Placeholder 2">
            <a:extLst>
              <a:ext uri="{FF2B5EF4-FFF2-40B4-BE49-F238E27FC236}">
                <a16:creationId xmlns:a16="http://schemas.microsoft.com/office/drawing/2014/main" id="{7FB30D8B-06CE-4CFA-8516-249712813AFE}"/>
              </a:ext>
            </a:extLst>
          </p:cNvPr>
          <p:cNvSpPr>
            <a:spLocks noGrp="1"/>
          </p:cNvSpPr>
          <p:nvPr>
            <p:ph idx="1"/>
          </p:nvPr>
        </p:nvSpPr>
        <p:spPr>
          <a:xfrm>
            <a:off x="838200" y="1825625"/>
            <a:ext cx="4465320" cy="4351338"/>
          </a:xfrm>
        </p:spPr>
        <p:txBody>
          <a:bodyPr>
            <a:normAutofit fontScale="92500" lnSpcReduction="20000"/>
          </a:bodyPr>
          <a:lstStyle/>
          <a:p>
            <a:r>
              <a:rPr lang="en-GB" dirty="0"/>
              <a:t>To explain the Enlightenment and its key messages</a:t>
            </a:r>
          </a:p>
          <a:p>
            <a:r>
              <a:rPr lang="en-GB" dirty="0"/>
              <a:t>To examine how the Enlightenment helped to shape European identity and Revolution (two C17th GB revolutions, American Revolution, French revolution)</a:t>
            </a:r>
          </a:p>
          <a:p>
            <a:r>
              <a:rPr lang="en-GB" dirty="0"/>
              <a:t>To question how far the Enlightenment was a European phenomenon and how far it was a global one</a:t>
            </a:r>
          </a:p>
          <a:p>
            <a:endParaRPr lang="en-GB" dirty="0"/>
          </a:p>
          <a:p>
            <a:endParaRPr lang="en-GB" dirty="0"/>
          </a:p>
        </p:txBody>
      </p:sp>
      <p:pic>
        <p:nvPicPr>
          <p:cNvPr id="2050" name="Picture 2" descr="Paralympics 2012: Britain enlightened the world with the opening">
            <a:extLst>
              <a:ext uri="{FF2B5EF4-FFF2-40B4-BE49-F238E27FC236}">
                <a16:creationId xmlns:a16="http://schemas.microsoft.com/office/drawing/2014/main" id="{5E8CA3D0-556C-4BF4-8D6D-37C3E1529B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0684" y="443135"/>
            <a:ext cx="6292434" cy="39276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FA159F-0B3B-4E61-9140-B653F4D51B22}"/>
              </a:ext>
            </a:extLst>
          </p:cNvPr>
          <p:cNvSpPr txBox="1"/>
          <p:nvPr/>
        </p:nvSpPr>
        <p:spPr>
          <a:xfrm>
            <a:off x="7252277" y="4775845"/>
            <a:ext cx="3189248" cy="1477328"/>
          </a:xfrm>
          <a:prstGeom prst="rect">
            <a:avLst/>
          </a:prstGeom>
          <a:noFill/>
        </p:spPr>
        <p:txBody>
          <a:bodyPr wrap="square" rtlCol="0">
            <a:spAutoFit/>
          </a:bodyPr>
          <a:lstStyle/>
          <a:p>
            <a:pPr algn="ctr"/>
            <a:r>
              <a:rPr lang="en-GB" dirty="0"/>
              <a:t>The British (and hence also European?) contribution to the Enlightenment was celebrated at the opening festival of the London Olympics in 2012</a:t>
            </a:r>
          </a:p>
        </p:txBody>
      </p:sp>
    </p:spTree>
    <p:extLst>
      <p:ext uri="{BB962C8B-B14F-4D97-AF65-F5344CB8AC3E}">
        <p14:creationId xmlns:p14="http://schemas.microsoft.com/office/powerpoint/2010/main" val="1862551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6B23D-2907-433C-8902-F2F847C10C7E}"/>
              </a:ext>
            </a:extLst>
          </p:cNvPr>
          <p:cNvSpPr>
            <a:spLocks noGrp="1"/>
          </p:cNvSpPr>
          <p:nvPr>
            <p:ph type="title"/>
          </p:nvPr>
        </p:nvSpPr>
        <p:spPr>
          <a:xfrm>
            <a:off x="609600" y="624469"/>
            <a:ext cx="10972800" cy="1143000"/>
          </a:xfrm>
        </p:spPr>
        <p:txBody>
          <a:bodyPr>
            <a:normAutofit fontScale="90000"/>
          </a:bodyPr>
          <a:lstStyle/>
          <a:p>
            <a:r>
              <a:rPr lang="en-US" dirty="0"/>
              <a:t>Europe</a:t>
            </a:r>
            <a:r>
              <a:rPr lang="en-US" sz="4400" dirty="0"/>
              <a:t> did not have a monopoly on cultural transformations and intellectual conflicts</a:t>
            </a:r>
            <a:br>
              <a:rPr lang="en-US" sz="4400" dirty="0"/>
            </a:br>
            <a:endParaRPr lang="en-GB" dirty="0"/>
          </a:p>
        </p:txBody>
      </p:sp>
      <p:sp>
        <p:nvSpPr>
          <p:cNvPr id="3" name="Content Placeholder 2">
            <a:extLst>
              <a:ext uri="{FF2B5EF4-FFF2-40B4-BE49-F238E27FC236}">
                <a16:creationId xmlns:a16="http://schemas.microsoft.com/office/drawing/2014/main" id="{62A813EE-6980-4AC1-A10F-940DED6065C7}"/>
              </a:ext>
            </a:extLst>
          </p:cNvPr>
          <p:cNvSpPr>
            <a:spLocks noGrp="1"/>
          </p:cNvSpPr>
          <p:nvPr>
            <p:ph idx="1"/>
          </p:nvPr>
        </p:nvSpPr>
        <p:spPr>
          <a:xfrm>
            <a:off x="609600" y="1874836"/>
            <a:ext cx="6623407" cy="4838198"/>
          </a:xfrm>
        </p:spPr>
        <p:txBody>
          <a:bodyPr>
            <a:normAutofit fontScale="77500" lnSpcReduction="20000"/>
          </a:bodyPr>
          <a:lstStyle/>
          <a:p>
            <a:r>
              <a:rPr lang="en-US" sz="3200" dirty="0"/>
              <a:t>Latin America had its own reformist impulses and ideas</a:t>
            </a:r>
          </a:p>
          <a:p>
            <a:r>
              <a:rPr lang="en-US" sz="3200" dirty="0"/>
              <a:t>Reinhard Schulze has seen an independent “Islamic Enlightenment”: the “idea of autonomy of thought, that through experience and reason arrives at truth, was formulated by a large number of Islamic thinkers” in the eighteenth century. </a:t>
            </a:r>
            <a:r>
              <a:rPr lang="en-US" sz="3200" dirty="0" err="1"/>
              <a:t>Bellaigue’s</a:t>
            </a:r>
            <a:r>
              <a:rPr lang="en-US" sz="3200" dirty="0"/>
              <a:t> story is more C19th-focsed.</a:t>
            </a:r>
          </a:p>
          <a:p>
            <a:r>
              <a:rPr lang="en-US" sz="3200"/>
              <a:t>reason</a:t>
            </a:r>
            <a:r>
              <a:rPr lang="en-US" sz="3200" dirty="0"/>
              <a:t>, improvement, emancipation become an available</a:t>
            </a:r>
            <a:r>
              <a:rPr lang="en-US" dirty="0"/>
              <a:t> ‘language’ – ‘Increasingly, Enlightenment was employed as a concept that allowed historical actors to think globally and to position their communities on a world stage’ (Sebastian Conrad)</a:t>
            </a:r>
          </a:p>
          <a:p>
            <a:endParaRPr lang="en-GB" dirty="0"/>
          </a:p>
        </p:txBody>
      </p:sp>
      <p:pic>
        <p:nvPicPr>
          <p:cNvPr id="1026" name="Picture 2" descr="See related image detail. The Islamic Enlightenment - New York Public Library - OverDrive">
            <a:extLst>
              <a:ext uri="{FF2B5EF4-FFF2-40B4-BE49-F238E27FC236}">
                <a16:creationId xmlns:a16="http://schemas.microsoft.com/office/drawing/2014/main" id="{53B9B3F1-F983-6674-7A01-114AB18EE6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9730" y="1779746"/>
            <a:ext cx="3380197" cy="4494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649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CE560-8B35-4120-A363-7B3047B46D58}"/>
              </a:ext>
            </a:extLst>
          </p:cNvPr>
          <p:cNvSpPr>
            <a:spLocks noGrp="1"/>
          </p:cNvSpPr>
          <p:nvPr>
            <p:ph type="title"/>
          </p:nvPr>
        </p:nvSpPr>
        <p:spPr>
          <a:xfrm>
            <a:off x="609600" y="274638"/>
            <a:ext cx="3743739" cy="1143000"/>
          </a:xfrm>
        </p:spPr>
        <p:txBody>
          <a:bodyPr>
            <a:normAutofit fontScale="90000"/>
          </a:bodyPr>
          <a:lstStyle/>
          <a:p>
            <a:r>
              <a:rPr lang="en-GB" dirty="0"/>
              <a:t>Enlightenment paradoxes:</a:t>
            </a:r>
          </a:p>
        </p:txBody>
      </p:sp>
      <p:sp>
        <p:nvSpPr>
          <p:cNvPr id="3" name="Content Placeholder 2">
            <a:extLst>
              <a:ext uri="{FF2B5EF4-FFF2-40B4-BE49-F238E27FC236}">
                <a16:creationId xmlns:a16="http://schemas.microsoft.com/office/drawing/2014/main" id="{74F416B6-30FB-41ED-B714-197960B9A4AE}"/>
              </a:ext>
            </a:extLst>
          </p:cNvPr>
          <p:cNvSpPr>
            <a:spLocks noGrp="1"/>
          </p:cNvSpPr>
          <p:nvPr>
            <p:ph idx="1"/>
          </p:nvPr>
        </p:nvSpPr>
        <p:spPr>
          <a:xfrm>
            <a:off x="4512365" y="592185"/>
            <a:ext cx="7434470" cy="6199631"/>
          </a:xfrm>
        </p:spPr>
        <p:txBody>
          <a:bodyPr>
            <a:normAutofit fontScale="70000" lnSpcReduction="20000"/>
          </a:bodyPr>
          <a:lstStyle/>
          <a:p>
            <a:r>
              <a:rPr lang="en-GB" dirty="0"/>
              <a:t>Creating a universal set of European values whilst also undermining the cohesion of Europe through a series of culture wars and contests over political, economic and social power; and Enlightenment was not just limited </a:t>
            </a:r>
            <a:r>
              <a:rPr lang="en-GB"/>
              <a:t>to Europe - the term can define and centre Europe but also challenge that centring!</a:t>
            </a:r>
            <a:endParaRPr lang="en-GB" dirty="0"/>
          </a:p>
          <a:p>
            <a:r>
              <a:rPr lang="en-GB" dirty="0"/>
              <a:t>Creating a critique of European values but also helping their imperial export/imposition</a:t>
            </a:r>
          </a:p>
          <a:p>
            <a:r>
              <a:rPr lang="en-GB" dirty="0"/>
              <a:t>Creating a set of ideals about European peace in an age of global war</a:t>
            </a:r>
          </a:p>
          <a:p>
            <a:r>
              <a:rPr lang="en-GB" dirty="0"/>
              <a:t>Creating a scientific attitude based on reason but could also have been said to usher in unreason</a:t>
            </a:r>
          </a:p>
          <a:p>
            <a:r>
              <a:rPr lang="en-GB" dirty="0"/>
              <a:t>Promoting ideals of equality that nevertheless created a sense of European cultural superiority</a:t>
            </a:r>
          </a:p>
          <a:p>
            <a:r>
              <a:rPr lang="en-GB" dirty="0"/>
              <a:t>Creating new attitudes to wealth creation that both underlined/advanced European economic supremacy and maximised competition of interests</a:t>
            </a:r>
          </a:p>
          <a:p>
            <a:r>
              <a:rPr lang="en-GB" dirty="0"/>
              <a:t>The Enlightenment is a problematic, shifting and ambiguous term that is essentially one about contested ideas and practices, both in the past and among historians – so a useful one for historians to think with!</a:t>
            </a:r>
          </a:p>
        </p:txBody>
      </p:sp>
      <p:pic>
        <p:nvPicPr>
          <p:cNvPr id="2050" name="Picture 2" descr="Francisco De Goya - the Sleep of Reason Produces Monsters El Sueno De ...">
            <a:extLst>
              <a:ext uri="{FF2B5EF4-FFF2-40B4-BE49-F238E27FC236}">
                <a16:creationId xmlns:a16="http://schemas.microsoft.com/office/drawing/2014/main" id="{5353A913-735F-5D76-E323-A5F97FF414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150" y="1636299"/>
            <a:ext cx="3440637" cy="502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661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5516" y="274638"/>
            <a:ext cx="5016884" cy="1143000"/>
          </a:xfrm>
        </p:spPr>
        <p:txBody>
          <a:bodyPr>
            <a:normAutofit fontScale="90000"/>
          </a:bodyPr>
          <a:lstStyle/>
          <a:p>
            <a:r>
              <a:rPr lang="en-GB" dirty="0"/>
              <a:t>The terms of Enlightenment</a:t>
            </a:r>
          </a:p>
        </p:txBody>
      </p:sp>
      <p:sp>
        <p:nvSpPr>
          <p:cNvPr id="3" name="Content Placeholder 2"/>
          <p:cNvSpPr>
            <a:spLocks noGrp="1"/>
          </p:cNvSpPr>
          <p:nvPr>
            <p:ph idx="1"/>
          </p:nvPr>
        </p:nvSpPr>
        <p:spPr>
          <a:xfrm>
            <a:off x="349861" y="420624"/>
            <a:ext cx="6340870" cy="6300216"/>
          </a:xfrm>
        </p:spPr>
        <p:txBody>
          <a:bodyPr>
            <a:normAutofit fontScale="85000" lnSpcReduction="20000"/>
          </a:bodyPr>
          <a:lstStyle/>
          <a:p>
            <a:r>
              <a:rPr lang="en-GB" dirty="0"/>
              <a:t>Enlightenment: it was contemporary;  1784 Prussian essay competition ‘was </a:t>
            </a:r>
            <a:r>
              <a:rPr lang="en-GB" dirty="0" err="1"/>
              <a:t>ist</a:t>
            </a:r>
            <a:r>
              <a:rPr lang="en-GB" dirty="0"/>
              <a:t> Aufklärung?’ </a:t>
            </a:r>
          </a:p>
          <a:p>
            <a:r>
              <a:rPr lang="en-GB" dirty="0"/>
              <a:t>But it is a very contested and ambiguous term – it has been a shorthand for a set of European values that underpinned modernity but this has become increasingly problematic</a:t>
            </a:r>
          </a:p>
          <a:p>
            <a:r>
              <a:rPr lang="en-GB" i="1" dirty="0"/>
              <a:t>The</a:t>
            </a:r>
            <a:r>
              <a:rPr lang="en-GB" dirty="0"/>
              <a:t>? Description of a ‘process’ rather than an ‘event’ or period</a:t>
            </a:r>
          </a:p>
          <a:p>
            <a:r>
              <a:rPr lang="en-GB" dirty="0"/>
              <a:t>an intellectual and cultural movement in the ‘long eighteenth century’ (c.1650 or 1680 to 1815)</a:t>
            </a:r>
          </a:p>
          <a:p>
            <a:r>
              <a:rPr lang="en-GB" dirty="0"/>
              <a:t>the term ‘Age of Reason’, which is also used, does suggest a period.</a:t>
            </a:r>
          </a:p>
          <a:p>
            <a:r>
              <a:rPr lang="en-GB" dirty="0"/>
              <a:t>The image of light.</a:t>
            </a:r>
          </a:p>
        </p:txBody>
      </p:sp>
      <p:pic>
        <p:nvPicPr>
          <p:cNvPr id="4" name="Content Placeholder 3" descr="orrery.jpg">
            <a:extLst>
              <a:ext uri="{FF2B5EF4-FFF2-40B4-BE49-F238E27FC236}">
                <a16:creationId xmlns:a16="http://schemas.microsoft.com/office/drawing/2014/main" id="{0B8CE393-D2CE-48E8-8C7C-F420FA3AE52D}"/>
              </a:ext>
            </a:extLst>
          </p:cNvPr>
          <p:cNvPicPr>
            <a:picLocks noChangeAspect="1"/>
          </p:cNvPicPr>
          <p:nvPr/>
        </p:nvPicPr>
        <p:blipFill>
          <a:blip r:embed="rId3" cstate="print"/>
          <a:stretch>
            <a:fillRect/>
          </a:stretch>
        </p:blipFill>
        <p:spPr>
          <a:xfrm>
            <a:off x="6825255" y="1539852"/>
            <a:ext cx="5016884" cy="4475782"/>
          </a:xfrm>
          <a:prstGeom prst="rect">
            <a:avLst/>
          </a:prstGeom>
        </p:spPr>
      </p:pic>
      <p:sp>
        <p:nvSpPr>
          <p:cNvPr id="5" name="TextBox 4">
            <a:extLst>
              <a:ext uri="{FF2B5EF4-FFF2-40B4-BE49-F238E27FC236}">
                <a16:creationId xmlns:a16="http://schemas.microsoft.com/office/drawing/2014/main" id="{90E3D1EE-A018-4604-B889-F8A89DA77097}"/>
              </a:ext>
            </a:extLst>
          </p:cNvPr>
          <p:cNvSpPr txBox="1"/>
          <p:nvPr/>
        </p:nvSpPr>
        <p:spPr>
          <a:xfrm>
            <a:off x="6604969" y="6214030"/>
            <a:ext cx="5457456" cy="369332"/>
          </a:xfrm>
          <a:prstGeom prst="rect">
            <a:avLst/>
          </a:prstGeom>
          <a:noFill/>
        </p:spPr>
        <p:txBody>
          <a:bodyPr wrap="none" rtlCol="0">
            <a:spAutoFit/>
          </a:bodyPr>
          <a:lstStyle/>
          <a:p>
            <a:r>
              <a:rPr lang="en-GB" dirty="0"/>
              <a:t>Joseph Wright: A Philosopher lecturing about the Orrery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ideals did the Enlightenment seek?</a:t>
            </a:r>
          </a:p>
        </p:txBody>
      </p:sp>
      <p:sp>
        <p:nvSpPr>
          <p:cNvPr id="3" name="Content Placeholder 2"/>
          <p:cNvSpPr>
            <a:spLocks noGrp="1"/>
          </p:cNvSpPr>
          <p:nvPr>
            <p:ph sz="half" idx="2"/>
          </p:nvPr>
        </p:nvSpPr>
        <p:spPr>
          <a:xfrm>
            <a:off x="609600" y="1638290"/>
            <a:ext cx="5980176" cy="4625731"/>
          </a:xfrm>
        </p:spPr>
        <p:txBody>
          <a:bodyPr>
            <a:normAutofit fontScale="92500" lnSpcReduction="10000"/>
          </a:bodyPr>
          <a:lstStyle/>
          <a:p>
            <a:pPr>
              <a:buNone/>
            </a:pPr>
            <a:r>
              <a:rPr lang="en-GB" dirty="0"/>
              <a:t>Two over-arching characteristics (though some would contest the coherence of the Enlightenment):</a:t>
            </a:r>
          </a:p>
          <a:p>
            <a:pPr>
              <a:buNone/>
            </a:pPr>
            <a:r>
              <a:rPr lang="en-GB" dirty="0"/>
              <a:t>	1) Reason and experiment</a:t>
            </a:r>
          </a:p>
          <a:p>
            <a:pPr>
              <a:buNone/>
            </a:pPr>
            <a:r>
              <a:rPr lang="en-GB" dirty="0"/>
              <a:t>Immanuel Kant, 1784 ‘dare to know’, free oneself from being slaves to others, think for yourself, use reason. Deification of reason</a:t>
            </a:r>
          </a:p>
          <a:p>
            <a:pPr>
              <a:buNone/>
            </a:pPr>
            <a:r>
              <a:rPr lang="en-GB" dirty="0"/>
              <a:t>Experimental philosophy – don’t go on assumptions but start from direct observation, and that will clear you from the ignorance of the past</a:t>
            </a:r>
          </a:p>
          <a:p>
            <a:pPr>
              <a:buNone/>
            </a:pPr>
            <a:r>
              <a:rPr lang="en-GB" dirty="0"/>
              <a:t>	2) optimism in progress towards the good life and happiness, through what man could achieve by observing himself and nature</a:t>
            </a:r>
          </a:p>
        </p:txBody>
      </p:sp>
      <p:sp>
        <p:nvSpPr>
          <p:cNvPr id="7" name="Text Placeholder 6"/>
          <p:cNvSpPr>
            <a:spLocks noGrp="1"/>
          </p:cNvSpPr>
          <p:nvPr>
            <p:ph type="body" sz="quarter" idx="3"/>
          </p:nvPr>
        </p:nvSpPr>
        <p:spPr>
          <a:xfrm>
            <a:off x="7118415" y="5038926"/>
            <a:ext cx="4041775" cy="639762"/>
          </a:xfrm>
        </p:spPr>
        <p:txBody>
          <a:bodyPr>
            <a:normAutofit fontScale="70000" lnSpcReduction="20000"/>
          </a:bodyPr>
          <a:lstStyle/>
          <a:p>
            <a:r>
              <a:rPr lang="en-GB" b="0" i="1" dirty="0"/>
              <a:t>William Blake’s depiction of Isaac Newton as the personification of reason , 1805</a:t>
            </a:r>
          </a:p>
        </p:txBody>
      </p:sp>
      <p:pic>
        <p:nvPicPr>
          <p:cNvPr id="5" name="Content Placeholder 4" descr="newton-williamblakejpg2.jpg"/>
          <p:cNvPicPr>
            <a:picLocks noGrp="1" noChangeAspect="1"/>
          </p:cNvPicPr>
          <p:nvPr>
            <p:ph sz="quarter" idx="4"/>
          </p:nvPr>
        </p:nvPicPr>
        <p:blipFill>
          <a:blip r:embed="rId3" cstate="print"/>
          <a:stretch>
            <a:fillRect/>
          </a:stretch>
        </p:blipFill>
        <p:spPr>
          <a:xfrm>
            <a:off x="6990399" y="1729494"/>
            <a:ext cx="4041775" cy="299757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158" y="510488"/>
            <a:ext cx="8229600" cy="1143000"/>
          </a:xfrm>
        </p:spPr>
        <p:txBody>
          <a:bodyPr>
            <a:normAutofit fontScale="90000"/>
          </a:bodyPr>
          <a:lstStyle/>
          <a:p>
            <a:r>
              <a:rPr lang="en-GB" dirty="0"/>
              <a:t>Can we identify where Enlightenment ideals appear distinctive?</a:t>
            </a:r>
          </a:p>
        </p:txBody>
      </p:sp>
      <p:sp>
        <p:nvSpPr>
          <p:cNvPr id="3" name="Content Placeholder 2"/>
          <p:cNvSpPr>
            <a:spLocks noGrp="1"/>
          </p:cNvSpPr>
          <p:nvPr>
            <p:ph idx="1"/>
          </p:nvPr>
        </p:nvSpPr>
        <p:spPr>
          <a:xfrm>
            <a:off x="518216" y="2095500"/>
            <a:ext cx="8229600" cy="4762500"/>
          </a:xfrm>
        </p:spPr>
        <p:txBody>
          <a:bodyPr>
            <a:normAutofit fontScale="85000" lnSpcReduction="20000"/>
          </a:bodyPr>
          <a:lstStyle/>
          <a:p>
            <a:pPr marL="514350" indent="-514350">
              <a:buAutoNum type="arabicParenR"/>
            </a:pPr>
            <a:r>
              <a:rPr lang="en-GB" dirty="0"/>
              <a:t>Religion. </a:t>
            </a:r>
          </a:p>
          <a:p>
            <a:pPr marL="0" indent="0">
              <a:buNone/>
            </a:pPr>
            <a:r>
              <a:rPr lang="en-GB" dirty="0"/>
              <a:t>Attacked the ignorance and superstition pedalled by the established church (both Catholic and Protestant). Hostility to superstition and to intolerance – and pleas for freedom of conscience. Rational religion.</a:t>
            </a:r>
          </a:p>
          <a:p>
            <a:pPr marL="0" indent="0">
              <a:buNone/>
            </a:pPr>
            <a:r>
              <a:rPr lang="en-GB" dirty="0"/>
              <a:t>Questioned the relationship between Church and State; and religious institutions such as the Jesuits (disbanded 1773, restored 1814). </a:t>
            </a:r>
          </a:p>
          <a:p>
            <a:pPr marL="0" indent="0">
              <a:buNone/>
            </a:pPr>
            <a:r>
              <a:rPr lang="en-GB" dirty="0"/>
              <a:t>In its more radical form also the nature of revealed religion - some adopted a more rational form of religion, deism (Voltaire, Thomas Paine) and even atheism (Baron </a:t>
            </a:r>
            <a:r>
              <a:rPr lang="en-GB" dirty="0" err="1"/>
              <a:t>d’Holbach</a:t>
            </a:r>
            <a:r>
              <a:rPr lang="en-GB" dirty="0"/>
              <a:t>). </a:t>
            </a:r>
          </a:p>
          <a:p>
            <a:pPr marL="514350" indent="-514350">
              <a:buNone/>
            </a:pPr>
            <a:endParaRPr lang="en-GB" dirty="0"/>
          </a:p>
        </p:txBody>
      </p:sp>
      <p:pic>
        <p:nvPicPr>
          <p:cNvPr id="4" name="Picture 2" descr="https://covers.openlibrary.org/b/id/6109303-L.jpg">
            <a:extLst>
              <a:ext uri="{FF2B5EF4-FFF2-40B4-BE49-F238E27FC236}">
                <a16:creationId xmlns:a16="http://schemas.microsoft.com/office/drawing/2014/main" id="{65FAB526-CA7F-4E9B-B904-8AAD980F9C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29700" y="1081988"/>
            <a:ext cx="2790825" cy="4762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03197E-0DA8-18DD-1B6D-2FF1E82266A3}"/>
              </a:ext>
            </a:extLst>
          </p:cNvPr>
          <p:cNvSpPr>
            <a:spLocks noGrp="1"/>
          </p:cNvSpPr>
          <p:nvPr>
            <p:ph idx="1"/>
          </p:nvPr>
        </p:nvSpPr>
        <p:spPr>
          <a:xfrm>
            <a:off x="609600" y="782199"/>
            <a:ext cx="7113224" cy="5343966"/>
          </a:xfrm>
        </p:spPr>
        <p:txBody>
          <a:bodyPr>
            <a:normAutofit fontScale="92500" lnSpcReduction="10000"/>
          </a:bodyPr>
          <a:lstStyle/>
          <a:p>
            <a:pPr marL="514350" indent="-514350">
              <a:buNone/>
            </a:pPr>
            <a:r>
              <a:rPr lang="en-GB" i="1" dirty="0"/>
              <a:t>But</a:t>
            </a:r>
            <a:r>
              <a:rPr lang="en-GB" dirty="0"/>
              <a:t> in many ways it was also a religious Enlightenment: many clerics were </a:t>
            </a:r>
            <a:r>
              <a:rPr lang="en-GB" i="1" dirty="0"/>
              <a:t>part of </a:t>
            </a:r>
            <a:r>
              <a:rPr lang="en-GB" dirty="0"/>
              <a:t>the Enlightenment e.g. Abbé </a:t>
            </a:r>
            <a:r>
              <a:rPr lang="en-GB" dirty="0" err="1"/>
              <a:t>Sièyes</a:t>
            </a:r>
            <a:r>
              <a:rPr lang="en-GB" dirty="0"/>
              <a:t> on the ‘third estate’.</a:t>
            </a:r>
          </a:p>
          <a:p>
            <a:pPr marL="514350" indent="-514350">
              <a:buNone/>
            </a:pPr>
            <a:r>
              <a:rPr lang="en-GB" dirty="0"/>
              <a:t>And difficult to keep rethinking of religion within one sphere  e.g. Freeing of social/sexual mores from religious prescription? Mary Wollstonecraft, </a:t>
            </a:r>
            <a:r>
              <a:rPr lang="en-GB" i="1" dirty="0"/>
              <a:t>Vindication of the Rights of Women </a:t>
            </a:r>
            <a:r>
              <a:rPr lang="en-GB" dirty="0"/>
              <a:t>(1792); Marquis de Sade, </a:t>
            </a:r>
            <a:r>
              <a:rPr lang="en-GB" i="1" dirty="0"/>
              <a:t>Juliette</a:t>
            </a:r>
            <a:r>
              <a:rPr lang="en-GB" dirty="0"/>
              <a:t> (1797) – what were the limits of sexual freedom?</a:t>
            </a:r>
          </a:p>
          <a:p>
            <a:endParaRPr lang="en-GB" dirty="0"/>
          </a:p>
        </p:txBody>
      </p:sp>
      <p:pic>
        <p:nvPicPr>
          <p:cNvPr id="3074" name="Picture 2" descr="Mary Wollstonecraft (1759-1797): A Vindication of the Rights of Woman ...">
            <a:extLst>
              <a:ext uri="{FF2B5EF4-FFF2-40B4-BE49-F238E27FC236}">
                <a16:creationId xmlns:a16="http://schemas.microsoft.com/office/drawing/2014/main" id="{3001F2AE-972F-E825-14F1-A24A2F45D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5861" y="1340519"/>
            <a:ext cx="3586198" cy="4525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94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143000"/>
          </a:xfrm>
        </p:spPr>
        <p:txBody>
          <a:bodyPr/>
          <a:lstStyle/>
          <a:p>
            <a:r>
              <a:rPr lang="en-GB" dirty="0"/>
              <a:t>2) Political Authority</a:t>
            </a:r>
          </a:p>
        </p:txBody>
      </p:sp>
      <p:sp>
        <p:nvSpPr>
          <p:cNvPr id="3" name="Content Placeholder 2"/>
          <p:cNvSpPr>
            <a:spLocks noGrp="1"/>
          </p:cNvSpPr>
          <p:nvPr>
            <p:ph sz="half" idx="1"/>
          </p:nvPr>
        </p:nvSpPr>
        <p:spPr>
          <a:xfrm>
            <a:off x="280415" y="1170432"/>
            <a:ext cx="5384800" cy="5620136"/>
          </a:xfrm>
        </p:spPr>
        <p:txBody>
          <a:bodyPr>
            <a:normAutofit fontScale="77500" lnSpcReduction="20000"/>
          </a:bodyPr>
          <a:lstStyle/>
          <a:p>
            <a:r>
              <a:rPr lang="en-GB" dirty="0"/>
              <a:t>New ways of thinking about the powers of the people and their rulers. </a:t>
            </a:r>
          </a:p>
          <a:p>
            <a:r>
              <a:rPr lang="en-GB" dirty="0"/>
              <a:t>Ideas of contract and natural rights (John Locke; Rousseau).</a:t>
            </a:r>
          </a:p>
          <a:p>
            <a:r>
              <a:rPr lang="en-GB" dirty="0"/>
              <a:t>Ideas of natural equality and liberty</a:t>
            </a:r>
          </a:p>
          <a:p>
            <a:r>
              <a:rPr lang="en-GB" dirty="0"/>
              <a:t>Of citizens rather than subjects</a:t>
            </a:r>
          </a:p>
          <a:p>
            <a:r>
              <a:rPr lang="en-GB" dirty="0"/>
              <a:t>Desacralisation of monarchy; admiration of republics (strong influence of antiquity)</a:t>
            </a:r>
          </a:p>
          <a:p>
            <a:r>
              <a:rPr lang="en-GB" dirty="0"/>
              <a:t>Justification of revolution: Britain 1689, America 1776</a:t>
            </a:r>
          </a:p>
          <a:p>
            <a:r>
              <a:rPr lang="en-GB" dirty="0"/>
              <a:t>Ideals of peace and end to war (William Penn, Essay towards the Present and Future Peace of Europe (1693); Saint-Pierre, </a:t>
            </a:r>
            <a:r>
              <a:rPr lang="en-GB" i="1" dirty="0"/>
              <a:t>Project for Settling an Everlasting Peace</a:t>
            </a:r>
            <a:r>
              <a:rPr lang="en-GB" dirty="0"/>
              <a:t> (1713); Rousseau, peace through federated Europe); idea of international law; Kant perpetual peace</a:t>
            </a:r>
          </a:p>
        </p:txBody>
      </p:sp>
      <p:pic>
        <p:nvPicPr>
          <p:cNvPr id="5" name="Content Placeholder 4" descr="declar-crop.jpg"/>
          <p:cNvPicPr>
            <a:picLocks noGrp="1" noChangeAspect="1"/>
          </p:cNvPicPr>
          <p:nvPr>
            <p:ph sz="half" idx="2"/>
          </p:nvPr>
        </p:nvPicPr>
        <p:blipFill>
          <a:blip r:embed="rId3" cstate="print"/>
          <a:stretch>
            <a:fillRect/>
          </a:stretch>
        </p:blipFill>
        <p:spPr>
          <a:xfrm>
            <a:off x="6855971" y="1143000"/>
            <a:ext cx="3992528" cy="2330559"/>
          </a:xfrm>
        </p:spPr>
      </p:pic>
      <p:sp>
        <p:nvSpPr>
          <p:cNvPr id="4" name="TextBox 3">
            <a:extLst>
              <a:ext uri="{FF2B5EF4-FFF2-40B4-BE49-F238E27FC236}">
                <a16:creationId xmlns:a16="http://schemas.microsoft.com/office/drawing/2014/main" id="{C7148CE0-E88D-4E36-9DF4-628AE7D42CC2}"/>
              </a:ext>
            </a:extLst>
          </p:cNvPr>
          <p:cNvSpPr txBox="1"/>
          <p:nvPr/>
        </p:nvSpPr>
        <p:spPr>
          <a:xfrm>
            <a:off x="6096000" y="3623815"/>
            <a:ext cx="5980175" cy="3139321"/>
          </a:xfrm>
          <a:prstGeom prst="rect">
            <a:avLst/>
          </a:prstGeom>
          <a:noFill/>
        </p:spPr>
        <p:txBody>
          <a:bodyPr wrap="square" rtlCol="0">
            <a:spAutoFit/>
          </a:bodyPr>
          <a:lstStyle/>
          <a:p>
            <a:r>
              <a:rPr lang="en-US" b="0" i="0" dirty="0">
                <a:solidFill>
                  <a:srgbClr val="555555"/>
                </a:solidFill>
                <a:effectLst/>
                <a:latin typeface="Source Sans Pro" panose="020B0503030403020204" pitchFamily="34" charset="0"/>
              </a:rPr>
              <a:t>We hold these truths to be self-evident, that all men are created equal, that they are endowed by their Creator with certain unalienable Rights, that among these are Life, Liberty and the pursuit of Happiness.--That to secure these rights, Governments are instituted among Men, deriving their just powers from the consent of the governed, --That whenever any Form of Government becomes destructive of these ends, it is the Right of the People to alter or to abolish it, and to institute new Government, laying its foundation on such principles and organizing its powers in such form, as to them shall seem most likely to effect their Safety and Happiness.</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BF573-35FD-4994-8017-1F70EFDD8EBB}"/>
              </a:ext>
            </a:extLst>
          </p:cNvPr>
          <p:cNvSpPr>
            <a:spLocks noGrp="1"/>
          </p:cNvSpPr>
          <p:nvPr>
            <p:ph type="title"/>
          </p:nvPr>
        </p:nvSpPr>
        <p:spPr/>
        <p:txBody>
          <a:bodyPr/>
          <a:lstStyle/>
          <a:p>
            <a:r>
              <a:rPr lang="en-GB" dirty="0"/>
              <a:t>France 1789</a:t>
            </a:r>
          </a:p>
        </p:txBody>
      </p:sp>
      <p:sp>
        <p:nvSpPr>
          <p:cNvPr id="3" name="Content Placeholder 2">
            <a:extLst>
              <a:ext uri="{FF2B5EF4-FFF2-40B4-BE49-F238E27FC236}">
                <a16:creationId xmlns:a16="http://schemas.microsoft.com/office/drawing/2014/main" id="{22AFFA8B-A034-48A7-BF05-00C0CA7BED04}"/>
              </a:ext>
            </a:extLst>
          </p:cNvPr>
          <p:cNvSpPr>
            <a:spLocks noGrp="1"/>
          </p:cNvSpPr>
          <p:nvPr>
            <p:ph idx="1"/>
          </p:nvPr>
        </p:nvSpPr>
        <p:spPr>
          <a:xfrm>
            <a:off x="326136" y="1584145"/>
            <a:ext cx="6659880" cy="4864607"/>
          </a:xfrm>
        </p:spPr>
        <p:txBody>
          <a:bodyPr>
            <a:normAutofit fontScale="92500" lnSpcReduction="20000"/>
          </a:bodyPr>
          <a:lstStyle/>
          <a:p>
            <a:r>
              <a:rPr lang="en-GB" dirty="0"/>
              <a:t>Attack on the ‘</a:t>
            </a:r>
            <a:r>
              <a:rPr lang="en-GB" dirty="0" err="1"/>
              <a:t>ancien</a:t>
            </a:r>
            <a:r>
              <a:rPr lang="en-GB" dirty="0"/>
              <a:t> </a:t>
            </a:r>
            <a:r>
              <a:rPr lang="en-GB" dirty="0" err="1"/>
              <a:t>régime</a:t>
            </a:r>
            <a:r>
              <a:rPr lang="en-GB" dirty="0"/>
              <a:t>’: a term invented at the French Revolution of 1789 to describe the ‘old rule’, ‘old order’, or ‘former regime’ that the revolutionaries were trying to sweep away</a:t>
            </a:r>
          </a:p>
          <a:p>
            <a:r>
              <a:rPr lang="en-GB" dirty="0"/>
              <a:t>The Revolutionaries of 1789 saw themselves as carrying out many of the ideas formulated by the philosophes and idolised some of them</a:t>
            </a:r>
          </a:p>
          <a:p>
            <a:r>
              <a:rPr lang="en-GB" dirty="0"/>
              <a:t>Had stronger social element than British or American revolutions</a:t>
            </a:r>
          </a:p>
          <a:p>
            <a:endParaRPr lang="en-GB" dirty="0"/>
          </a:p>
        </p:txBody>
      </p:sp>
      <p:pic>
        <p:nvPicPr>
          <p:cNvPr id="5" name="Content Placeholder 5" descr="41984~An-Allegory-of-the-Revolution-with-a-Portrait-Medallion-of-Jean-Jacques-Rousseau-1712-78-1794-Posters.jpg">
            <a:extLst>
              <a:ext uri="{FF2B5EF4-FFF2-40B4-BE49-F238E27FC236}">
                <a16:creationId xmlns:a16="http://schemas.microsoft.com/office/drawing/2014/main" id="{8BE65CFB-2EBA-4854-8D6A-E88E4DB1CDC5}"/>
              </a:ext>
            </a:extLst>
          </p:cNvPr>
          <p:cNvPicPr>
            <a:picLocks noChangeAspect="1"/>
          </p:cNvPicPr>
          <p:nvPr/>
        </p:nvPicPr>
        <p:blipFill>
          <a:blip r:embed="rId2" cstate="print"/>
          <a:stretch>
            <a:fillRect/>
          </a:stretch>
        </p:blipFill>
        <p:spPr>
          <a:xfrm>
            <a:off x="7489829" y="1246329"/>
            <a:ext cx="3789962" cy="5045807"/>
          </a:xfrm>
          <a:prstGeom prst="rect">
            <a:avLst/>
          </a:prstGeom>
        </p:spPr>
      </p:pic>
      <p:sp>
        <p:nvSpPr>
          <p:cNvPr id="6" name="TextBox 5">
            <a:extLst>
              <a:ext uri="{FF2B5EF4-FFF2-40B4-BE49-F238E27FC236}">
                <a16:creationId xmlns:a16="http://schemas.microsoft.com/office/drawing/2014/main" id="{535D166C-EBBB-4443-BE88-AED4DD5CDC4D}"/>
              </a:ext>
            </a:extLst>
          </p:cNvPr>
          <p:cNvSpPr txBox="1"/>
          <p:nvPr/>
        </p:nvSpPr>
        <p:spPr>
          <a:xfrm>
            <a:off x="7641134" y="6217920"/>
            <a:ext cx="3789962" cy="461665"/>
          </a:xfrm>
          <a:prstGeom prst="rect">
            <a:avLst/>
          </a:prstGeom>
          <a:noFill/>
        </p:spPr>
        <p:txBody>
          <a:bodyPr wrap="square" rtlCol="0">
            <a:spAutoFit/>
          </a:bodyPr>
          <a:lstStyle/>
          <a:p>
            <a:pPr algn="ctr"/>
            <a:r>
              <a:rPr lang="en-GB" sz="1200" i="1" dirty="0"/>
              <a:t>1794 Allegory of the Revolution by </a:t>
            </a:r>
            <a:r>
              <a:rPr lang="nl-NL" sz="1200" i="1" dirty="0"/>
              <a:t>Nicolas Henry Jeaurat de Bertry</a:t>
            </a:r>
            <a:endParaRPr lang="en-GB" sz="1200" i="1" dirty="0"/>
          </a:p>
        </p:txBody>
      </p:sp>
    </p:spTree>
    <p:extLst>
      <p:ext uri="{BB962C8B-B14F-4D97-AF65-F5344CB8AC3E}">
        <p14:creationId xmlns:p14="http://schemas.microsoft.com/office/powerpoint/2010/main" val="2928278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8240" y="347790"/>
            <a:ext cx="3328982" cy="1143000"/>
          </a:xfrm>
        </p:spPr>
        <p:txBody>
          <a:bodyPr>
            <a:normAutofit fontScale="90000"/>
          </a:bodyPr>
          <a:lstStyle/>
          <a:p>
            <a:r>
              <a:rPr lang="en-GB" dirty="0"/>
              <a:t>3) The rise of the public</a:t>
            </a:r>
          </a:p>
        </p:txBody>
      </p:sp>
      <p:sp>
        <p:nvSpPr>
          <p:cNvPr id="3" name="Content Placeholder 2"/>
          <p:cNvSpPr>
            <a:spLocks noGrp="1"/>
          </p:cNvSpPr>
          <p:nvPr>
            <p:ph sz="half" idx="1"/>
          </p:nvPr>
        </p:nvSpPr>
        <p:spPr>
          <a:xfrm>
            <a:off x="650445" y="2340865"/>
            <a:ext cx="4038600" cy="2643206"/>
          </a:xfrm>
        </p:spPr>
        <p:txBody>
          <a:bodyPr>
            <a:normAutofit fontScale="92500" lnSpcReduction="20000"/>
          </a:bodyPr>
          <a:lstStyle/>
          <a:p>
            <a:r>
              <a:rPr lang="en-GB" dirty="0"/>
              <a:t>The public as a force</a:t>
            </a:r>
          </a:p>
          <a:p>
            <a:r>
              <a:rPr lang="en-GB" dirty="0"/>
              <a:t>Proliferation of print and case for press freedom</a:t>
            </a:r>
          </a:p>
          <a:p>
            <a:r>
              <a:rPr lang="en-GB" dirty="0"/>
              <a:t>New institutions where the public met and debated: coffee houses, cafés, salons.</a:t>
            </a:r>
          </a:p>
        </p:txBody>
      </p:sp>
      <p:pic>
        <p:nvPicPr>
          <p:cNvPr id="1026" name="Picture 2" descr="D:\old misc folders\From Old Computer\work\lectures\enlightenment\soireegeoffrin.jpg"/>
          <p:cNvPicPr>
            <a:picLocks noChangeAspect="1" noChangeArrowheads="1"/>
          </p:cNvPicPr>
          <p:nvPr/>
        </p:nvPicPr>
        <p:blipFill>
          <a:blip r:embed="rId3" cstate="print"/>
          <a:srcRect/>
          <a:stretch>
            <a:fillRect/>
          </a:stretch>
        </p:blipFill>
        <p:spPr bwMode="auto">
          <a:xfrm>
            <a:off x="6468261" y="231617"/>
            <a:ext cx="4843477" cy="31947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descr="D:\old misc folders\From Old Computer\work\lectures\enlightenment\TitlesperDecade.JPG"/>
          <p:cNvPicPr>
            <a:picLocks noChangeAspect="1" noChangeArrowheads="1"/>
          </p:cNvPicPr>
          <p:nvPr/>
        </p:nvPicPr>
        <p:blipFill>
          <a:blip r:embed="rId4" cstate="print"/>
          <a:srcRect/>
          <a:stretch>
            <a:fillRect/>
          </a:stretch>
        </p:blipFill>
        <p:spPr bwMode="auto">
          <a:xfrm>
            <a:off x="4664378" y="3465261"/>
            <a:ext cx="6038850" cy="337185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3447</TotalTime>
  <Words>2386</Words>
  <Application>Microsoft Office PowerPoint</Application>
  <PresentationFormat>Widescreen</PresentationFormat>
  <Paragraphs>130</Paragraphs>
  <Slides>21</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Calibri Light</vt:lpstr>
      <vt:lpstr>Source Sans Pro</vt:lpstr>
      <vt:lpstr>Office Theme</vt:lpstr>
      <vt:lpstr>1_Office Theme</vt:lpstr>
      <vt:lpstr>The Enlightenment and Revolution: Europe and the World</vt:lpstr>
      <vt:lpstr>Lecture aims</vt:lpstr>
      <vt:lpstr>The terms of Enlightenment</vt:lpstr>
      <vt:lpstr>What ideals did the Enlightenment seek?</vt:lpstr>
      <vt:lpstr>Can we identify where Enlightenment ideals appear distinctive?</vt:lpstr>
      <vt:lpstr>PowerPoint Presentation</vt:lpstr>
      <vt:lpstr>2) Political Authority</vt:lpstr>
      <vt:lpstr>France 1789</vt:lpstr>
      <vt:lpstr>3) The rise of the public</vt:lpstr>
      <vt:lpstr>4) Reason and Knowledge</vt:lpstr>
      <vt:lpstr>5) Wealth and luxury</vt:lpstr>
      <vt:lpstr>How universal and how European?</vt:lpstr>
      <vt:lpstr>Enlightenment could also lead to disunity within Europe and to its fracturing</vt:lpstr>
      <vt:lpstr>PowerPoint Presentation</vt:lpstr>
      <vt:lpstr>An era of war between European rivals</vt:lpstr>
      <vt:lpstr>The French Revolution as reshaping Europe but also as a Global War</vt:lpstr>
      <vt:lpstr>Critiquing the Enlightenment</vt:lpstr>
      <vt:lpstr>Was there a ‘Global Enlightenment’</vt:lpstr>
      <vt:lpstr>Enlightenment beyond Europe</vt:lpstr>
      <vt:lpstr>Europe did not have a monopoly on cultural transformations and intellectual conflicts </vt:lpstr>
      <vt:lpstr>Enlightenment paradoxes: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Enlightenment and Revolution: Europe and the World</dc:title>
  <dc:creator>Knights, Mark</dc:creator>
  <cp:lastModifiedBy>Knights, Mark</cp:lastModifiedBy>
  <cp:revision>85</cp:revision>
  <dcterms:created xsi:type="dcterms:W3CDTF">2021-04-12T10:32:20Z</dcterms:created>
  <dcterms:modified xsi:type="dcterms:W3CDTF">2025-04-25T10:25:09Z</dcterms:modified>
</cp:coreProperties>
</file>