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8" r:id="rId3"/>
    <p:sldId id="257" r:id="rId4"/>
    <p:sldId id="266" r:id="rId5"/>
    <p:sldId id="259" r:id="rId6"/>
    <p:sldId id="267" r:id="rId7"/>
    <p:sldId id="271" r:id="rId8"/>
    <p:sldId id="277" r:id="rId9"/>
    <p:sldId id="286" r:id="rId10"/>
    <p:sldId id="272" r:id="rId11"/>
    <p:sldId id="273" r:id="rId12"/>
    <p:sldId id="274" r:id="rId13"/>
    <p:sldId id="287" r:id="rId14"/>
    <p:sldId id="288" r:id="rId15"/>
    <p:sldId id="289" r:id="rId16"/>
    <p:sldId id="303" r:id="rId17"/>
    <p:sldId id="304" r:id="rId18"/>
    <p:sldId id="305" r:id="rId19"/>
    <p:sldId id="306" r:id="rId20"/>
    <p:sldId id="285" r:id="rId21"/>
    <p:sldId id="312" r:id="rId22"/>
    <p:sldId id="262" r:id="rId23"/>
    <p:sldId id="313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C929E-4FC7-4DDC-B737-09DABEFCB63F}" v="92" dt="2026-04-24T11:21:02.4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3FA9D-D483-4E6C-95FA-0202072F9ABD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9A5D4-2E4A-4015-8B8F-31969FFF1F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2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1ECBF5-C453-4C9D-A9C5-388B355AD58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1ECBF5-C453-4C9D-A9C5-388B355AD58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1ECBF5-C453-4C9D-A9C5-388B355AD58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1ECBF5-C453-4C9D-A9C5-388B355AD58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1ECBF5-C453-4C9D-A9C5-388B355AD58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1ECBF5-C453-4C9D-A9C5-388B355AD58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1ECBF5-C453-4C9D-A9C5-388B355AD58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1ECBF5-C453-4C9D-A9C5-388B355AD58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25BE2-3D64-4BA3-942F-9379CCC4B7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77773-2D6E-4F12-A478-25CA2A61C7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0EC1E-74B4-4956-BF6B-F053F832D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4C6D4-F3FA-455D-BFD4-B2FA2FBC9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53FF1-CFC4-47C3-9134-7AE19CE1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258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C62A6-4E78-4391-A593-A31C56A61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39A545-D571-46B9-9E08-7995288166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18418-94F2-4C8C-95A5-83145AC49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2FD6C-318A-4158-8DFD-E4B67A6C8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F2E23-6DEB-4110-A3F2-E05757AC9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256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D1074-F925-4F6B-B682-6B2C4855D0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B68539-6E7F-478C-BA8F-52521519C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CDE66-E86E-4D0A-9662-516E047F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1E280-2A9E-46E7-BA55-CAE738B6F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DD798-910C-445A-9922-2FB10E9F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30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128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944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982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2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05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451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3848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23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EF8B9-9E43-48A7-B978-1EAE2F114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1B3C4-DA6F-4435-A361-6CE8AF1CD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84CD9-7695-4660-AF95-6FFBC22EA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911281-640E-46BF-BB38-5847FB161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4AAE9-4450-4824-B9FB-F8B647480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7358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972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457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635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7516D-C5F9-488E-ACC7-F6EFAAEA4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68551-31CD-48A6-881F-629E726919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88969-D029-4562-B77E-733F814EA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BFD72-81AB-4F3B-8F80-CFB2EADA1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DFDA6-638E-4F0F-9C78-53199851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629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25141-672D-4BCA-BAE6-6826FC55A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11973-4A3B-4121-B82C-3936B8FBD9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83B9F-F18E-4901-A913-E25D099C9B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4D3AD-A211-4950-B5FE-19AEB6883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AA8060-D66C-4D89-9718-BAE2AC386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110B7-A6A5-47C1-8DB3-4340E8C24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87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B295C-B30A-489A-ABE2-4B0CEDFCE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E48B2C-8857-4818-8B19-E4A84B272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98A776-E132-45E9-B034-3939892DE4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066708-1C61-4064-883A-E739754B1F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2A7975-8C2B-440A-8E01-B7D46D11E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51D99A-98E5-4D99-B2C8-102A308E0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1F8EA3-6F2C-4879-A66D-B945E2E92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56255F-747F-4D7F-8ACC-7D9279D88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72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83C0D-F1D7-4BC3-BE66-5E14822BF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F97D64-EC26-47E9-BD89-54EFF3A83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EA4413-E074-4F94-ACA1-E373584E8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06573F-0F2F-44E7-AC39-7181990C7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93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9773F8-E7EF-499C-A99D-D4DC9847B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F94C77-691D-479C-AC7A-DF0089314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1E4A1-12A1-412C-99A2-2BFCD6502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95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585A8-3045-4377-9E05-6D202A614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B89C8-E392-40D3-87E9-9074DF3AA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D47995-07AD-4D24-9B02-B6CD0A316F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8888F5-8738-4A53-A41C-C06C430C9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13E02E-3634-4231-A674-3E71E15BC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4A68A0-5B57-42CD-B7F8-33F40833F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941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66B07-A333-44E3-9176-071F25414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D08E0F-9613-4C5B-9895-85FD24AAA9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4D22DF-9CB3-4396-A77F-4611B53899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39BA24-C539-49A5-912B-00B9B88D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9F7AA-4174-4B26-B1DC-FF7E5F627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2C409E-EFAA-460D-BFAC-E45BA8573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446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91CB18-39F5-4309-8D90-A69012E22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C49577-9EF9-4BB6-9D8B-0CEA0DAD49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C8191-EEF9-4EAB-9C5E-C837130D1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99830-1427-4678-8830-3EDD622E6B8C}" type="datetimeFigureOut">
              <a:rPr lang="en-GB" smtClean="0"/>
              <a:t>27/04/2026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01C5A-B228-4536-B368-AD86BE171D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F2D0-BD8F-45D0-BCAA-9C253B9001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578AE-947D-4166-BE32-C52BD44F0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37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CFAC-36F0-437F-B3EA-DCC8EF80A5E9}" type="datetimeFigureOut">
              <a:rPr lang="en-US" smtClean="0"/>
              <a:pPr/>
              <a:t>4/27/2026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C581E-96FF-407B-9FE1-0AFF301D92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155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0596" y="894290"/>
            <a:ext cx="4608512" cy="147002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The Enlightenment and Revolution: Europe and the World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607" y="5284076"/>
            <a:ext cx="3226676" cy="17526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Dr. Michael Bycroft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8133"/>
            <a:ext cx="5972188" cy="1143000"/>
          </a:xfrm>
        </p:spPr>
        <p:txBody>
          <a:bodyPr/>
          <a:lstStyle/>
          <a:p>
            <a:r>
              <a:rPr lang="en-GB" dirty="0"/>
              <a:t>4) Natural science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9969" y="1525315"/>
            <a:ext cx="5972187" cy="5282035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“all errors in politics and morals are based on philosophical errors, which are themselves the result of errors in natural science [</a:t>
            </a:r>
            <a:r>
              <a:rPr lang="en-GB" i="1" dirty="0"/>
              <a:t>physique</a:t>
            </a:r>
            <a:r>
              <a:rPr lang="en-GB" dirty="0"/>
              <a:t>].” – Condorcet, </a:t>
            </a:r>
            <a:r>
              <a:rPr lang="en-GB" i="1" dirty="0"/>
              <a:t>Progress of the Human Mind </a:t>
            </a:r>
            <a:r>
              <a:rPr lang="en-GB" dirty="0"/>
              <a:t>(1795)</a:t>
            </a:r>
          </a:p>
          <a:p>
            <a:r>
              <a:rPr lang="en-GB" dirty="0"/>
              <a:t>Natural science starts to challenge theology as a basis for moral and political life</a:t>
            </a:r>
          </a:p>
          <a:p>
            <a:r>
              <a:rPr lang="en-GB" dirty="0"/>
              <a:t>Mathematical approaches to social questions (Condorcet)</a:t>
            </a:r>
          </a:p>
          <a:p>
            <a:r>
              <a:rPr lang="en-GB" dirty="0"/>
              <a:t>Scientific progress a model for moral progress (Joseph Priestley)</a:t>
            </a:r>
          </a:p>
          <a:p>
            <a:r>
              <a:rPr lang="en-GB" dirty="0"/>
              <a:t>Anatomy a basis for judging ‘races’ (Johann Friedrich Blumenbach)</a:t>
            </a:r>
          </a:p>
          <a:p>
            <a:r>
              <a:rPr lang="en-GB" dirty="0"/>
              <a:t>Contrast to Galileo, who had separated natural from moral questions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4CD56B0-2C4C-30FF-E4CF-2C83150B3A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181" y="410892"/>
            <a:ext cx="5190306" cy="516836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94AADD4-F587-FB84-13DA-F3EEE7B68E7C}"/>
              </a:ext>
            </a:extLst>
          </p:cNvPr>
          <p:cNvSpPr txBox="1"/>
          <p:nvPr/>
        </p:nvSpPr>
        <p:spPr>
          <a:xfrm>
            <a:off x="6406700" y="5785388"/>
            <a:ext cx="55553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Clock from the French Revolution, showing decimal time – 10 hours in a day, 100 minutes in an hour. Image courtesy of Horological Foundation.</a:t>
            </a:r>
          </a:p>
          <a:p>
            <a:endParaRPr lang="en-GB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45" y="40409"/>
            <a:ext cx="4972056" cy="1143000"/>
          </a:xfrm>
        </p:spPr>
        <p:txBody>
          <a:bodyPr/>
          <a:lstStyle/>
          <a:p>
            <a:r>
              <a:rPr lang="en-GB" dirty="0"/>
              <a:t>5) Wealth and luxury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80251" y="1288380"/>
            <a:ext cx="7481789" cy="5529211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“the ages of </a:t>
            </a:r>
            <a:r>
              <a:rPr lang="en-GB" dirty="0">
                <a:solidFill>
                  <a:srgbClr val="FF0000"/>
                </a:solidFill>
              </a:rPr>
              <a:t>refinement</a:t>
            </a:r>
            <a:r>
              <a:rPr lang="en-GB" dirty="0"/>
              <a:t> are both the happiest and most virtuous” </a:t>
            </a:r>
            <a:r>
              <a:rPr lang="en-GB" sz="2400" dirty="0"/>
              <a:t>– David Hume, “Of Refinement in the Arts” (1752)</a:t>
            </a:r>
          </a:p>
          <a:p>
            <a:r>
              <a:rPr lang="en-GB" dirty="0"/>
              <a:t>“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not from the benevolence of the butcher, the brewer, or the baker, that we expect our dinner, but from their regard to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own interest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.”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Adam Smith, </a:t>
            </a:r>
            <a:r>
              <a:rPr lang="en-GB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Wealth of Nations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(1776)</a:t>
            </a:r>
          </a:p>
          <a:p>
            <a:r>
              <a:rPr lang="en-US" dirty="0"/>
              <a:t>“It is but </a:t>
            </a:r>
            <a:r>
              <a:rPr lang="en-US" dirty="0">
                <a:solidFill>
                  <a:srgbClr val="FF0000"/>
                </a:solidFill>
              </a:rPr>
              <a:t>equity, </a:t>
            </a:r>
            <a:r>
              <a:rPr lang="en-US" dirty="0"/>
              <a:t>that they who feed the whole body of the people, should have such a share of the produce of their own </a:t>
            </a:r>
            <a:r>
              <a:rPr lang="en-US" dirty="0" err="1"/>
              <a:t>labour</a:t>
            </a:r>
            <a:r>
              <a:rPr lang="en-US" dirty="0"/>
              <a:t> as to be themselves tolerably well fed.”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Adam Smith, </a:t>
            </a:r>
            <a:r>
              <a:rPr lang="en-GB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Wealth of Nations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(1776)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/>
              <a:t>“It is under the </a:t>
            </a:r>
            <a:r>
              <a:rPr lang="en-GB" dirty="0">
                <a:solidFill>
                  <a:srgbClr val="00B0F0"/>
                </a:solidFill>
              </a:rPr>
              <a:t>rustic clothing of a labourer</a:t>
            </a:r>
            <a:r>
              <a:rPr lang="en-GB" dirty="0"/>
              <a:t>, and not under the gilded frame of a courtesan that one finds physical strength and energy” </a:t>
            </a:r>
            <a:r>
              <a:rPr lang="en-GB" sz="2400" dirty="0"/>
              <a:t>– Rousseau, </a:t>
            </a:r>
            <a:r>
              <a:rPr lang="en-GB" sz="2400" i="1" dirty="0"/>
              <a:t>Discourse on the Arts and Sciences</a:t>
            </a:r>
            <a:r>
              <a:rPr lang="en-GB" sz="2400" dirty="0"/>
              <a:t>, 1750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0B2937-035E-9769-595C-0BC9A6D14A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420" y="0"/>
            <a:ext cx="4541767" cy="62079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C362C4-D3D3-0592-7876-8768AE197411}"/>
              </a:ext>
            </a:extLst>
          </p:cNvPr>
          <p:cNvSpPr txBox="1"/>
          <p:nvPr/>
        </p:nvSpPr>
        <p:spPr>
          <a:xfrm>
            <a:off x="7969420" y="6253658"/>
            <a:ext cx="4042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Chintz jacket, made Coromandel Coast, c. 1750. Courtesy of V&amp;A Museum.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09F2D-853C-D819-4478-C4449C17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18468" y="316624"/>
            <a:ext cx="10972800" cy="1143000"/>
          </a:xfrm>
        </p:spPr>
        <p:txBody>
          <a:bodyPr/>
          <a:lstStyle/>
          <a:p>
            <a:r>
              <a:rPr lang="en-GB" dirty="0"/>
              <a:t>The idea of Europe (recap)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98DE7-E121-BCE3-F9EE-8BEBE34FC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4716" y="1683994"/>
            <a:ext cx="6076498" cy="421780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Sporadic reference to ‘Europe/Europa’ before 15</a:t>
            </a:r>
            <a:r>
              <a:rPr lang="en-GB" baseline="30000" dirty="0"/>
              <a:t>th</a:t>
            </a:r>
            <a:r>
              <a:rPr lang="en-GB" dirty="0"/>
              <a:t> century</a:t>
            </a:r>
          </a:p>
          <a:p>
            <a:r>
              <a:rPr lang="en-GB" dirty="0"/>
              <a:t>Growing use in 16</a:t>
            </a:r>
            <a:r>
              <a:rPr lang="en-GB" baseline="30000" dirty="0"/>
              <a:t>th</a:t>
            </a:r>
            <a:r>
              <a:rPr lang="en-GB" dirty="0"/>
              <a:t> and 17</a:t>
            </a:r>
            <a:r>
              <a:rPr lang="en-GB" baseline="30000" dirty="0"/>
              <a:t>th</a:t>
            </a:r>
            <a:r>
              <a:rPr lang="en-GB" dirty="0"/>
              <a:t> centuries</a:t>
            </a:r>
          </a:p>
          <a:p>
            <a:r>
              <a:rPr lang="en-GB" dirty="0"/>
              <a:t>Usually equated with Christendom</a:t>
            </a:r>
          </a:p>
          <a:p>
            <a:r>
              <a:rPr lang="en-GB" dirty="0"/>
              <a:t>Major histories of ‘Europe’ published in 17</a:t>
            </a:r>
            <a:r>
              <a:rPr lang="en-GB" baseline="30000" dirty="0"/>
              <a:t>th</a:t>
            </a:r>
            <a:r>
              <a:rPr lang="en-GB" dirty="0"/>
              <a:t> century</a:t>
            </a:r>
          </a:p>
          <a:p>
            <a:r>
              <a:rPr lang="en-GB" dirty="0"/>
              <a:t>18</a:t>
            </a:r>
            <a:r>
              <a:rPr lang="en-GB" baseline="30000" dirty="0"/>
              <a:t>th</a:t>
            </a:r>
            <a:r>
              <a:rPr lang="en-GB" dirty="0"/>
              <a:t> century changes: sense of European confidence and unity grows, with the help of Enlightenment ideals, though room for ambiguity and self-critique</a:t>
            </a:r>
          </a:p>
          <a:p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294EE59-B426-2413-058D-D7AFB9D2E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868" y="-215385"/>
            <a:ext cx="4467132" cy="634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389A05B-5E64-BE73-22E5-344FE7DDCB20}"/>
              </a:ext>
            </a:extLst>
          </p:cNvPr>
          <p:cNvSpPr txBox="1"/>
          <p:nvPr/>
        </p:nvSpPr>
        <p:spPr>
          <a:xfrm>
            <a:off x="5951826" y="6129825"/>
            <a:ext cx="6243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First map of Europe in form of queen. This edition by Sebastian Münster, 1544, presented to Holy Roman Emperor Charles V</a:t>
            </a:r>
          </a:p>
        </p:txBody>
      </p:sp>
    </p:spTree>
    <p:extLst>
      <p:ext uri="{BB962C8B-B14F-4D97-AF65-F5344CB8AC3E}">
        <p14:creationId xmlns:p14="http://schemas.microsoft.com/office/powerpoint/2010/main" val="2074469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847EC-77F8-A38D-AED1-8C0F64D06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32" y="43410"/>
            <a:ext cx="7179325" cy="1143000"/>
          </a:xfrm>
        </p:spPr>
        <p:txBody>
          <a:bodyPr/>
          <a:lstStyle/>
          <a:p>
            <a:r>
              <a:rPr lang="en-GB" dirty="0"/>
              <a:t>A European Union?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76A94A8-9122-497C-1B04-B4E5322F75B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393" y="0"/>
            <a:ext cx="4172607" cy="55186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6B9919-E35F-A10F-CD67-4ADEDC9878AB}"/>
              </a:ext>
            </a:extLst>
          </p:cNvPr>
          <p:cNvSpPr txBox="1"/>
          <p:nvPr/>
        </p:nvSpPr>
        <p:spPr>
          <a:xfrm>
            <a:off x="8019393" y="5675586"/>
            <a:ext cx="4088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Signature page of the 1763 Treaty of Paris, ending the 7 Years’ War between (among others) Britain and France. Courtesy of UK National Archives.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5AB180-8A66-DDE7-6DE0-BE917CEE017C}"/>
              </a:ext>
            </a:extLst>
          </p:cNvPr>
          <p:cNvSpPr txBox="1"/>
          <p:nvPr/>
        </p:nvSpPr>
        <p:spPr>
          <a:xfrm>
            <a:off x="535303" y="1238083"/>
            <a:ext cx="702315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“…if the eighteen main powers of Europe, in order to conserve the present governance, avoid internecine wars...wanted to make a unifying treaty and hold a perennial congress...and form a </a:t>
            </a:r>
            <a:r>
              <a:rPr lang="en-GB" sz="2400" dirty="0">
                <a:solidFill>
                  <a:srgbClr val="FF0000"/>
                </a:solidFill>
              </a:rPr>
              <a:t>European Union [Union </a:t>
            </a:r>
            <a:r>
              <a:rPr lang="en-GB" sz="2400" dirty="0" err="1">
                <a:solidFill>
                  <a:srgbClr val="FF0000"/>
                </a:solidFill>
              </a:rPr>
              <a:t>européene</a:t>
            </a:r>
            <a:r>
              <a:rPr lang="en-GB" sz="2400" dirty="0">
                <a:solidFill>
                  <a:srgbClr val="FF0000"/>
                </a:solidFill>
              </a:rPr>
              <a:t>]</a:t>
            </a:r>
            <a:r>
              <a:rPr lang="en-GB" sz="2400" dirty="0"/>
              <a:t>...the weakest would have enough security that the most powerful of the great powers would be unable to harm them.”</a:t>
            </a:r>
          </a:p>
          <a:p>
            <a:endParaRPr lang="en-GB" sz="2400" dirty="0"/>
          </a:p>
          <a:p>
            <a:r>
              <a:rPr lang="en-GB" sz="2400" dirty="0"/>
              <a:t>Castel de Saint-Pierre, </a:t>
            </a:r>
            <a:r>
              <a:rPr lang="en-GB" sz="2400" i="1" dirty="0"/>
              <a:t>Project for Perpetual Peace in Europe</a:t>
            </a:r>
            <a:r>
              <a:rPr lang="en-GB" sz="2400" dirty="0"/>
              <a:t> (1713)</a:t>
            </a:r>
          </a:p>
          <a:p>
            <a:endParaRPr lang="en-GB" sz="2400" dirty="0"/>
          </a:p>
          <a:p>
            <a:r>
              <a:rPr lang="en-GB" sz="2400" dirty="0"/>
              <a:t>Influenced later works by Jean-Jacques Rousseau (1761), Condorcet (1795), Immanuel Kant (1795), and others</a:t>
            </a:r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96396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DCDC6-2C75-DF96-BA27-7D778302E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65" y="165254"/>
            <a:ext cx="10972800" cy="1143000"/>
          </a:xfrm>
        </p:spPr>
        <p:txBody>
          <a:bodyPr/>
          <a:lstStyle/>
          <a:p>
            <a:r>
              <a:rPr lang="en-GB" dirty="0"/>
              <a:t>A European Union? </a:t>
            </a:r>
            <a:r>
              <a:rPr lang="en-GB"/>
              <a:t>continued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42FBAC-650C-7570-33F6-671DE1710B0E}"/>
              </a:ext>
            </a:extLst>
          </p:cNvPr>
          <p:cNvSpPr txBox="1"/>
          <p:nvPr/>
        </p:nvSpPr>
        <p:spPr>
          <a:xfrm>
            <a:off x="729210" y="1506557"/>
            <a:ext cx="10972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A legal or diplomatic union of European nations in the interest of peace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Europe similar in scope to Renaissance maps, not just Charlemagne’s empire of c. 800 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Older models: the Roman Empire, Holy Roman Empire, the Hanseatic League, Swiss Federation, and of course Christianity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Muslim powers mostly still seen as ‘other’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New emphasis on intellectual progress, peace through trade, Enlightened self-interest of nations, and optimism about future peace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‘wars, like assassinations, will be ranked in the number of those daring atrocities, humiliating and loathsome to nature’ </a:t>
            </a:r>
            <a:r>
              <a:rPr lang="en-GB" sz="2400" dirty="0"/>
              <a:t>– Condorcet, </a:t>
            </a:r>
            <a:r>
              <a:rPr lang="en-GB" sz="2400" i="1" dirty="0"/>
              <a:t>Progress of the Human Mind </a:t>
            </a:r>
            <a:r>
              <a:rPr lang="en-GB" sz="2400" dirty="0"/>
              <a:t>(1795)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87417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2016A-86A3-C275-6102-95FA9D301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419" y="1371480"/>
            <a:ext cx="10515600" cy="531225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/>
              <a:t>“Thus the whole education of women ought to be relative to men. To please them, to be useful to them, to make themselves loved and </a:t>
            </a:r>
            <a:r>
              <a:rPr lang="en-GB" dirty="0" err="1"/>
              <a:t>honored</a:t>
            </a:r>
            <a:r>
              <a:rPr lang="en-GB" dirty="0"/>
              <a:t> by them, to educate them when young...” </a:t>
            </a:r>
            <a:r>
              <a:rPr lang="en-GB" sz="2000" dirty="0"/>
              <a:t>– Rousseau, </a:t>
            </a:r>
            <a:r>
              <a:rPr lang="en-GB" sz="2000" i="1" dirty="0"/>
              <a:t>Emile</a:t>
            </a:r>
            <a:endParaRPr lang="en-GB" i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“If, after having publicly recognised these dogmas [of the civil religion, e.g. that God exists], someone acts as if they do not believe them, the penalty with be death.” </a:t>
            </a:r>
            <a:r>
              <a:rPr lang="en-GB" sz="2000" dirty="0"/>
              <a:t>– Rousseau, </a:t>
            </a:r>
            <a:r>
              <a:rPr lang="en-GB" sz="2000" i="1" dirty="0"/>
              <a:t>Social Contract</a:t>
            </a:r>
            <a:r>
              <a:rPr lang="en-GB" sz="2000" dirty="0"/>
              <a:t>, book 4, chap. 8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dirty="0"/>
              <a:t>“Custom, then, is the great guide of human life.” </a:t>
            </a:r>
            <a:r>
              <a:rPr lang="en-GB" sz="2000" dirty="0"/>
              <a:t>– Hume, </a:t>
            </a:r>
            <a:r>
              <a:rPr lang="en-GB" sz="2000" i="1" dirty="0"/>
              <a:t>Human Understanding</a:t>
            </a:r>
            <a:r>
              <a:rPr lang="en-GB" sz="2000" dirty="0"/>
              <a:t>, section 5.6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dirty="0"/>
              <a:t>“In less than a hundred years there will not be three geometers [i.e. mathematicians] in Europe” </a:t>
            </a:r>
            <a:r>
              <a:rPr lang="en-GB" sz="2000" dirty="0"/>
              <a:t>– Denis Diderot, c. 1750, quoted in Heilbron, </a:t>
            </a:r>
            <a:r>
              <a:rPr lang="en-GB" sz="2000" i="1" dirty="0"/>
              <a:t>Elements of Early Modern Physics</a:t>
            </a:r>
            <a:r>
              <a:rPr lang="en-GB" sz="2000" dirty="0"/>
              <a:t>, p. 54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DF5C01-C9BE-8D24-254F-829F333FB5C9}"/>
              </a:ext>
            </a:extLst>
          </p:cNvPr>
          <p:cNvSpPr txBox="1"/>
          <p:nvPr/>
        </p:nvSpPr>
        <p:spPr>
          <a:xfrm>
            <a:off x="4084369" y="263282"/>
            <a:ext cx="55340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Intellectual disunity</a:t>
            </a:r>
          </a:p>
        </p:txBody>
      </p:sp>
    </p:spTree>
    <p:extLst>
      <p:ext uri="{BB962C8B-B14F-4D97-AF65-F5344CB8AC3E}">
        <p14:creationId xmlns:p14="http://schemas.microsoft.com/office/powerpoint/2010/main" val="163351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5386B-A04B-82E7-889B-99DC16693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/>
          </a:bodyPr>
          <a:lstStyle/>
          <a:p>
            <a:r>
              <a:rPr lang="en-GB" dirty="0"/>
              <a:t>Ideological disunity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4E23D-9ED4-71F9-48C4-E93407D1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06208"/>
            <a:ext cx="10972800" cy="4983161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Liberals</a:t>
            </a:r>
            <a:r>
              <a:rPr lang="en-GB" dirty="0"/>
              <a:t> look to John Locke on individual liberties (especially private property) and Adam Smith on free trade</a:t>
            </a:r>
          </a:p>
          <a:p>
            <a:r>
              <a:rPr lang="en-GB" dirty="0">
                <a:solidFill>
                  <a:srgbClr val="FF0000"/>
                </a:solidFill>
              </a:rPr>
              <a:t>Socialists</a:t>
            </a:r>
            <a:r>
              <a:rPr lang="en-GB" dirty="0"/>
              <a:t> look to Jean-Jacques Rousseau on the communal approach to politics, which informed later ‘utopian socialists’ such as Henri Comte de Saint-Simon (1760-1825) and Charles Fourier (1772-1837) </a:t>
            </a:r>
          </a:p>
          <a:p>
            <a:r>
              <a:rPr lang="en-GB" dirty="0">
                <a:solidFill>
                  <a:srgbClr val="FF0000"/>
                </a:solidFill>
              </a:rPr>
              <a:t>Conservatives</a:t>
            </a:r>
            <a:r>
              <a:rPr lang="en-GB" b="1" dirty="0"/>
              <a:t> </a:t>
            </a:r>
            <a:r>
              <a:rPr lang="en-GB" dirty="0"/>
              <a:t>look to Edmund Burke’s (1790) defence of custom and tradition as against rational planning and revolution</a:t>
            </a:r>
          </a:p>
          <a:p>
            <a:r>
              <a:rPr lang="en-GB" dirty="0">
                <a:solidFill>
                  <a:srgbClr val="00B0F0"/>
                </a:solidFill>
              </a:rPr>
              <a:t>The Whig and Tory </a:t>
            </a:r>
            <a:r>
              <a:rPr lang="en-GB" dirty="0"/>
              <a:t>factions in British politics emerged in the context of the Glorious Revolution of 1688-9</a:t>
            </a:r>
          </a:p>
          <a:p>
            <a:r>
              <a:rPr lang="en-GB" dirty="0">
                <a:solidFill>
                  <a:srgbClr val="00B0F0"/>
                </a:solidFill>
              </a:rPr>
              <a:t>The Left/Right distinction </a:t>
            </a:r>
            <a:r>
              <a:rPr lang="en-GB" dirty="0"/>
              <a:t>first used for seating arrangements of the National Assembly at the start of the French Revolution in 1789</a:t>
            </a:r>
          </a:p>
        </p:txBody>
      </p:sp>
    </p:spTree>
    <p:extLst>
      <p:ext uri="{BB962C8B-B14F-4D97-AF65-F5344CB8AC3E}">
        <p14:creationId xmlns:p14="http://schemas.microsoft.com/office/powerpoint/2010/main" val="1935767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FC5A6-E2BE-982B-A116-3A83E85EC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FB9CA-CB05-9A1B-3D56-836461993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505" y="45107"/>
            <a:ext cx="4573477" cy="1143000"/>
          </a:xfrm>
        </p:spPr>
        <p:txBody>
          <a:bodyPr>
            <a:normAutofit/>
          </a:bodyPr>
          <a:lstStyle/>
          <a:p>
            <a:r>
              <a:rPr lang="en-GB" dirty="0"/>
              <a:t>Nationalism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CAD0508-CE98-7772-9C9E-65191D669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37" y="0"/>
            <a:ext cx="6907663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6BA237-B295-340D-2246-C8337657418D}"/>
              </a:ext>
            </a:extLst>
          </p:cNvPr>
          <p:cNvSpPr txBox="1"/>
          <p:nvPr/>
        </p:nvSpPr>
        <p:spPr>
          <a:xfrm>
            <a:off x="9652875" y="-24467"/>
            <a:ext cx="2539125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William Hogarth, The Invasion, plate 1: France (1756)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7B5D7A-17A1-499D-49F5-49E60AFBB881}"/>
              </a:ext>
            </a:extLst>
          </p:cNvPr>
          <p:cNvSpPr txBox="1"/>
          <p:nvPr/>
        </p:nvSpPr>
        <p:spPr>
          <a:xfrm>
            <a:off x="228524" y="1188107"/>
            <a:ext cx="490413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National feeling ran high in eighteenth-century Europe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Driven by state-formation, religion (still!), and French triumphalism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Theories of ‘national characters’ shaped by climate and geography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François-Ignace </a:t>
            </a:r>
            <a:r>
              <a:rPr lang="en-GB" sz="2400" dirty="0" err="1"/>
              <a:t>d’Espiard</a:t>
            </a:r>
            <a:r>
              <a:rPr lang="en-GB" sz="2400" dirty="0"/>
              <a:t> de La Borde, </a:t>
            </a:r>
            <a:r>
              <a:rPr lang="en-GB" sz="2400" i="1" dirty="0"/>
              <a:t>Essay on the Genius and Character of Nations </a:t>
            </a:r>
            <a:r>
              <a:rPr lang="en-GB" sz="2400" dirty="0"/>
              <a:t>(1743)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Montesquieu, </a:t>
            </a:r>
            <a:r>
              <a:rPr lang="en-GB" sz="2400" i="1" dirty="0"/>
              <a:t>The Spirit of the Laws </a:t>
            </a:r>
            <a:r>
              <a:rPr lang="en-GB" sz="2400" dirty="0"/>
              <a:t>(1748)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Porter and Teich, eds, </a:t>
            </a:r>
            <a:r>
              <a:rPr lang="en-GB" sz="2400" i="1" dirty="0"/>
              <a:t>The Enlightenment in National Context </a:t>
            </a:r>
            <a:r>
              <a:rPr lang="en-GB" sz="2400" dirty="0"/>
              <a:t>(1981)</a:t>
            </a:r>
          </a:p>
        </p:txBody>
      </p:sp>
    </p:spTree>
    <p:extLst>
      <p:ext uri="{BB962C8B-B14F-4D97-AF65-F5344CB8AC3E}">
        <p14:creationId xmlns:p14="http://schemas.microsoft.com/office/powerpoint/2010/main" val="2730869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20FC849-3231-9A6F-01A2-1F6B2E0FE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1" y="40904"/>
            <a:ext cx="11826652" cy="56916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3CA261-EFC8-CFE5-33E2-E2DBB1C7741A}"/>
              </a:ext>
            </a:extLst>
          </p:cNvPr>
          <p:cNvSpPr txBox="1"/>
          <p:nvPr/>
        </p:nvSpPr>
        <p:spPr>
          <a:xfrm>
            <a:off x="904461" y="5759524"/>
            <a:ext cx="10941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From Patrick O’Brien, “The Political Economy of British Taxation, 1660-1815,” </a:t>
            </a:r>
            <a:r>
              <a:rPr lang="en-GB" i="1" dirty="0"/>
              <a:t>The Economic History Review </a:t>
            </a:r>
            <a:r>
              <a:rPr lang="en-GB" dirty="0"/>
              <a:t>(1988)</a:t>
            </a:r>
          </a:p>
          <a:p>
            <a:endParaRPr lang="en-GB" dirty="0"/>
          </a:p>
          <a:p>
            <a:r>
              <a:rPr lang="en-GB" dirty="0"/>
              <a:t>For comparison: military spending (‘defence’) was 4.8% of total UK government expenditure 2022-3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BFDA11-4A80-291D-C3FA-788AB6B5857A}"/>
              </a:ext>
            </a:extLst>
          </p:cNvPr>
          <p:cNvSpPr txBox="1"/>
          <p:nvPr/>
        </p:nvSpPr>
        <p:spPr>
          <a:xfrm>
            <a:off x="2950332" y="2191947"/>
            <a:ext cx="1783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9 Years’ War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6FB68A-BA77-7C48-241F-E3B16A97F318}"/>
              </a:ext>
            </a:extLst>
          </p:cNvPr>
          <p:cNvSpPr txBox="1"/>
          <p:nvPr/>
        </p:nvSpPr>
        <p:spPr>
          <a:xfrm>
            <a:off x="2953512" y="2771010"/>
            <a:ext cx="1965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Spanish Succession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574628-66E3-D6CB-D1FE-145FE9B8E7D0}"/>
              </a:ext>
            </a:extLst>
          </p:cNvPr>
          <p:cNvSpPr txBox="1"/>
          <p:nvPr/>
        </p:nvSpPr>
        <p:spPr>
          <a:xfrm>
            <a:off x="2935224" y="3346460"/>
            <a:ext cx="2313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Austrian Succession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ABDCCD-F564-69CE-8E89-1786168B34B7}"/>
              </a:ext>
            </a:extLst>
          </p:cNvPr>
          <p:cNvSpPr txBox="1"/>
          <p:nvPr/>
        </p:nvSpPr>
        <p:spPr>
          <a:xfrm>
            <a:off x="2926080" y="3916379"/>
            <a:ext cx="1965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7 Years’ War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1D5E68-C4A8-E246-E49B-D914173C2EF0}"/>
              </a:ext>
            </a:extLst>
          </p:cNvPr>
          <p:cNvSpPr txBox="1"/>
          <p:nvPr/>
        </p:nvSpPr>
        <p:spPr>
          <a:xfrm>
            <a:off x="2916936" y="4490771"/>
            <a:ext cx="249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American Revolutionary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ED57D4-8495-08C6-F126-1B838323926A}"/>
              </a:ext>
            </a:extLst>
          </p:cNvPr>
          <p:cNvSpPr txBox="1"/>
          <p:nvPr/>
        </p:nvSpPr>
        <p:spPr>
          <a:xfrm>
            <a:off x="2889504" y="5065163"/>
            <a:ext cx="249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Great French Wars</a:t>
            </a:r>
          </a:p>
        </p:txBody>
      </p:sp>
    </p:spTree>
    <p:extLst>
      <p:ext uri="{BB962C8B-B14F-4D97-AF65-F5344CB8AC3E}">
        <p14:creationId xmlns:p14="http://schemas.microsoft.com/office/powerpoint/2010/main" val="2033978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10821-81D9-4BE7-8F45-997BE1968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658" y="0"/>
            <a:ext cx="4915072" cy="1143000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Enlightened war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99D86-394D-4BB9-8028-4AA47D7E2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8783" y="1944620"/>
            <a:ext cx="5973585" cy="17184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939CB4-E14E-044D-98B0-5AE9141C6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549" y="0"/>
            <a:ext cx="5832451" cy="53472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B63347-179A-2F21-B1B4-7329F39A23F1}"/>
              </a:ext>
            </a:extLst>
          </p:cNvPr>
          <p:cNvSpPr txBox="1"/>
          <p:nvPr/>
        </p:nvSpPr>
        <p:spPr>
          <a:xfrm>
            <a:off x="6617798" y="5492889"/>
            <a:ext cx="5176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Birds-eye view of fortification, in Diderot and d’Alembert </a:t>
            </a:r>
            <a:r>
              <a:rPr lang="en-GB" sz="2000" i="1" dirty="0"/>
              <a:t>Encyclopédie</a:t>
            </a:r>
            <a:r>
              <a:rPr lang="en-GB" sz="2000" dirty="0"/>
              <a:t>, vol. 1 of plates, 1762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9EC562-F8E8-9C44-1FB1-4D07F2249D65}"/>
              </a:ext>
            </a:extLst>
          </p:cNvPr>
          <p:cNvSpPr txBox="1"/>
          <p:nvPr/>
        </p:nvSpPr>
        <p:spPr>
          <a:xfrm>
            <a:off x="447261" y="1143000"/>
            <a:ext cx="538519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idea of perpetual peace was a response to near-constant warfare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Saint-Pierre’s 1713 book appeared during negotiations at end of War of Spanish Succession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Voltaire’s </a:t>
            </a:r>
            <a:r>
              <a:rPr lang="en-GB" sz="2400" i="1" dirty="0"/>
              <a:t>Candide</a:t>
            </a:r>
            <a:r>
              <a:rPr lang="en-GB" sz="2400" dirty="0"/>
              <a:t> (1759) was a satire on the 7 Years’ War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But ‘reason’ and ‘progress’ often meant rationalising war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Frederick II (‘the Great’) of Prussia a ‘philosopher-king’ (Voltaire) who made Prussia ‘not a country that has an army but an army that has a country’ (Prussian official)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77677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252F8-7D83-4C92-9BDE-8B019CA91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5758" y="0"/>
            <a:ext cx="3239813" cy="1325563"/>
          </a:xfrm>
        </p:spPr>
        <p:txBody>
          <a:bodyPr>
            <a:normAutofit/>
          </a:bodyPr>
          <a:lstStyle/>
          <a:p>
            <a:r>
              <a:rPr lang="en-GB" dirty="0"/>
              <a:t>Lecture 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30D8B-06CE-4CFA-8516-249712813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005" y="1507688"/>
            <a:ext cx="4465320" cy="4783346"/>
          </a:xfrm>
        </p:spPr>
        <p:txBody>
          <a:bodyPr>
            <a:normAutofit/>
          </a:bodyPr>
          <a:lstStyle/>
          <a:p>
            <a:r>
              <a:rPr lang="en-GB" dirty="0"/>
              <a:t>To explain the Enlightenment and its key messages</a:t>
            </a:r>
          </a:p>
          <a:p>
            <a:r>
              <a:rPr lang="en-GB" dirty="0"/>
              <a:t>To link the Enlightenment to the English, American and French revolutions</a:t>
            </a:r>
          </a:p>
          <a:p>
            <a:r>
              <a:rPr lang="en-GB" dirty="0"/>
              <a:t>To consider how far the Enlightenment was a purely European phenomenon that created a coherent European sense of identity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FA159F-0B3B-4E61-9140-B653F4D51B22}"/>
              </a:ext>
            </a:extLst>
          </p:cNvPr>
          <p:cNvSpPr txBox="1"/>
          <p:nvPr/>
        </p:nvSpPr>
        <p:spPr>
          <a:xfrm>
            <a:off x="5626885" y="5195132"/>
            <a:ext cx="67227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Ukrainian President Volodymyr Zelenskyy pictured in April 2026, with European Union flag in background</a:t>
            </a:r>
          </a:p>
          <a:p>
            <a:pPr algn="ctr"/>
            <a:r>
              <a:rPr lang="en-GB" sz="2000" dirty="0"/>
              <a:t>Photograph: The Guardian Online; Michael Kappeler/DPA/Cover Images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0EA5D3-B861-8FFE-6E5A-711C50E94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399" y="0"/>
            <a:ext cx="6285213" cy="505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5510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ainting of a Māori trading a crayfish for cloth with Joseph Banks ">
            <a:extLst>
              <a:ext uri="{FF2B5EF4-FFF2-40B4-BE49-F238E27FC236}">
                <a16:creationId xmlns:a16="http://schemas.microsoft.com/office/drawing/2014/main" id="{5F6DAAE2-CC5E-FBA1-E953-AD850205D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3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6CB342-1322-4698-DAB4-CAA645C317CD}"/>
              </a:ext>
            </a:extLst>
          </p:cNvPr>
          <p:cNvSpPr txBox="1"/>
          <p:nvPr/>
        </p:nvSpPr>
        <p:spPr>
          <a:xfrm>
            <a:off x="8816008" y="2446470"/>
            <a:ext cx="30513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Māori person trading a crayfish for cloth with the naturalist Joseph Banks</a:t>
            </a:r>
          </a:p>
          <a:p>
            <a:endParaRPr lang="en-GB" sz="2000" dirty="0"/>
          </a:p>
          <a:p>
            <a:r>
              <a:rPr lang="en-GB" sz="2000" dirty="0"/>
              <a:t>Aotearoa New Zealand, 1769, during Pacific voyage of Captain James Cook</a:t>
            </a:r>
          </a:p>
          <a:p>
            <a:endParaRPr lang="en-GB" sz="2000" dirty="0"/>
          </a:p>
          <a:p>
            <a:r>
              <a:rPr lang="en-GB" sz="2000" dirty="0"/>
              <a:t>Drawing by Tupaia, Tahitian priest and navigator</a:t>
            </a:r>
          </a:p>
          <a:p>
            <a:endParaRPr lang="en-GB" sz="2000" dirty="0"/>
          </a:p>
          <a:p>
            <a:r>
              <a:rPr lang="en-GB" sz="2000" dirty="0"/>
              <a:t>British Library, Additional Manuscript 15508, f. 12</a:t>
            </a:r>
          </a:p>
        </p:txBody>
      </p:sp>
    </p:spTree>
    <p:extLst>
      <p:ext uri="{BB962C8B-B14F-4D97-AF65-F5344CB8AC3E}">
        <p14:creationId xmlns:p14="http://schemas.microsoft.com/office/powerpoint/2010/main" val="18566165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framed picture of a person in a uniform&#10;&#10;AI-generated content may be incorrect.">
            <a:extLst>
              <a:ext uri="{FF2B5EF4-FFF2-40B4-BE49-F238E27FC236}">
                <a16:creationId xmlns:a16="http://schemas.microsoft.com/office/drawing/2014/main" id="{B452EE64-4B31-681A-AF8A-2DE3969A1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7250" y="857250"/>
            <a:ext cx="6858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45EB4E-307F-3061-8B07-B22CCCBB0E52}"/>
              </a:ext>
            </a:extLst>
          </p:cNvPr>
          <p:cNvSpPr txBox="1"/>
          <p:nvPr/>
        </p:nvSpPr>
        <p:spPr>
          <a:xfrm>
            <a:off x="5625547" y="1798983"/>
            <a:ext cx="596347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“I am Toussaint Louverture…I have undertaken vengeance. I want </a:t>
            </a:r>
            <a:r>
              <a:rPr lang="en-GB" sz="2400" dirty="0">
                <a:solidFill>
                  <a:srgbClr val="FF0000"/>
                </a:solidFill>
              </a:rPr>
              <a:t>Liberty</a:t>
            </a:r>
            <a:r>
              <a:rPr lang="en-GB" sz="2400" dirty="0"/>
              <a:t> and </a:t>
            </a:r>
            <a:r>
              <a:rPr lang="en-GB" sz="2400" dirty="0">
                <a:solidFill>
                  <a:srgbClr val="FF0000"/>
                </a:solidFill>
              </a:rPr>
              <a:t>Equality</a:t>
            </a:r>
            <a:r>
              <a:rPr lang="en-GB" sz="2400" dirty="0"/>
              <a:t> to reign in Saint Domingue. I am working to make that happen. Unite yourselves to us, brothers, and fight with us for the same cause.”</a:t>
            </a:r>
          </a:p>
          <a:p>
            <a:endParaRPr lang="en-GB" sz="2400" dirty="0"/>
          </a:p>
          <a:p>
            <a:r>
              <a:rPr lang="en-GB" sz="2000" dirty="0"/>
              <a:t>Toussaint Louverture (1743-1803), Proclamation from Camp Turel (29 August 1793)</a:t>
            </a:r>
          </a:p>
        </p:txBody>
      </p:sp>
    </p:spTree>
    <p:extLst>
      <p:ext uri="{BB962C8B-B14F-4D97-AF65-F5344CB8AC3E}">
        <p14:creationId xmlns:p14="http://schemas.microsoft.com/office/powerpoint/2010/main" val="886219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5AD82C4-5756-26C5-4B87-034E7CFFE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252" y="-1426"/>
            <a:ext cx="4559696" cy="68608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91D0E4-FB1D-EAC3-437B-80B8697F134D}"/>
              </a:ext>
            </a:extLst>
          </p:cNvPr>
          <p:cNvSpPr txBox="1"/>
          <p:nvPr/>
        </p:nvSpPr>
        <p:spPr>
          <a:xfrm>
            <a:off x="1759227" y="295319"/>
            <a:ext cx="4631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A global Enlightenment?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E6631B-FDAF-98E1-ADC2-27AD19E116EB}"/>
              </a:ext>
            </a:extLst>
          </p:cNvPr>
          <p:cNvSpPr txBox="1"/>
          <p:nvPr/>
        </p:nvSpPr>
        <p:spPr>
          <a:xfrm>
            <a:off x="2365513" y="6106197"/>
            <a:ext cx="5118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Shōsai Ikkei, ‘Mirror of the Rise and Fall of Enlightenment and Tradition,’ Woodblock print, 1872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DE00CD-E622-B838-E1EA-846E1E57BC13}"/>
              </a:ext>
            </a:extLst>
          </p:cNvPr>
          <p:cNvSpPr txBox="1"/>
          <p:nvPr/>
        </p:nvSpPr>
        <p:spPr>
          <a:xfrm>
            <a:off x="323023" y="1120217"/>
            <a:ext cx="70418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European expansion in North America, South Asia, and the Pacific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Two-way exchanges of ideas and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Hybrid and eclectic us of Enlightenment ideas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Non-European contributions often hidden by racism and power imbalance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Some genuine curiosity and admiration towards cultures outside Europe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Enlightenment as a global symbol of modernity</a:t>
            </a:r>
          </a:p>
          <a:p>
            <a:endParaRPr lang="en-GB" sz="2400" dirty="0"/>
          </a:p>
          <a:p>
            <a:r>
              <a:rPr lang="en-GB" sz="2400" dirty="0">
                <a:sym typeface="Wingdings" panose="05000000000000000000" pitchFamily="2" charset="2"/>
              </a:rPr>
              <a:t> was the Enlightenment about European distinctiveness or rather dependence?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89164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CE560-8B35-4120-A363-7B3047B46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930" y="0"/>
            <a:ext cx="10972800" cy="1143000"/>
          </a:xfrm>
        </p:spPr>
        <p:txBody>
          <a:bodyPr/>
          <a:lstStyle/>
          <a:p>
            <a:r>
              <a:rPr lang="en-GB" dirty="0"/>
              <a:t>Enlightenment paradoxes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416B6-30FB-41ED-B714-197960B9A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930" y="1391480"/>
            <a:ext cx="10972800" cy="5056631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 universal set of European values and undermining the cohesion of Europe through a series of culture wars and contests over political, economic and social power</a:t>
            </a:r>
          </a:p>
          <a:p>
            <a:r>
              <a:rPr lang="en-GB" dirty="0"/>
              <a:t>creating a set of ideals about European pacifism in an age of global war</a:t>
            </a:r>
          </a:p>
          <a:p>
            <a:r>
              <a:rPr lang="en-GB" dirty="0"/>
              <a:t>a critique of European values but also their imperial export/imposition</a:t>
            </a:r>
          </a:p>
          <a:p>
            <a:r>
              <a:rPr lang="en-GB" dirty="0"/>
              <a:t>creating a scientific attitude based on reason that nevertheless created a perhaps irrational sense of European cultural superiority</a:t>
            </a:r>
          </a:p>
          <a:p>
            <a:r>
              <a:rPr lang="en-GB" dirty="0"/>
              <a:t>creating new attitudes to wealth creation that both underlined/advanced European economic supremacy and maximised competition of interests</a:t>
            </a:r>
          </a:p>
          <a:p>
            <a:r>
              <a:rPr lang="en-GB" dirty="0"/>
              <a:t>The term can define and centre Europe but also challenge that centring!</a:t>
            </a:r>
          </a:p>
          <a:p>
            <a:r>
              <a:rPr lang="en-GB" dirty="0"/>
              <a:t>The Enlightenment is a problematic, shifting and ambiguous term that is essentially one about contested ideas and practices, both in the past and among historians – so a useful one for historians to think with!</a:t>
            </a:r>
          </a:p>
        </p:txBody>
      </p:sp>
    </p:spTree>
    <p:extLst>
      <p:ext uri="{BB962C8B-B14F-4D97-AF65-F5344CB8AC3E}">
        <p14:creationId xmlns:p14="http://schemas.microsoft.com/office/powerpoint/2010/main" val="170266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1833"/>
            <a:ext cx="10972800" cy="1143000"/>
          </a:xfrm>
        </p:spPr>
        <p:txBody>
          <a:bodyPr>
            <a:normAutofit/>
          </a:bodyPr>
          <a:lstStyle/>
          <a:p>
            <a:r>
              <a:rPr lang="en-GB" dirty="0"/>
              <a:t>What ideals did the Enlightenment seek?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80391" y="1545496"/>
            <a:ext cx="5980176" cy="46257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/>
              <a:t>Two over-arching characteristics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1) Reason</a:t>
            </a:r>
          </a:p>
          <a:p>
            <a:pPr>
              <a:buNone/>
            </a:pPr>
            <a:r>
              <a:rPr lang="en-GB" dirty="0"/>
              <a:t>	‘dare to know’ (Immanuel Kant, 1784), free oneself from being slaves to others, think for yourself, use reason. Deification of reason.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2) Progress</a:t>
            </a:r>
          </a:p>
          <a:p>
            <a:pPr>
              <a:buNone/>
            </a:pPr>
            <a:r>
              <a:rPr lang="en-GB" dirty="0"/>
              <a:t>	Optimism and progress towards the common good of life and happiness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7261290" y="5678611"/>
            <a:ext cx="4041775" cy="639762"/>
          </a:xfrm>
        </p:spPr>
        <p:txBody>
          <a:bodyPr>
            <a:normAutofit fontScale="70000" lnSpcReduction="20000"/>
          </a:bodyPr>
          <a:lstStyle/>
          <a:p>
            <a:r>
              <a:rPr lang="en-GB" b="0" i="1" dirty="0"/>
              <a:t>William Blake’s depiction of Isaac Newton as the personification of reason , 1805</a:t>
            </a:r>
          </a:p>
        </p:txBody>
      </p:sp>
      <p:pic>
        <p:nvPicPr>
          <p:cNvPr id="5" name="Content Placeholder 4" descr="newton-williamblakejpg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724651" y="1870699"/>
            <a:ext cx="4781550" cy="354622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5516" y="274638"/>
            <a:ext cx="5016884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The terms of Enlightenment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371" y="578280"/>
            <a:ext cx="6340870" cy="6099675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Enlightenment: it was contemporary;  1784 Prussian essay competition ‘was </a:t>
            </a:r>
            <a:r>
              <a:rPr lang="en-GB" dirty="0" err="1"/>
              <a:t>ist</a:t>
            </a:r>
            <a:r>
              <a:rPr lang="en-GB" dirty="0"/>
              <a:t> Aufklärung?’ </a:t>
            </a:r>
          </a:p>
          <a:p>
            <a:r>
              <a:rPr lang="en-GB" dirty="0"/>
              <a:t>But it is a very contested and ambiguous term – it has been a shorthand for a set of European values that underpinned modernity but this has become increasingly problematic</a:t>
            </a:r>
          </a:p>
          <a:p>
            <a:r>
              <a:rPr lang="en-GB" i="1" dirty="0"/>
              <a:t>The</a:t>
            </a:r>
            <a:r>
              <a:rPr lang="en-GB" dirty="0"/>
              <a:t>? Description of a ‘process’ rather than an ‘event’ or period</a:t>
            </a:r>
          </a:p>
          <a:p>
            <a:r>
              <a:rPr lang="en-GB" dirty="0"/>
              <a:t>an intellectual and cultural movement in the ‘long eighteenth century’ (1648 to 1815)</a:t>
            </a:r>
          </a:p>
          <a:p>
            <a:r>
              <a:rPr lang="en-GB" dirty="0"/>
              <a:t>the term ‘Age of Reason’, which is also used, does suggest a period</a:t>
            </a:r>
          </a:p>
          <a:p>
            <a:r>
              <a:rPr lang="en-GB" dirty="0"/>
              <a:t>The image of light</a:t>
            </a:r>
          </a:p>
        </p:txBody>
      </p:sp>
      <p:pic>
        <p:nvPicPr>
          <p:cNvPr id="4" name="Content Placeholder 3" descr="orrery.jpg">
            <a:extLst>
              <a:ext uri="{FF2B5EF4-FFF2-40B4-BE49-F238E27FC236}">
                <a16:creationId xmlns:a16="http://schemas.microsoft.com/office/drawing/2014/main" id="{0B8CE393-D2CE-48E8-8C7C-F420FA3AE52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14745" y="1539852"/>
            <a:ext cx="5016884" cy="44757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E3D1EE-A018-4604-B889-F8A89DA77097}"/>
              </a:ext>
            </a:extLst>
          </p:cNvPr>
          <p:cNvSpPr txBox="1"/>
          <p:nvPr/>
        </p:nvSpPr>
        <p:spPr>
          <a:xfrm>
            <a:off x="6653517" y="6137848"/>
            <a:ext cx="5538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Joseph Wright of Derby,</a:t>
            </a:r>
          </a:p>
          <a:p>
            <a:r>
              <a:rPr lang="en-GB" dirty="0"/>
              <a:t>‘A Philosopher Lecturing about the Orrery’ (1766)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072" y="206209"/>
            <a:ext cx="894299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Can we identify areas where Enlightenment ideals appear distinctive?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767" y="1812290"/>
            <a:ext cx="8229600" cy="4968709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GB" sz="2400" dirty="0"/>
              <a:t>Religion</a:t>
            </a:r>
          </a:p>
          <a:p>
            <a:pPr marL="0" indent="0">
              <a:buNone/>
            </a:pPr>
            <a:r>
              <a:rPr lang="en-GB" sz="2400" dirty="0"/>
              <a:t>Attacked the ignorance, superstition and intolerance peddled by the established church (both Catholic and Protestant).</a:t>
            </a:r>
          </a:p>
          <a:p>
            <a:pPr marL="0" indent="0">
              <a:buNone/>
            </a:pPr>
            <a:r>
              <a:rPr lang="en-GB" sz="2400" dirty="0"/>
              <a:t>Questioned the relationship between Church and State; and religious institutions such as the Jesuits. </a:t>
            </a:r>
          </a:p>
          <a:p>
            <a:pPr marL="0" indent="0">
              <a:buNone/>
            </a:pPr>
            <a:r>
              <a:rPr lang="en-GB" sz="2400" dirty="0"/>
              <a:t>In its more radical form also the soundness of revealed religion - some adopted a more rational form of religion, deism (Voltaire, Thomas Paine) and even atheism (Baron </a:t>
            </a:r>
            <a:r>
              <a:rPr lang="en-GB" sz="2400" dirty="0" err="1"/>
              <a:t>d’Holbach</a:t>
            </a:r>
            <a:r>
              <a:rPr lang="en-GB" sz="2400" dirty="0"/>
              <a:t>, probably David Hume). </a:t>
            </a:r>
          </a:p>
          <a:p>
            <a:pPr marL="514350" indent="-514350">
              <a:buNone/>
            </a:pPr>
            <a:r>
              <a:rPr lang="en-GB" sz="2400" dirty="0"/>
              <a:t>Caveats: many clerics were part of the Enlightenment e.g. Abbé Saint-Pierre on perpetual peace; ‘natural theology’ used science to defend Christianity; Rousseau thought atheists should be shot!</a:t>
            </a:r>
          </a:p>
        </p:txBody>
      </p:sp>
      <p:pic>
        <p:nvPicPr>
          <p:cNvPr id="4" name="Picture 2" descr="https://covers.openlibrary.org/b/id/6109303-L.jpg">
            <a:extLst>
              <a:ext uri="{FF2B5EF4-FFF2-40B4-BE49-F238E27FC236}">
                <a16:creationId xmlns:a16="http://schemas.microsoft.com/office/drawing/2014/main" id="{65FAB526-CA7F-4E9B-B904-8AAD980F9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062" y="1197601"/>
            <a:ext cx="27908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/>
              <a:t>2) Political Authority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38" y="1143000"/>
            <a:ext cx="5563338" cy="5620136"/>
          </a:xfrm>
        </p:spPr>
        <p:txBody>
          <a:bodyPr>
            <a:normAutofit/>
          </a:bodyPr>
          <a:lstStyle/>
          <a:p>
            <a:r>
              <a:rPr lang="en-GB" dirty="0"/>
              <a:t>New ways of thinking about the powers of the people and their rulers. </a:t>
            </a:r>
          </a:p>
          <a:p>
            <a:r>
              <a:rPr lang="en-GB" dirty="0"/>
              <a:t>Ideas of contract and natural rights (John Locke; Rousseau).</a:t>
            </a:r>
          </a:p>
          <a:p>
            <a:r>
              <a:rPr lang="en-GB" dirty="0"/>
              <a:t>Ideas of natural equality and liberty</a:t>
            </a:r>
          </a:p>
          <a:p>
            <a:r>
              <a:rPr lang="en-GB" dirty="0"/>
              <a:t>Desacralisation of monarchy; admiration of republics (strong influence of antiquity)</a:t>
            </a:r>
          </a:p>
          <a:p>
            <a:r>
              <a:rPr lang="en-GB" dirty="0"/>
              <a:t>Justification of revolution: Britain 1689, America 1776</a:t>
            </a:r>
          </a:p>
        </p:txBody>
      </p:sp>
      <p:pic>
        <p:nvPicPr>
          <p:cNvPr id="5" name="Content Placeholder 4" descr="declar-crop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855971" y="1143000"/>
            <a:ext cx="3992528" cy="2330559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148CE0-E88D-4E36-9DF4-628AE7D42CC2}"/>
              </a:ext>
            </a:extLst>
          </p:cNvPr>
          <p:cNvSpPr txBox="1"/>
          <p:nvPr/>
        </p:nvSpPr>
        <p:spPr>
          <a:xfrm>
            <a:off x="6211825" y="3620469"/>
            <a:ext cx="598017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“We hold these truths to be self-evident, that all men are created </a:t>
            </a:r>
            <a:r>
              <a:rPr lang="en-US" sz="2000" b="0" i="0" dirty="0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equal</a:t>
            </a:r>
            <a:r>
              <a:rPr lang="en-US" sz="20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, that they are endowed by their Creator with certain unalienable </a:t>
            </a:r>
            <a:r>
              <a:rPr lang="en-US" sz="2000" b="0" i="0" dirty="0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Rights</a:t>
            </a:r>
            <a:r>
              <a:rPr lang="en-US" sz="20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, that among these are Life, </a:t>
            </a:r>
            <a:r>
              <a:rPr lang="en-US" sz="2000" b="0" i="0" dirty="0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Liberty</a:t>
            </a:r>
            <a:r>
              <a:rPr lang="en-US" sz="20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 and the pursuit of </a:t>
            </a:r>
            <a:r>
              <a:rPr lang="en-US" sz="2000" b="0" i="0" dirty="0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Happiness</a:t>
            </a:r>
            <a:r>
              <a:rPr lang="en-US" sz="20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.--That to secure these rights, Governments are instituted among Men, deriving their just powers from the </a:t>
            </a:r>
            <a:r>
              <a:rPr lang="en-US" sz="2000" b="0" i="0" dirty="0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consent of the governed</a:t>
            </a:r>
            <a:r>
              <a:rPr lang="en-US" sz="20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, --That whenever any Form of Government becomes destructive of these ends, it is the Right of the People to </a:t>
            </a:r>
            <a:r>
              <a:rPr lang="en-US" sz="2000" b="0" i="0" dirty="0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alter or to abolish </a:t>
            </a:r>
            <a:r>
              <a:rPr lang="en-US" sz="20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it</a:t>
            </a:r>
            <a:r>
              <a:rPr lang="en-US" sz="2000" dirty="0">
                <a:solidFill>
                  <a:srgbClr val="555555"/>
                </a:solidFill>
                <a:latin typeface="Source Sans Pro" panose="020B0503030403020204" pitchFamily="34" charset="0"/>
              </a:rPr>
              <a:t>…”</a:t>
            </a:r>
            <a:endParaRPr lang="en-GB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BF573-35FD-4994-8017-1F70EFDD8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98" y="138003"/>
            <a:ext cx="6358443" cy="1143000"/>
          </a:xfrm>
        </p:spPr>
        <p:txBody>
          <a:bodyPr/>
          <a:lstStyle/>
          <a:p>
            <a:r>
              <a:rPr lang="en-GB" dirty="0"/>
              <a:t>France 1789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FFA8B-A034-48A7-BF05-00C0CA7BE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404" y="1573635"/>
            <a:ext cx="6659880" cy="491124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Attack on the ‘</a:t>
            </a:r>
            <a:r>
              <a:rPr lang="en-GB" dirty="0" err="1"/>
              <a:t>ancien</a:t>
            </a:r>
            <a:r>
              <a:rPr lang="en-GB" dirty="0"/>
              <a:t> </a:t>
            </a:r>
            <a:r>
              <a:rPr lang="en-GB" dirty="0" err="1"/>
              <a:t>régime</a:t>
            </a:r>
            <a:r>
              <a:rPr lang="en-GB" dirty="0"/>
              <a:t>’: a term invented at the French Revolution of 1789 to describe the ‘old rule’, ‘old order’, or ‘former regime’ that the revolutionaries were trying to sweep away</a:t>
            </a:r>
          </a:p>
          <a:p>
            <a:r>
              <a:rPr lang="en-GB" dirty="0"/>
              <a:t>The Revolutionaries of 1789 saw themselves as carrying out many of the ideas formulated by the philosophes and idolised some of them</a:t>
            </a:r>
          </a:p>
          <a:p>
            <a:r>
              <a:rPr lang="en-GB" dirty="0"/>
              <a:t>The precise role, identity and vehicle of these ideas is debated, but their relevance is not</a:t>
            </a:r>
          </a:p>
          <a:p>
            <a:endParaRPr lang="en-GB" dirty="0"/>
          </a:p>
        </p:txBody>
      </p:sp>
      <p:pic>
        <p:nvPicPr>
          <p:cNvPr id="5" name="Content Placeholder 5" descr="41984~An-Allegory-of-the-Revolution-with-a-Portrait-Medallion-of-Jean-Jacques-Rousseau-1712-78-1794-Posters.jpg">
            <a:extLst>
              <a:ext uri="{FF2B5EF4-FFF2-40B4-BE49-F238E27FC236}">
                <a16:creationId xmlns:a16="http://schemas.microsoft.com/office/drawing/2014/main" id="{8BE65CFB-2EBA-4854-8D6A-E88E4DB1CDC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9607" y="138003"/>
            <a:ext cx="4258880" cy="56701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5D166C-EBBB-4443-BE88-AED4DD5CDC4D}"/>
              </a:ext>
            </a:extLst>
          </p:cNvPr>
          <p:cNvSpPr txBox="1"/>
          <p:nvPr/>
        </p:nvSpPr>
        <p:spPr>
          <a:xfrm>
            <a:off x="7774066" y="5808109"/>
            <a:ext cx="3789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/>
              <a:t>1794 Allegory of the Revolution by </a:t>
            </a:r>
            <a:r>
              <a:rPr lang="nl-NL" sz="2000" i="1" dirty="0"/>
              <a:t>Nicolas Henry Jeaurat de Bertry</a:t>
            </a: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2928278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1E550D3-2B45-52D9-6BA2-3CEFB0D5D3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94819" cy="56020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16F0D4-D85D-1AC7-6397-67EEF952F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244" y="0"/>
            <a:ext cx="6166313" cy="52685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8D353D-5398-C7EB-BFE1-698A432F1C10}"/>
              </a:ext>
            </a:extLst>
          </p:cNvPr>
          <p:cNvSpPr txBox="1"/>
          <p:nvPr/>
        </p:nvSpPr>
        <p:spPr>
          <a:xfrm>
            <a:off x="5346142" y="5381297"/>
            <a:ext cx="65620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“Regeneration of morals</a:t>
            </a:r>
          </a:p>
          <a:p>
            <a:r>
              <a:rPr lang="en-GB" sz="2000" dirty="0"/>
              <a:t>The more enlightened [</a:t>
            </a:r>
            <a:r>
              <a:rPr lang="en-GB" sz="2000" dirty="0" err="1"/>
              <a:t>éclairée</a:t>
            </a:r>
            <a:r>
              <a:rPr lang="en-GB" sz="2000" dirty="0"/>
              <a:t>] the nation, the more it feels [sent] that its real interest is to obey just and wise laws</a:t>
            </a:r>
          </a:p>
          <a:p>
            <a:r>
              <a:rPr lang="en-GB" sz="2000" dirty="0"/>
              <a:t>The rights of man and the citizen.”</a:t>
            </a:r>
          </a:p>
        </p:txBody>
      </p:sp>
    </p:spTree>
    <p:extLst>
      <p:ext uri="{BB962C8B-B14F-4D97-AF65-F5344CB8AC3E}">
        <p14:creationId xmlns:p14="http://schemas.microsoft.com/office/powerpoint/2010/main" val="3763341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534" y="213044"/>
            <a:ext cx="5147967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3) The rise of the public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409" y="1608290"/>
            <a:ext cx="5547362" cy="4634854"/>
          </a:xfrm>
        </p:spPr>
        <p:txBody>
          <a:bodyPr>
            <a:normAutofit fontScale="25000" lnSpcReduction="20000"/>
          </a:bodyPr>
          <a:lstStyle/>
          <a:p>
            <a:r>
              <a:rPr lang="en-GB" sz="9600" dirty="0"/>
              <a:t>Jurgen Habermas, </a:t>
            </a:r>
            <a:r>
              <a:rPr lang="en-GB" sz="9600" i="1" dirty="0"/>
              <a:t>The Structural Transformation of the Bourgeois Public Sphere </a:t>
            </a:r>
            <a:r>
              <a:rPr lang="en-GB" sz="9600" dirty="0"/>
              <a:t>(1962, trans. 1989)</a:t>
            </a:r>
          </a:p>
          <a:p>
            <a:r>
              <a:rPr lang="en-GB" sz="9600" dirty="0"/>
              <a:t>Not just ideas but debates – but where did debates happen?</a:t>
            </a:r>
          </a:p>
          <a:p>
            <a:r>
              <a:rPr lang="en-GB" sz="9600" dirty="0"/>
              <a:t>New or more open institutions: coffee houses, salons, museums, theatres, newspapers</a:t>
            </a:r>
          </a:p>
          <a:p>
            <a:r>
              <a:rPr lang="en-GB" sz="9600" dirty="0"/>
              <a:t>Public opinion becomes a political force</a:t>
            </a:r>
          </a:p>
          <a:p>
            <a:r>
              <a:rPr lang="en-GB" sz="9600" dirty="0"/>
              <a:t>“I must always consult public opinion; it is never wrong.” - Louis XVI (French king 1754-1793)</a:t>
            </a:r>
          </a:p>
          <a:p>
            <a:r>
              <a:rPr lang="en-GB" sz="9600" dirty="0"/>
              <a:t>Driven by commerce and state-formation</a:t>
            </a:r>
          </a:p>
          <a:p>
            <a:r>
              <a:rPr lang="en-GB" sz="9600" dirty="0"/>
              <a:t>Most people left out!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4" name="Picture 2" descr="undefined">
            <a:extLst>
              <a:ext uri="{FF2B5EF4-FFF2-40B4-BE49-F238E27FC236}">
                <a16:creationId xmlns:a16="http://schemas.microsoft.com/office/drawing/2014/main" id="{2C3D4FCB-E112-DA64-59E7-8326C4BFC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057" y="725637"/>
            <a:ext cx="6179943" cy="406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D4B324-4638-D57A-5D53-9119C4B7B0BE}"/>
              </a:ext>
            </a:extLst>
          </p:cNvPr>
          <p:cNvSpPr txBox="1"/>
          <p:nvPr/>
        </p:nvSpPr>
        <p:spPr>
          <a:xfrm>
            <a:off x="6392390" y="5424477"/>
            <a:ext cx="554736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“In the Salon of Madame [Marie Thérèse] </a:t>
            </a:r>
            <a:r>
              <a:rPr lang="en-GB" sz="2000" dirty="0" err="1"/>
              <a:t>Geoffrin</a:t>
            </a:r>
            <a:r>
              <a:rPr lang="en-GB" sz="2000" dirty="0"/>
              <a:t> in 1755,” by Anicet Charles Gabriel Lemonnier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2287</Words>
  <Application>Microsoft Office PowerPoint</Application>
  <PresentationFormat>Widescreen</PresentationFormat>
  <Paragraphs>167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Source Sans Pro</vt:lpstr>
      <vt:lpstr>Wingdings</vt:lpstr>
      <vt:lpstr>Office Theme</vt:lpstr>
      <vt:lpstr>1_Office Theme</vt:lpstr>
      <vt:lpstr>The Enlightenment and Revolution: Europe and the World</vt:lpstr>
      <vt:lpstr>Lecture aims</vt:lpstr>
      <vt:lpstr>What ideals did the Enlightenment seek?</vt:lpstr>
      <vt:lpstr>The terms of Enlightenment</vt:lpstr>
      <vt:lpstr>Can we identify areas where Enlightenment ideals appear distinctive?</vt:lpstr>
      <vt:lpstr>2) Political Authority</vt:lpstr>
      <vt:lpstr>France 1789</vt:lpstr>
      <vt:lpstr>PowerPoint Presentation</vt:lpstr>
      <vt:lpstr>3) The rise of the public</vt:lpstr>
      <vt:lpstr>4) Natural science</vt:lpstr>
      <vt:lpstr>5) Wealth and luxury</vt:lpstr>
      <vt:lpstr>The idea of Europe (recap)</vt:lpstr>
      <vt:lpstr>A European Union?</vt:lpstr>
      <vt:lpstr>A European Union? continued</vt:lpstr>
      <vt:lpstr>PowerPoint Presentation</vt:lpstr>
      <vt:lpstr>Ideological disunity</vt:lpstr>
      <vt:lpstr>Nationalism</vt:lpstr>
      <vt:lpstr>PowerPoint Presentation</vt:lpstr>
      <vt:lpstr>Enlightened war</vt:lpstr>
      <vt:lpstr>PowerPoint Presentation</vt:lpstr>
      <vt:lpstr>PowerPoint Presentation</vt:lpstr>
      <vt:lpstr>PowerPoint Presentation</vt:lpstr>
      <vt:lpstr>Enlightenment paradoxes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Enlightenment and Revolution: Europe and the World</dc:title>
  <dc:creator>Knights, Mark</dc:creator>
  <cp:lastModifiedBy>Marshall, Peter</cp:lastModifiedBy>
  <cp:revision>84</cp:revision>
  <dcterms:created xsi:type="dcterms:W3CDTF">2021-04-12T10:32:20Z</dcterms:created>
  <dcterms:modified xsi:type="dcterms:W3CDTF">2026-04-27T14:42:10Z</dcterms:modified>
</cp:coreProperties>
</file>