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56" r:id="rId2"/>
    <p:sldId id="262" r:id="rId3"/>
    <p:sldId id="263" r:id="rId4"/>
    <p:sldId id="264" r:id="rId5"/>
    <p:sldId id="265" r:id="rId6"/>
    <p:sldId id="266" r:id="rId7"/>
    <p:sldId id="257" r:id="rId8"/>
    <p:sldId id="267" r:id="rId9"/>
    <p:sldId id="268" r:id="rId10"/>
    <p:sldId id="269" r:id="rId11"/>
    <p:sldId id="258" r:id="rId12"/>
    <p:sldId id="272" r:id="rId13"/>
    <p:sldId id="270" r:id="rId14"/>
    <p:sldId id="271" r:id="rId15"/>
    <p:sldId id="260" r:id="rId16"/>
    <p:sldId id="261"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764" y="9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541F9-5652-4DFD-8D7C-429D54462C11}" type="datetimeFigureOut">
              <a:rPr lang="en-GB" smtClean="0"/>
              <a:t>17/11/2025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1C3C3C-D5AF-418D-9A38-A5472B68A002}" type="slidenum">
              <a:rPr lang="en-GB" smtClean="0"/>
              <a:t>‹#›</a:t>
            </a:fld>
            <a:endParaRPr lang="en-GB"/>
          </a:p>
        </p:txBody>
      </p:sp>
    </p:spTree>
    <p:extLst>
      <p:ext uri="{BB962C8B-B14F-4D97-AF65-F5344CB8AC3E}">
        <p14:creationId xmlns:p14="http://schemas.microsoft.com/office/powerpoint/2010/main" val="1729395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1C3C3C-D5AF-418D-9A38-A5472B68A002}" type="slidenum">
              <a:rPr lang="en-GB" smtClean="0"/>
              <a:t>1</a:t>
            </a:fld>
            <a:endParaRPr lang="en-GB"/>
          </a:p>
        </p:txBody>
      </p:sp>
    </p:spTree>
    <p:extLst>
      <p:ext uri="{BB962C8B-B14F-4D97-AF65-F5344CB8AC3E}">
        <p14:creationId xmlns:p14="http://schemas.microsoft.com/office/powerpoint/2010/main" val="3825724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7A695634-67BD-43D8-A50E-1B721D6DFB6B}" type="datetimeFigureOut">
              <a:rPr lang="en-GB" smtClean="0"/>
              <a:t>17/11/2025</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5454AE0-DFB4-460A-B445-B77C936617B6}" type="slidenum">
              <a:rPr lang="en-GB" smtClean="0"/>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A695634-67BD-43D8-A50E-1B721D6DFB6B}" type="datetimeFigureOut">
              <a:rPr lang="en-GB" smtClean="0"/>
              <a:t>17/11/2025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454AE0-DFB4-460A-B445-B77C936617B6}"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5454AE0-DFB4-460A-B445-B77C936617B6}" type="slidenum">
              <a:rPr lang="en-GB" smtClean="0"/>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A695634-67BD-43D8-A50E-1B721D6DFB6B}" type="datetimeFigureOut">
              <a:rPr lang="en-GB" smtClean="0"/>
              <a:t>17/11/2025</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7A695634-67BD-43D8-A50E-1B721D6DFB6B}" type="datetimeFigureOut">
              <a:rPr lang="en-GB" smtClean="0"/>
              <a:t>17/11/2025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E5454AE0-DFB4-460A-B445-B77C936617B6}" type="slidenum">
              <a:rPr lang="en-GB" smtClean="0"/>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7A695634-67BD-43D8-A50E-1B721D6DFB6B}" type="datetimeFigureOut">
              <a:rPr lang="en-GB" smtClean="0"/>
              <a:t>17/11/2025</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5454AE0-DFB4-460A-B445-B77C936617B6}" type="slidenum">
              <a:rPr lang="en-GB" smtClean="0"/>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a:t>Click to edit Master title style</a:t>
            </a:r>
          </a:p>
        </p:txBody>
      </p:sp>
      <p:sp>
        <p:nvSpPr>
          <p:cNvPr id="5" name="Date Placeholder 4"/>
          <p:cNvSpPr>
            <a:spLocks noGrp="1"/>
          </p:cNvSpPr>
          <p:nvPr>
            <p:ph type="dt" sz="half" idx="10"/>
          </p:nvPr>
        </p:nvSpPr>
        <p:spPr>
          <a:xfrm>
            <a:off x="5791200" y="6409944"/>
            <a:ext cx="3044952" cy="365760"/>
          </a:xfrm>
        </p:spPr>
        <p:txBody>
          <a:bodyPr/>
          <a:lstStyle/>
          <a:p>
            <a:fld id="{7A695634-67BD-43D8-A50E-1B721D6DFB6B}" type="datetimeFigureOut">
              <a:rPr lang="en-GB" smtClean="0"/>
              <a:t>17/11/2025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454AE0-DFB4-460A-B445-B77C936617B6}" type="slidenum">
              <a:rPr lang="en-GB" smtClean="0"/>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7A695634-67BD-43D8-A50E-1B721D6DFB6B}" type="datetimeFigureOut">
              <a:rPr lang="en-GB" smtClean="0"/>
              <a:t>17/11/2025</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5454AE0-DFB4-460A-B445-B77C936617B6}" type="slidenum">
              <a:rPr lang="en-GB" smtClean="0"/>
              <a:t>‹#›</a:t>
            </a:fld>
            <a:endParaRPr lang="en-GB"/>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7A695634-67BD-43D8-A50E-1B721D6DFB6B}" type="datetimeFigureOut">
              <a:rPr lang="en-GB" smtClean="0"/>
              <a:t>17/11/2025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E5454AE0-DFB4-460A-B445-B77C936617B6}"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7A695634-67BD-43D8-A50E-1B721D6DFB6B}" type="datetimeFigureOut">
              <a:rPr lang="en-GB" smtClean="0"/>
              <a:t>17/11/2025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5454AE0-DFB4-460A-B445-B77C936617B6}"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5454AE0-DFB4-460A-B445-B77C936617B6}" type="slidenum">
              <a:rPr lang="en-GB" smtClean="0"/>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7A695634-67BD-43D8-A50E-1B721D6DFB6B}" type="datetimeFigureOut">
              <a:rPr lang="en-GB" smtClean="0"/>
              <a:t>17/11/2025</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5454AE0-DFB4-460A-B445-B77C936617B6}" type="slidenum">
              <a:rPr lang="en-GB" smtClean="0"/>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A695634-67BD-43D8-A50E-1B721D6DFB6B}" type="datetimeFigureOut">
              <a:rPr lang="en-GB" smtClean="0"/>
              <a:t>17/11/2025</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A695634-67BD-43D8-A50E-1B721D6DFB6B}" type="datetimeFigureOut">
              <a:rPr lang="en-GB" smtClean="0"/>
              <a:t>17/11/2025</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5454AE0-DFB4-460A-B445-B77C936617B6}" type="slidenum">
              <a:rPr lang="en-GB" smtClean="0"/>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a:t>Europe in the Making </a:t>
            </a:r>
          </a:p>
          <a:p>
            <a:endParaRPr lang="en-GB" b="0" dirty="0"/>
          </a:p>
          <a:p>
            <a:r>
              <a:rPr lang="en-GB" b="0" dirty="0"/>
              <a:t>Aysu </a:t>
            </a:r>
            <a:r>
              <a:rPr lang="en-GB" b="0" dirty="0" err="1"/>
              <a:t>dincer</a:t>
            </a:r>
            <a:endParaRPr lang="en-GB" b="0" dirty="0"/>
          </a:p>
        </p:txBody>
      </p:sp>
      <p:sp>
        <p:nvSpPr>
          <p:cNvPr id="2" name="Title 1"/>
          <p:cNvSpPr>
            <a:spLocks noGrp="1"/>
          </p:cNvSpPr>
          <p:nvPr>
            <p:ph type="ctrTitle"/>
          </p:nvPr>
        </p:nvSpPr>
        <p:spPr/>
        <p:txBody>
          <a:bodyPr/>
          <a:lstStyle/>
          <a:p>
            <a:r>
              <a:rPr lang="en-GB" dirty="0"/>
              <a:t>The Mediterranean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3DF59-851E-4A1B-9548-D847A9F2AF67}"/>
              </a:ext>
            </a:extLst>
          </p:cNvPr>
          <p:cNvSpPr>
            <a:spLocks noGrp="1"/>
          </p:cNvSpPr>
          <p:nvPr>
            <p:ph type="title"/>
          </p:nvPr>
        </p:nvSpPr>
        <p:spPr/>
        <p:txBody>
          <a:bodyPr/>
          <a:lstStyle/>
          <a:p>
            <a:r>
              <a:rPr lang="en-GB" dirty="0"/>
              <a:t>Venetian Empire</a:t>
            </a:r>
          </a:p>
        </p:txBody>
      </p:sp>
      <p:pic>
        <p:nvPicPr>
          <p:cNvPr id="5" name="Content Placeholder 4">
            <a:extLst>
              <a:ext uri="{FF2B5EF4-FFF2-40B4-BE49-F238E27FC236}">
                <a16:creationId xmlns:a16="http://schemas.microsoft.com/office/drawing/2014/main" id="{36BF53DD-314C-4284-A631-608A9ECC89FE}"/>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953744" y="1527175"/>
            <a:ext cx="7199999" cy="4572000"/>
          </a:xfrm>
        </p:spPr>
      </p:pic>
    </p:spTree>
    <p:extLst>
      <p:ext uri="{BB962C8B-B14F-4D97-AF65-F5344CB8AC3E}">
        <p14:creationId xmlns:p14="http://schemas.microsoft.com/office/powerpoint/2010/main" val="1319171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siege of Malta by Ottomans 1551&amp;1565</a:t>
            </a:r>
          </a:p>
        </p:txBody>
      </p:sp>
      <p:pic>
        <p:nvPicPr>
          <p:cNvPr id="4" name="Content Placeholder 3" descr="malta1.jpg"/>
          <p:cNvPicPr>
            <a:picLocks noGrp="1" noChangeAspect="1"/>
          </p:cNvPicPr>
          <p:nvPr>
            <p:ph sz="quarter" idx="1"/>
          </p:nvPr>
        </p:nvPicPr>
        <p:blipFill>
          <a:blip r:embed="rId2" cstate="print"/>
          <a:stretch>
            <a:fillRect/>
          </a:stretch>
        </p:blipFill>
        <p:spPr>
          <a:xfrm>
            <a:off x="2603024" y="2504059"/>
            <a:ext cx="3901440" cy="261823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D664D-FE23-46B4-ABC8-6ABFDBA488CE}"/>
              </a:ext>
            </a:extLst>
          </p:cNvPr>
          <p:cNvSpPr>
            <a:spLocks noGrp="1"/>
          </p:cNvSpPr>
          <p:nvPr>
            <p:ph type="title"/>
          </p:nvPr>
        </p:nvSpPr>
        <p:spPr/>
        <p:txBody>
          <a:bodyPr/>
          <a:lstStyle/>
          <a:p>
            <a:r>
              <a:rPr lang="en-GB" dirty="0"/>
              <a:t>The Battle of Lepanto: Ottomans defeated</a:t>
            </a:r>
          </a:p>
        </p:txBody>
      </p:sp>
      <p:pic>
        <p:nvPicPr>
          <p:cNvPr id="5" name="Content Placeholder 4">
            <a:extLst>
              <a:ext uri="{FF2B5EF4-FFF2-40B4-BE49-F238E27FC236}">
                <a16:creationId xmlns:a16="http://schemas.microsoft.com/office/drawing/2014/main" id="{D9BDCD7E-F766-4344-BF01-B83B69CA2960}"/>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195736" y="1988840"/>
            <a:ext cx="5544616" cy="3240360"/>
          </a:xfrm>
        </p:spPr>
      </p:pic>
    </p:spTree>
    <p:extLst>
      <p:ext uri="{BB962C8B-B14F-4D97-AF65-F5344CB8AC3E}">
        <p14:creationId xmlns:p14="http://schemas.microsoft.com/office/powerpoint/2010/main" val="2997865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6B78E3-ED37-4F96-ACD3-A57A2261CB8A}"/>
              </a:ext>
            </a:extLst>
          </p:cNvPr>
          <p:cNvSpPr>
            <a:spLocks noGrp="1"/>
          </p:cNvSpPr>
          <p:nvPr>
            <p:ph type="title"/>
          </p:nvPr>
        </p:nvSpPr>
        <p:spPr/>
        <p:txBody>
          <a:bodyPr/>
          <a:lstStyle/>
          <a:p>
            <a:r>
              <a:rPr lang="en-GB" dirty="0"/>
              <a:t>Corsairs to Admirals</a:t>
            </a:r>
          </a:p>
        </p:txBody>
      </p:sp>
      <p:sp>
        <p:nvSpPr>
          <p:cNvPr id="5" name="Content Placeholder 4">
            <a:extLst>
              <a:ext uri="{FF2B5EF4-FFF2-40B4-BE49-F238E27FC236}">
                <a16:creationId xmlns:a16="http://schemas.microsoft.com/office/drawing/2014/main" id="{F8A9C461-F9BA-49AD-A434-B5664FEACD37}"/>
              </a:ext>
            </a:extLst>
          </p:cNvPr>
          <p:cNvSpPr>
            <a:spLocks noGrp="1"/>
          </p:cNvSpPr>
          <p:nvPr>
            <p:ph sz="half" idx="1"/>
          </p:nvPr>
        </p:nvSpPr>
        <p:spPr/>
        <p:txBody>
          <a:bodyPr/>
          <a:lstStyle/>
          <a:p>
            <a:r>
              <a:rPr lang="en-GB" sz="1800" dirty="0">
                <a:solidFill>
                  <a:srgbClr val="333333"/>
                </a:solidFill>
                <a:effectLst/>
                <a:latin typeface="Times New Roman" panose="02020603050405020304" pitchFamily="18" charset="0"/>
                <a:ea typeface="Calibri" panose="020F0502020204030204" pitchFamily="34" charset="0"/>
              </a:rPr>
              <a:t>The Barbarossa brothers (Hayreddin Barbarossa, also known as Hizir </a:t>
            </a:r>
            <a:r>
              <a:rPr lang="en-GB" sz="1800" dirty="0">
                <a:solidFill>
                  <a:srgbClr val="333333"/>
                </a:solidFill>
                <a:latin typeface="Times New Roman" panose="02020603050405020304" pitchFamily="18" charset="0"/>
                <a:ea typeface="Calibri" panose="020F0502020204030204" pitchFamily="34" charset="0"/>
              </a:rPr>
              <a:t>R</a:t>
            </a:r>
            <a:r>
              <a:rPr lang="en-GB" sz="1800" dirty="0">
                <a:solidFill>
                  <a:srgbClr val="333333"/>
                </a:solidFill>
                <a:effectLst/>
                <a:latin typeface="Times New Roman" panose="02020603050405020304" pitchFamily="18" charset="0"/>
                <a:ea typeface="Calibri" panose="020F0502020204030204" pitchFamily="34" charset="0"/>
              </a:rPr>
              <a:t>eis, and his elder brother </a:t>
            </a:r>
            <a:r>
              <a:rPr lang="en-GB" sz="1800" dirty="0" err="1">
                <a:solidFill>
                  <a:srgbClr val="333333"/>
                </a:solidFill>
                <a:effectLst/>
                <a:latin typeface="Times New Roman" panose="02020603050405020304" pitchFamily="18" charset="0"/>
                <a:ea typeface="Calibri" panose="020F0502020204030204" pitchFamily="34" charset="0"/>
              </a:rPr>
              <a:t>Oruc</a:t>
            </a:r>
            <a:r>
              <a:rPr lang="en-GB" sz="1800" dirty="0">
                <a:solidFill>
                  <a:srgbClr val="333333"/>
                </a:solidFill>
                <a:effectLst/>
                <a:latin typeface="Times New Roman" panose="02020603050405020304" pitchFamily="18" charset="0"/>
                <a:ea typeface="Calibri" panose="020F0502020204030204" pitchFamily="34" charset="0"/>
              </a:rPr>
              <a:t> Reis)</a:t>
            </a:r>
          </a:p>
          <a:p>
            <a:r>
              <a:rPr lang="en-GB" sz="1800" dirty="0">
                <a:solidFill>
                  <a:srgbClr val="333333"/>
                </a:solidFill>
                <a:latin typeface="Times New Roman" panose="02020603050405020304" pitchFamily="18" charset="0"/>
                <a:ea typeface="Calibri" panose="020F0502020204030204" pitchFamily="34" charset="0"/>
              </a:rPr>
              <a:t>Sailors turned privateers/corsairs</a:t>
            </a:r>
            <a:endParaRPr lang="en-GB" sz="1800" dirty="0">
              <a:solidFill>
                <a:srgbClr val="333333"/>
              </a:solidFill>
              <a:effectLst/>
              <a:latin typeface="Times New Roman" panose="02020603050405020304" pitchFamily="18" charset="0"/>
              <a:ea typeface="Calibri" panose="020F0502020204030204" pitchFamily="34" charset="0"/>
            </a:endParaRPr>
          </a:p>
          <a:p>
            <a:r>
              <a:rPr lang="en-GB" sz="1800" dirty="0">
                <a:solidFill>
                  <a:srgbClr val="333333"/>
                </a:solidFill>
                <a:effectLst/>
                <a:latin typeface="Times New Roman" panose="02020603050405020304" pitchFamily="18" charset="0"/>
                <a:ea typeface="Calibri" panose="020F0502020204030204" pitchFamily="34" charset="0"/>
              </a:rPr>
              <a:t>Sultan Suleiman granted </a:t>
            </a:r>
            <a:r>
              <a:rPr lang="en-GB" sz="1800" dirty="0" err="1">
                <a:solidFill>
                  <a:srgbClr val="333333"/>
                </a:solidFill>
                <a:effectLst/>
                <a:latin typeface="Times New Roman" panose="02020603050405020304" pitchFamily="18" charset="0"/>
                <a:ea typeface="Calibri" panose="020F0502020204030204" pitchFamily="34" charset="0"/>
              </a:rPr>
              <a:t>Hayreddin</a:t>
            </a:r>
            <a:r>
              <a:rPr lang="en-GB" sz="1800" dirty="0">
                <a:solidFill>
                  <a:srgbClr val="333333"/>
                </a:solidFill>
                <a:effectLst/>
                <a:latin typeface="Times New Roman" panose="02020603050405020304" pitchFamily="18" charset="0"/>
                <a:ea typeface="Calibri" panose="020F0502020204030204" pitchFamily="34" charset="0"/>
              </a:rPr>
              <a:t> the title of Grand Admiral (</a:t>
            </a:r>
            <a:r>
              <a:rPr lang="en-GB" sz="1800" dirty="0" err="1">
                <a:solidFill>
                  <a:srgbClr val="333333"/>
                </a:solidFill>
                <a:effectLst/>
                <a:latin typeface="Times New Roman" panose="02020603050405020304" pitchFamily="18" charset="0"/>
                <a:ea typeface="Calibri" panose="020F0502020204030204" pitchFamily="34" charset="0"/>
              </a:rPr>
              <a:t>Kapudan-i</a:t>
            </a:r>
            <a:r>
              <a:rPr lang="en-GB" sz="1800" dirty="0">
                <a:solidFill>
                  <a:srgbClr val="333333"/>
                </a:solidFill>
                <a:effectLst/>
                <a:latin typeface="Times New Roman" panose="02020603050405020304" pitchFamily="18" charset="0"/>
                <a:ea typeface="Calibri" panose="020F0502020204030204" pitchFamily="34" charset="0"/>
              </a:rPr>
              <a:t> </a:t>
            </a:r>
            <a:r>
              <a:rPr lang="en-GB" sz="1800" dirty="0" err="1">
                <a:solidFill>
                  <a:srgbClr val="333333"/>
                </a:solidFill>
                <a:effectLst/>
                <a:latin typeface="Times New Roman" panose="02020603050405020304" pitchFamily="18" charset="0"/>
                <a:ea typeface="Calibri" panose="020F0502020204030204" pitchFamily="34" charset="0"/>
              </a:rPr>
              <a:t>Derya</a:t>
            </a:r>
            <a:r>
              <a:rPr lang="en-GB" sz="1800" dirty="0">
                <a:solidFill>
                  <a:srgbClr val="333333"/>
                </a:solidFill>
                <a:effectLst/>
                <a:latin typeface="Times New Roman" panose="02020603050405020304" pitchFamily="18" charset="0"/>
                <a:ea typeface="Calibri" panose="020F0502020204030204" pitchFamily="34" charset="0"/>
              </a:rPr>
              <a:t>) in 1532</a:t>
            </a:r>
            <a:endParaRPr lang="en-GB" dirty="0"/>
          </a:p>
        </p:txBody>
      </p:sp>
      <p:pic>
        <p:nvPicPr>
          <p:cNvPr id="8" name="Content Placeholder 7">
            <a:extLst>
              <a:ext uri="{FF2B5EF4-FFF2-40B4-BE49-F238E27FC236}">
                <a16:creationId xmlns:a16="http://schemas.microsoft.com/office/drawing/2014/main" id="{E9555B07-86E0-48B2-B771-B522271431F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72150" y="1916832"/>
            <a:ext cx="2688282" cy="3816424"/>
          </a:xfrm>
        </p:spPr>
      </p:pic>
    </p:spTree>
    <p:extLst>
      <p:ext uri="{BB962C8B-B14F-4D97-AF65-F5344CB8AC3E}">
        <p14:creationId xmlns:p14="http://schemas.microsoft.com/office/powerpoint/2010/main" val="729487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8DE66-7C56-43EA-8D0A-1477FB32552C}"/>
              </a:ext>
            </a:extLst>
          </p:cNvPr>
          <p:cNvSpPr>
            <a:spLocks noGrp="1"/>
          </p:cNvSpPr>
          <p:nvPr>
            <p:ph type="title"/>
          </p:nvPr>
        </p:nvSpPr>
        <p:spPr/>
        <p:txBody>
          <a:bodyPr/>
          <a:lstStyle/>
          <a:p>
            <a:r>
              <a:rPr lang="en-GB" dirty="0"/>
              <a:t>Trade and Contact in the Mediterranean</a:t>
            </a:r>
          </a:p>
        </p:txBody>
      </p:sp>
      <p:sp>
        <p:nvSpPr>
          <p:cNvPr id="3" name="Content Placeholder 2">
            <a:extLst>
              <a:ext uri="{FF2B5EF4-FFF2-40B4-BE49-F238E27FC236}">
                <a16:creationId xmlns:a16="http://schemas.microsoft.com/office/drawing/2014/main" id="{620A82FF-7E51-4D9C-B32C-7B99B4E46CCD}"/>
              </a:ext>
            </a:extLst>
          </p:cNvPr>
          <p:cNvSpPr>
            <a:spLocks noGrp="1"/>
          </p:cNvSpPr>
          <p:nvPr>
            <p:ph sz="quarter" idx="1"/>
          </p:nvPr>
        </p:nvSpPr>
        <p:spPr/>
        <p:txBody>
          <a:bodyPr/>
          <a:lstStyle/>
          <a:p>
            <a:r>
              <a:rPr lang="en-GB" dirty="0"/>
              <a:t>Increasing Dutch and English presence, from the end of the 16</a:t>
            </a:r>
            <a:r>
              <a:rPr lang="en-GB" baseline="30000" dirty="0"/>
              <a:t>th</a:t>
            </a:r>
            <a:r>
              <a:rPr lang="en-GB" dirty="0"/>
              <a:t> century onwards</a:t>
            </a:r>
          </a:p>
          <a:p>
            <a:r>
              <a:rPr lang="en-GB" dirty="0"/>
              <a:t>Maria Fusaro: ‘A new era’</a:t>
            </a:r>
          </a:p>
          <a:p>
            <a:r>
              <a:rPr lang="en-GB" dirty="0"/>
              <a:t>French presence in the 17</a:t>
            </a:r>
            <a:r>
              <a:rPr lang="en-GB" baseline="30000" dirty="0"/>
              <a:t>th</a:t>
            </a:r>
            <a:r>
              <a:rPr lang="en-GB" dirty="0"/>
              <a:t> century</a:t>
            </a:r>
          </a:p>
          <a:p>
            <a:r>
              <a:rPr lang="en-GB" dirty="0"/>
              <a:t>Molly Greene: Post-1453- </a:t>
            </a:r>
            <a:r>
              <a:rPr lang="en-GB" sz="2800" i="1" dirty="0">
                <a:effectLst/>
                <a:latin typeface="Times New Roman" panose="02020603050405020304" pitchFamily="18" charset="0"/>
                <a:ea typeface="Calibri" panose="020F0502020204030204" pitchFamily="34" charset="0"/>
              </a:rPr>
              <a:t>Pax </a:t>
            </a:r>
            <a:r>
              <a:rPr lang="en-GB" sz="2800" i="1" dirty="0" err="1">
                <a:effectLst/>
                <a:latin typeface="Times New Roman" panose="02020603050405020304" pitchFamily="18" charset="0"/>
                <a:ea typeface="Calibri" panose="020F0502020204030204" pitchFamily="34" charset="0"/>
              </a:rPr>
              <a:t>Ottomanica</a:t>
            </a:r>
            <a:r>
              <a:rPr lang="en-GB" sz="2800" dirty="0">
                <a:effectLst/>
                <a:latin typeface="Times New Roman" panose="02020603050405020304" pitchFamily="18" charset="0"/>
                <a:ea typeface="Calibri" panose="020F0502020204030204" pitchFamily="34" charset="0"/>
              </a:rPr>
              <a:t> </a:t>
            </a:r>
            <a:endParaRPr lang="en-GB" sz="2800" dirty="0"/>
          </a:p>
        </p:txBody>
      </p:sp>
    </p:spTree>
    <p:extLst>
      <p:ext uri="{BB962C8B-B14F-4D97-AF65-F5344CB8AC3E}">
        <p14:creationId xmlns:p14="http://schemas.microsoft.com/office/powerpoint/2010/main" val="1927904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The Dutch consul in Smyrna, 1665</a:t>
            </a:r>
          </a:p>
        </p:txBody>
      </p:sp>
      <p:pic>
        <p:nvPicPr>
          <p:cNvPr id="4" name="Content Placeholder 3" descr="Smyrna2.jpg"/>
          <p:cNvPicPr>
            <a:picLocks noGrp="1" noChangeAspect="1"/>
          </p:cNvPicPr>
          <p:nvPr>
            <p:ph sz="quarter" idx="1"/>
          </p:nvPr>
        </p:nvPicPr>
        <p:blipFill>
          <a:blip r:embed="rId2" cstate="print"/>
          <a:stretch>
            <a:fillRect/>
          </a:stretch>
        </p:blipFill>
        <p:spPr>
          <a:xfrm>
            <a:off x="0" y="1484784"/>
            <a:ext cx="9036496" cy="5184576"/>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Livorno </a:t>
            </a:r>
            <a:r>
              <a:rPr lang="en-GB"/>
              <a:t>(Leghorn)</a:t>
            </a:r>
            <a:endParaRPr lang="en-GB" dirty="0"/>
          </a:p>
        </p:txBody>
      </p:sp>
      <p:sp>
        <p:nvSpPr>
          <p:cNvPr id="3" name="Text Placeholder 2"/>
          <p:cNvSpPr>
            <a:spLocks noGrp="1"/>
          </p:cNvSpPr>
          <p:nvPr>
            <p:ph type="body" idx="2"/>
          </p:nvPr>
        </p:nvSpPr>
        <p:spPr/>
        <p:txBody>
          <a:bodyPr>
            <a:normAutofit fontScale="85000" lnSpcReduction="10000"/>
          </a:bodyPr>
          <a:lstStyle/>
          <a:p>
            <a:r>
              <a:rPr lang="en-US" dirty="0"/>
              <a:t>The Medici advertised their city as being 'the ideal city and the fatherland of everyone' (</a:t>
            </a:r>
            <a:r>
              <a:rPr lang="en-US" i="1" dirty="0"/>
              <a:t>la </a:t>
            </a:r>
            <a:r>
              <a:rPr lang="en-US" i="1" dirty="0" err="1"/>
              <a:t>città</a:t>
            </a:r>
            <a:r>
              <a:rPr lang="en-US" i="1" dirty="0"/>
              <a:t> </a:t>
            </a:r>
            <a:r>
              <a:rPr lang="en-US" i="1" dirty="0" err="1"/>
              <a:t>ideale</a:t>
            </a:r>
            <a:r>
              <a:rPr lang="en-US" i="1" dirty="0"/>
              <a:t> e la patria di tutti</a:t>
            </a:r>
            <a:r>
              <a:rPr lang="en-US" dirty="0"/>
              <a:t>)</a:t>
            </a:r>
          </a:p>
          <a:p>
            <a:r>
              <a:rPr lang="en-GB" sz="1800" dirty="0">
                <a:effectLst/>
                <a:latin typeface="Times New Roman" panose="02020603050405020304" pitchFamily="18" charset="0"/>
                <a:ea typeface="Calibri" panose="020F0502020204030204" pitchFamily="34" charset="0"/>
              </a:rPr>
              <a:t>A Venetian report from 1624 explains: </a:t>
            </a:r>
            <a:r>
              <a:rPr lang="en-GB" sz="1800" i="1" dirty="0">
                <a:effectLst/>
                <a:latin typeface="Times New Roman" panose="02020603050405020304" pitchFamily="18" charset="0"/>
                <a:ea typeface="Calibri" panose="020F0502020204030204" pitchFamily="34" charset="0"/>
              </a:rPr>
              <a:t>'</a:t>
            </a:r>
            <a:r>
              <a:rPr lang="en-GB" sz="1800" i="1" dirty="0" err="1">
                <a:effectLst/>
                <a:latin typeface="Times New Roman" panose="02020603050405020304" pitchFamily="18" charset="0"/>
                <a:ea typeface="Calibri" panose="020F0502020204030204" pitchFamily="34" charset="0"/>
              </a:rPr>
              <a:t>Livornese</a:t>
            </a:r>
            <a:r>
              <a:rPr lang="en-GB" sz="1800" i="1" dirty="0">
                <a:effectLst/>
                <a:latin typeface="Times New Roman" panose="02020603050405020304" pitchFamily="18" charset="0"/>
                <a:ea typeface="Calibri" panose="020F0502020204030204" pitchFamily="34" charset="0"/>
              </a:rPr>
              <a:t>, Corsican, Genoese, French, Flemish, English, Jewish, Venetian and other merchants are settled in Algeria and Tunisia. They buy up all the stolen merchandise and send it to the free port of Livorno and from there it is distributed all over Italy</a:t>
            </a:r>
            <a:r>
              <a:rPr lang="en-GB" sz="1800" dirty="0">
                <a:effectLst/>
                <a:latin typeface="Times New Roman" panose="02020603050405020304" pitchFamily="18" charset="0"/>
                <a:ea typeface="Calibri" panose="020F0502020204030204" pitchFamily="34" charset="0"/>
              </a:rPr>
              <a:t>' </a:t>
            </a:r>
            <a:endParaRPr lang="en-GB" dirty="0"/>
          </a:p>
        </p:txBody>
      </p:sp>
      <p:pic>
        <p:nvPicPr>
          <p:cNvPr id="5" name="Content Placeholder 4" descr="livorno-location-on-the-italy-map.jpg"/>
          <p:cNvPicPr>
            <a:picLocks noGrp="1" noChangeAspect="1"/>
          </p:cNvPicPr>
          <p:nvPr>
            <p:ph sz="quarter" idx="1"/>
          </p:nvPr>
        </p:nvPicPr>
        <p:blipFill>
          <a:blip r:embed="rId2" cstate="print"/>
          <a:stretch>
            <a:fillRect/>
          </a:stretch>
        </p:blipFill>
        <p:spPr>
          <a:xfrm>
            <a:off x="3601522" y="685800"/>
            <a:ext cx="4684156" cy="5410200"/>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4A796FD-6696-411A-AA3B-7A74E43E7453}"/>
              </a:ext>
            </a:extLst>
          </p:cNvPr>
          <p:cNvSpPr>
            <a:spLocks noGrp="1"/>
          </p:cNvSpPr>
          <p:nvPr>
            <p:ph type="title"/>
          </p:nvPr>
        </p:nvSpPr>
        <p:spPr/>
        <p:txBody>
          <a:bodyPr>
            <a:normAutofit/>
          </a:bodyPr>
          <a:lstStyle/>
          <a:p>
            <a:r>
              <a:rPr lang="en-US" sz="1600" dirty="0"/>
              <a:t>Braudel: 'The Mediterranean speaks with many voices; it is a sum of individual histories’</a:t>
            </a:r>
            <a:br>
              <a:rPr lang="en-US" sz="1600" dirty="0"/>
            </a:br>
            <a:endParaRPr lang="en-GB" sz="1600" dirty="0"/>
          </a:p>
        </p:txBody>
      </p:sp>
      <p:sp>
        <p:nvSpPr>
          <p:cNvPr id="6" name="Content Placeholder 5">
            <a:extLst>
              <a:ext uri="{FF2B5EF4-FFF2-40B4-BE49-F238E27FC236}">
                <a16:creationId xmlns:a16="http://schemas.microsoft.com/office/drawing/2014/main" id="{7DA8EF74-AC3A-4BFF-9D9B-11853B5B4C7F}"/>
              </a:ext>
            </a:extLst>
          </p:cNvPr>
          <p:cNvSpPr>
            <a:spLocks noGrp="1"/>
          </p:cNvSpPr>
          <p:nvPr>
            <p:ph sz="half" idx="1"/>
          </p:nvPr>
        </p:nvSpPr>
        <p:spPr/>
        <p:txBody>
          <a:bodyPr>
            <a:normAutofit fontScale="40000" lnSpcReduction="20000"/>
          </a:bodyPr>
          <a:lstStyle/>
          <a:p>
            <a:r>
              <a:rPr lang="en-GB" sz="3400" dirty="0">
                <a:effectLst/>
                <a:latin typeface="Times New Roman" panose="02020603050405020304" pitchFamily="18" charset="0"/>
                <a:ea typeface="Calibri" panose="020F0502020204030204" pitchFamily="34" charset="0"/>
              </a:rPr>
              <a:t>Hasan Aga, was the former Samson </a:t>
            </a:r>
            <a:r>
              <a:rPr lang="en-GB" sz="3400" dirty="0" err="1">
                <a:effectLst/>
                <a:latin typeface="Times New Roman" panose="02020603050405020304" pitchFamily="18" charset="0"/>
                <a:ea typeface="Calibri" panose="020F0502020204030204" pitchFamily="34" charset="0"/>
              </a:rPr>
              <a:t>Rowlie</a:t>
            </a:r>
            <a:r>
              <a:rPr lang="en-GB" sz="3400" dirty="0">
                <a:effectLst/>
                <a:latin typeface="Times New Roman" panose="02020603050405020304" pitchFamily="18" charset="0"/>
                <a:ea typeface="Calibri" panose="020F0502020204030204" pitchFamily="34" charset="0"/>
              </a:rPr>
              <a:t> from Great Yarmouth</a:t>
            </a:r>
          </a:p>
          <a:p>
            <a:r>
              <a:rPr lang="en-US" sz="3400" dirty="0">
                <a:effectLst/>
                <a:latin typeface="Times New Roman" panose="02020603050405020304" pitchFamily="18" charset="0"/>
                <a:ea typeface="Calibri" panose="020F0502020204030204" pitchFamily="34" charset="0"/>
              </a:rPr>
              <a:t>Beatrice </a:t>
            </a:r>
            <a:r>
              <a:rPr lang="en-US" sz="3400" dirty="0" err="1">
                <a:effectLst/>
                <a:latin typeface="Times New Roman" panose="02020603050405020304" pitchFamily="18" charset="0"/>
                <a:ea typeface="Calibri" panose="020F0502020204030204" pitchFamily="34" charset="0"/>
              </a:rPr>
              <a:t>Michiel</a:t>
            </a:r>
            <a:r>
              <a:rPr lang="en-US" sz="3400" dirty="0">
                <a:effectLst/>
                <a:latin typeface="Times New Roman" panose="02020603050405020304" pitchFamily="18" charset="0"/>
                <a:ea typeface="Calibri" panose="020F0502020204030204" pitchFamily="34" charset="0"/>
              </a:rPr>
              <a:t> fled from Venice, to Istanbul, adopting the name of Fatima </a:t>
            </a:r>
            <a:r>
              <a:rPr lang="en-US" sz="3400" dirty="0" err="1">
                <a:effectLst/>
                <a:latin typeface="Times New Roman" panose="02020603050405020304" pitchFamily="18" charset="0"/>
                <a:ea typeface="Calibri" panose="020F0502020204030204" pitchFamily="34" charset="0"/>
              </a:rPr>
              <a:t>Hatun</a:t>
            </a:r>
            <a:endParaRPr lang="en-GB" sz="3400" dirty="0">
              <a:effectLst/>
              <a:latin typeface="Times New Roman" panose="02020603050405020304" pitchFamily="18" charset="0"/>
              <a:ea typeface="Calibri" panose="020F0502020204030204" pitchFamily="34" charset="0"/>
            </a:endParaRPr>
          </a:p>
          <a:p>
            <a:pPr>
              <a:lnSpc>
                <a:spcPct val="115000"/>
              </a:lnSpc>
              <a:spcAft>
                <a:spcPts val="1000"/>
              </a:spcAft>
            </a:pPr>
            <a:r>
              <a:rPr lang="en-GB" sz="3400" dirty="0">
                <a:effectLst/>
                <a:latin typeface="Times New Roman" panose="02020603050405020304" pitchFamily="18" charset="0"/>
                <a:ea typeface="Calibri" panose="020F0502020204030204" pitchFamily="34" charset="0"/>
                <a:cs typeface="Times New Roman" panose="02020603050405020304" pitchFamily="18" charset="0"/>
              </a:rPr>
              <a:t>An English merchant reports: '</a:t>
            </a:r>
            <a:r>
              <a:rPr lang="en-GB" sz="3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 was sent immediately to the </a:t>
            </a:r>
            <a:r>
              <a:rPr lang="en-GB" sz="3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Kitchin</a:t>
            </a:r>
            <a:r>
              <a:rPr lang="en-GB" sz="3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and had order to dress a Couple of Wild Ducks for my Master; that I did without much difficulty: but when I had other Meats less </a:t>
            </a:r>
            <a:r>
              <a:rPr lang="en-GB" sz="3400" dirty="0">
                <a:effectLst/>
                <a:latin typeface="Times New Roman" panose="02020603050405020304" pitchFamily="18" charset="0"/>
                <a:ea typeface="Calibri" panose="020F0502020204030204" pitchFamily="34" charset="0"/>
                <a:cs typeface="Times New Roman" panose="02020603050405020304" pitchFamily="18" charset="0"/>
              </a:rPr>
              <a:t>usual</a:t>
            </a:r>
            <a:r>
              <a:rPr lang="en-GB" sz="3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 our Country, I made such mad Sauces, and such strange </a:t>
            </a:r>
            <a:r>
              <a:rPr lang="en-GB" sz="3400" i="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Ragoux</a:t>
            </a:r>
            <a:r>
              <a:rPr lang="en-GB" sz="3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that everyone took me for a Cook of the </a:t>
            </a:r>
            <a:r>
              <a:rPr lang="en-GB" sz="3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Antipodes</a:t>
            </a:r>
            <a:r>
              <a:rPr lang="en-GB" sz="3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whose People have Palates that relish things that ours abhor: I was full of Mistakes; sometimes I put </a:t>
            </a:r>
            <a:r>
              <a:rPr lang="en-GB" sz="3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Oyl</a:t>
            </a:r>
            <a:r>
              <a:rPr lang="en-GB" sz="3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instead of Vinegar, and Salt instead of Pepper. But that I might keep up my Credit amongst the Beholders, I did handle my Meat so nimbly, that they all believed I had been used to Cookery.’</a:t>
            </a:r>
          </a:p>
          <a:p>
            <a:pPr marL="0" indent="0">
              <a:lnSpc>
                <a:spcPct val="115000"/>
              </a:lnSpc>
              <a:spcAft>
                <a:spcPts val="1000"/>
              </a:spcAft>
              <a:buNone/>
            </a:pPr>
            <a:r>
              <a:rPr lang="en-GB" sz="3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(http://penelope.uchicago.edu/TS_Africa/)</a:t>
            </a:r>
            <a:endParaRPr lang="en-GB" sz="34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8" name="Content Placeholder 5">
            <a:extLst>
              <a:ext uri="{FF2B5EF4-FFF2-40B4-BE49-F238E27FC236}">
                <a16:creationId xmlns:a16="http://schemas.microsoft.com/office/drawing/2014/main" id="{34E707E8-E5F6-4088-9C18-89C701004D2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98809" y="1628800"/>
            <a:ext cx="2842182" cy="4424338"/>
          </a:xfrm>
        </p:spPr>
      </p:pic>
    </p:spTree>
    <p:extLst>
      <p:ext uri="{BB962C8B-B14F-4D97-AF65-F5344CB8AC3E}">
        <p14:creationId xmlns:p14="http://schemas.microsoft.com/office/powerpoint/2010/main" val="3768908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585EC4-46F7-466C-8B69-971AA1C948C9}"/>
              </a:ext>
            </a:extLst>
          </p:cNvPr>
          <p:cNvSpPr>
            <a:spLocks noGrp="1"/>
          </p:cNvSpPr>
          <p:nvPr>
            <p:ph type="title"/>
          </p:nvPr>
        </p:nvSpPr>
        <p:spPr/>
        <p:txBody>
          <a:bodyPr/>
          <a:lstStyle/>
          <a:p>
            <a:r>
              <a:rPr lang="en-GB" sz="1800" dirty="0">
                <a:effectLst/>
                <a:latin typeface="Times New Roman" panose="02020603050405020304" pitchFamily="18" charset="0"/>
                <a:ea typeface="Calibri" panose="020F0502020204030204" pitchFamily="34" charset="0"/>
              </a:rPr>
              <a:t>Fernand Braudel, </a:t>
            </a:r>
            <a:r>
              <a:rPr lang="en-GB" sz="1800" i="1" spc="150" dirty="0">
                <a:effectLst/>
                <a:latin typeface="Times New Roman" panose="02020603050405020304" pitchFamily="18" charset="0"/>
                <a:ea typeface="Calibri" panose="020F0502020204030204" pitchFamily="34" charset="0"/>
              </a:rPr>
              <a:t>The Mediterranean and the Med</a:t>
            </a:r>
            <a:r>
              <a:rPr lang="en-GB" sz="1800" i="1" dirty="0">
                <a:effectLst/>
                <a:latin typeface="Times New Roman" panose="02020603050405020304" pitchFamily="18" charset="0"/>
                <a:ea typeface="Calibri" panose="020F0502020204030204" pitchFamily="34" charset="0"/>
              </a:rPr>
              <a:t>iterranean World in the Age of Philip II </a:t>
            </a:r>
            <a:r>
              <a:rPr lang="en-GB" sz="1800" dirty="0">
                <a:effectLst/>
                <a:latin typeface="Times New Roman" panose="02020603050405020304" pitchFamily="18" charset="0"/>
                <a:ea typeface="Calibri" panose="020F0502020204030204" pitchFamily="34" charset="0"/>
              </a:rPr>
              <a:t>(2 vols) (1949)</a:t>
            </a:r>
            <a:endParaRPr lang="en-GB" dirty="0"/>
          </a:p>
        </p:txBody>
      </p:sp>
      <p:sp>
        <p:nvSpPr>
          <p:cNvPr id="5" name="Content Placeholder 4">
            <a:extLst>
              <a:ext uri="{FF2B5EF4-FFF2-40B4-BE49-F238E27FC236}">
                <a16:creationId xmlns:a16="http://schemas.microsoft.com/office/drawing/2014/main" id="{16D12221-65D2-4D15-938B-47FCC161F18E}"/>
              </a:ext>
            </a:extLst>
          </p:cNvPr>
          <p:cNvSpPr>
            <a:spLocks noGrp="1"/>
          </p:cNvSpPr>
          <p:nvPr>
            <p:ph sz="half" idx="1"/>
          </p:nvPr>
        </p:nvSpPr>
        <p:spPr/>
        <p:txBody>
          <a:bodyPr>
            <a:normAutofit/>
          </a:bodyPr>
          <a:lstStyle/>
          <a:p>
            <a:endParaRPr lang="en-US" dirty="0"/>
          </a:p>
          <a:p>
            <a:r>
              <a:rPr lang="en-US" sz="1800" dirty="0"/>
              <a:t>Fernand Braudel (1902-1985)</a:t>
            </a:r>
          </a:p>
          <a:p>
            <a:r>
              <a:rPr lang="en-US" sz="1800" dirty="0"/>
              <a:t>Annales School: Lucien </a:t>
            </a:r>
            <a:r>
              <a:rPr lang="en-US" sz="1800" dirty="0" err="1"/>
              <a:t>Febvre</a:t>
            </a:r>
            <a:r>
              <a:rPr lang="en-US" sz="1800" dirty="0"/>
              <a:t>, Emmanuel Le Roy </a:t>
            </a:r>
            <a:r>
              <a:rPr lang="en-US" sz="1800" dirty="0" err="1"/>
              <a:t>Ladurie</a:t>
            </a:r>
            <a:r>
              <a:rPr lang="en-US" sz="1800" dirty="0"/>
              <a:t>, Marc Bloch, George </a:t>
            </a:r>
            <a:r>
              <a:rPr lang="en-US" sz="1800" dirty="0" err="1"/>
              <a:t>Duby</a:t>
            </a:r>
            <a:r>
              <a:rPr lang="en-US" sz="1800" dirty="0"/>
              <a:t>, and others</a:t>
            </a: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Braudel wrote: 'I have therefore sought out, within the framework of a geographical study, those local, permanent, unchanging and much-repeated features which are the 'constants' of Mediterranean history' (Braudel, vol. II, p.1239)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8" name="Content Placeholder 7">
            <a:extLst>
              <a:ext uri="{FF2B5EF4-FFF2-40B4-BE49-F238E27FC236}">
                <a16:creationId xmlns:a16="http://schemas.microsoft.com/office/drawing/2014/main" id="{BB544FFF-9F87-420D-9B58-BAE78A9CFE1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91150" y="1916832"/>
            <a:ext cx="2997274" cy="3744416"/>
          </a:xfrm>
        </p:spPr>
      </p:pic>
    </p:spTree>
    <p:extLst>
      <p:ext uri="{BB962C8B-B14F-4D97-AF65-F5344CB8AC3E}">
        <p14:creationId xmlns:p14="http://schemas.microsoft.com/office/powerpoint/2010/main" val="300402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C8C1B6-8436-4D4D-8DE4-7EDD057F8E0F}"/>
              </a:ext>
            </a:extLst>
          </p:cNvPr>
          <p:cNvSpPr>
            <a:spLocks noGrp="1"/>
          </p:cNvSpPr>
          <p:nvPr>
            <p:ph type="title"/>
          </p:nvPr>
        </p:nvSpPr>
        <p:spPr/>
        <p:txBody>
          <a:bodyPr/>
          <a:lstStyle/>
          <a:p>
            <a:r>
              <a:rPr lang="en-GB" dirty="0"/>
              <a:t>Braudel’s Main Arguments</a:t>
            </a:r>
          </a:p>
        </p:txBody>
      </p:sp>
      <p:sp>
        <p:nvSpPr>
          <p:cNvPr id="5" name="Content Placeholder 4">
            <a:extLst>
              <a:ext uri="{FF2B5EF4-FFF2-40B4-BE49-F238E27FC236}">
                <a16:creationId xmlns:a16="http://schemas.microsoft.com/office/drawing/2014/main" id="{6428B680-655F-4FE8-AF74-A5C46C9BBA1C}"/>
              </a:ext>
            </a:extLst>
          </p:cNvPr>
          <p:cNvSpPr>
            <a:spLocks noGrp="1"/>
          </p:cNvSpPr>
          <p:nvPr>
            <p:ph sz="half" idx="1"/>
          </p:nvPr>
        </p:nvSpPr>
        <p:spPr/>
        <p:txBody>
          <a:bodyPr/>
          <a:lstStyle/>
          <a:p>
            <a:r>
              <a:rPr lang="en-GB" sz="1800" dirty="0">
                <a:effectLst/>
                <a:latin typeface="Times New Roman" panose="02020603050405020304" pitchFamily="18" charset="0"/>
                <a:ea typeface="Calibri" panose="020F0502020204030204" pitchFamily="34" charset="0"/>
              </a:rPr>
              <a:t>‘a </a:t>
            </a:r>
            <a:r>
              <a:rPr lang="en-GB" sz="1800" dirty="0">
                <a:latin typeface="Times New Roman" panose="02020603050405020304" pitchFamily="18" charset="0"/>
                <a:ea typeface="Calibri" panose="020F0502020204030204" pitchFamily="34" charset="0"/>
              </a:rPr>
              <a:t>timeless landscape’</a:t>
            </a:r>
            <a:endParaRPr lang="en-GB" sz="1800" dirty="0">
              <a:effectLst/>
              <a:latin typeface="Times New Roman" panose="02020603050405020304" pitchFamily="18" charset="0"/>
              <a:ea typeface="Calibri" panose="020F0502020204030204" pitchFamily="34" charset="0"/>
            </a:endParaRPr>
          </a:p>
          <a:p>
            <a:r>
              <a:rPr lang="en-GB" sz="1800" dirty="0">
                <a:effectLst/>
                <a:latin typeface="Times New Roman" panose="02020603050405020304" pitchFamily="18" charset="0"/>
                <a:ea typeface="Calibri" panose="020F0502020204030204" pitchFamily="34" charset="0"/>
              </a:rPr>
              <a:t>the </a:t>
            </a:r>
            <a:r>
              <a:rPr lang="en-GB" sz="1800" i="1" dirty="0">
                <a:effectLst/>
                <a:latin typeface="Times New Roman" panose="02020603050405020304" pitchFamily="18" charset="0"/>
                <a:ea typeface="Calibri" panose="020F0502020204030204" pitchFamily="34" charset="0"/>
              </a:rPr>
              <a:t>longue durée (the long period)</a:t>
            </a:r>
          </a:p>
          <a:p>
            <a:r>
              <a:rPr lang="en-GB" sz="1800" i="1" dirty="0">
                <a:effectLst/>
                <a:latin typeface="Times New Roman" panose="02020603050405020304" pitchFamily="18" charset="0"/>
                <a:ea typeface="Calibri" panose="020F0502020204030204" pitchFamily="34" charset="0"/>
              </a:rPr>
              <a:t> 'The Greater Mediterranean’</a:t>
            </a:r>
          </a:p>
          <a:p>
            <a:pPr marL="0" indent="0">
              <a:buNone/>
            </a:pPr>
            <a:r>
              <a:rPr lang="en-GB" sz="1800" i="1" dirty="0">
                <a:latin typeface="Times New Roman" panose="02020603050405020304" pitchFamily="18" charset="0"/>
              </a:rPr>
              <a:t>Braudel wrote: </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'I have therefore sought out, within the framework of a geographical study, those local, permanent, unchanging and much-repeated features which are the 'constants' of Mediterranean history' (vol. II, p.1239)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pic>
        <p:nvPicPr>
          <p:cNvPr id="10" name="Content Placeholder 9">
            <a:extLst>
              <a:ext uri="{FF2B5EF4-FFF2-40B4-BE49-F238E27FC236}">
                <a16:creationId xmlns:a16="http://schemas.microsoft.com/office/drawing/2014/main" id="{2C0C3760-8E5E-485D-A573-07662030548B}"/>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0" y="1772816"/>
            <a:ext cx="4392488" cy="2736304"/>
          </a:xfrm>
        </p:spPr>
      </p:pic>
    </p:spTree>
    <p:extLst>
      <p:ext uri="{BB962C8B-B14F-4D97-AF65-F5344CB8AC3E}">
        <p14:creationId xmlns:p14="http://schemas.microsoft.com/office/powerpoint/2010/main" val="1844045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36157-5FD4-41DA-AEB2-1D8B28E0ED9A}"/>
              </a:ext>
            </a:extLst>
          </p:cNvPr>
          <p:cNvSpPr>
            <a:spLocks noGrp="1"/>
          </p:cNvSpPr>
          <p:nvPr>
            <p:ph type="title"/>
          </p:nvPr>
        </p:nvSpPr>
        <p:spPr/>
        <p:txBody>
          <a:bodyPr/>
          <a:lstStyle/>
          <a:p>
            <a:r>
              <a:rPr lang="en-GB" dirty="0"/>
              <a:t>Criticisms of Braudel’s work</a:t>
            </a:r>
          </a:p>
        </p:txBody>
      </p:sp>
      <p:sp>
        <p:nvSpPr>
          <p:cNvPr id="3" name="Content Placeholder 2">
            <a:extLst>
              <a:ext uri="{FF2B5EF4-FFF2-40B4-BE49-F238E27FC236}">
                <a16:creationId xmlns:a16="http://schemas.microsoft.com/office/drawing/2014/main" id="{A95A760B-B971-4EB5-938E-2C70417466F3}"/>
              </a:ext>
            </a:extLst>
          </p:cNvPr>
          <p:cNvSpPr>
            <a:spLocks noGrp="1"/>
          </p:cNvSpPr>
          <p:nvPr>
            <p:ph sz="half" idx="1"/>
          </p:nvPr>
        </p:nvSpPr>
        <p:spPr/>
        <p:txBody>
          <a:bodyPr>
            <a:normAutofit fontScale="92500" lnSpcReduction="10000"/>
          </a:bodyPr>
          <a:lstStyle/>
          <a:p>
            <a:r>
              <a:rPr lang="en-GB" dirty="0"/>
              <a:t>The Mediterranean as a construct</a:t>
            </a:r>
          </a:p>
          <a:p>
            <a:r>
              <a:rPr lang="en-GB" dirty="0"/>
              <a:t>‘Master narrative’</a:t>
            </a:r>
          </a:p>
          <a:p>
            <a:r>
              <a:rPr lang="en-GB" dirty="0"/>
              <a:t>Eurocentric approach</a:t>
            </a:r>
          </a:p>
          <a:p>
            <a:r>
              <a:rPr lang="en-GB" dirty="0"/>
              <a:t>Limits of archival work</a:t>
            </a:r>
          </a:p>
          <a:p>
            <a:r>
              <a:rPr lang="en-GB" dirty="0"/>
              <a:t>Time period</a:t>
            </a:r>
          </a:p>
          <a:p>
            <a:r>
              <a:rPr lang="en-GB" dirty="0"/>
              <a:t>Too little on culture</a:t>
            </a:r>
          </a:p>
          <a:p>
            <a:pPr marL="0" indent="0">
              <a:buNone/>
            </a:pPr>
            <a:r>
              <a:rPr lang="en-GB" dirty="0"/>
              <a:t>Nonetheless contributed to:</a:t>
            </a:r>
          </a:p>
          <a:p>
            <a:r>
              <a:rPr lang="en-GB" dirty="0"/>
              <a:t>The field of ‘Mediterranean Studies’</a:t>
            </a:r>
          </a:p>
          <a:p>
            <a:r>
              <a:rPr lang="en-GB" dirty="0"/>
              <a:t>Human geography; environmental history</a:t>
            </a:r>
          </a:p>
        </p:txBody>
      </p:sp>
      <p:pic>
        <p:nvPicPr>
          <p:cNvPr id="5" name="Content Placeholder 4">
            <a:extLst>
              <a:ext uri="{FF2B5EF4-FFF2-40B4-BE49-F238E27FC236}">
                <a16:creationId xmlns:a16="http://schemas.microsoft.com/office/drawing/2014/main" id="{C6B1A6A8-C961-0B11-8CE9-9FF26F1FA890}"/>
              </a:ext>
            </a:extLst>
          </p:cNvPr>
          <p:cNvPicPr>
            <a:picLocks noGrp="1" noChangeAspect="1"/>
          </p:cNvPicPr>
          <p:nvPr>
            <p:ph sz="half" idx="2"/>
          </p:nvPr>
        </p:nvPicPr>
        <p:blipFill>
          <a:blip r:embed="rId2"/>
          <a:stretch>
            <a:fillRect/>
          </a:stretch>
        </p:blipFill>
        <p:spPr>
          <a:xfrm>
            <a:off x="5292080" y="1556792"/>
            <a:ext cx="3118730" cy="4681538"/>
          </a:xfrm>
          <a:prstGeom prst="rect">
            <a:avLst/>
          </a:prstGeom>
        </p:spPr>
      </p:pic>
    </p:spTree>
    <p:extLst>
      <p:ext uri="{BB962C8B-B14F-4D97-AF65-F5344CB8AC3E}">
        <p14:creationId xmlns:p14="http://schemas.microsoft.com/office/powerpoint/2010/main" val="2817140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41FDA-9776-4303-BD6B-718C6553952A}"/>
              </a:ext>
            </a:extLst>
          </p:cNvPr>
          <p:cNvSpPr>
            <a:spLocks noGrp="1"/>
          </p:cNvSpPr>
          <p:nvPr>
            <p:ph type="title"/>
          </p:nvPr>
        </p:nvSpPr>
        <p:spPr/>
        <p:txBody>
          <a:bodyPr/>
          <a:lstStyle/>
          <a:p>
            <a:r>
              <a:rPr lang="en-GB" dirty="0"/>
              <a:t>Mediterranean Studies after Braudel</a:t>
            </a:r>
          </a:p>
        </p:txBody>
      </p:sp>
      <p:sp>
        <p:nvSpPr>
          <p:cNvPr id="3" name="Content Placeholder 2">
            <a:extLst>
              <a:ext uri="{FF2B5EF4-FFF2-40B4-BE49-F238E27FC236}">
                <a16:creationId xmlns:a16="http://schemas.microsoft.com/office/drawing/2014/main" id="{DFF6B680-3409-4B06-BA50-30823A21E283}"/>
              </a:ext>
            </a:extLst>
          </p:cNvPr>
          <p:cNvSpPr>
            <a:spLocks noGrp="1"/>
          </p:cNvSpPr>
          <p:nvPr>
            <p:ph sz="half" idx="1"/>
          </p:nvPr>
        </p:nvSpPr>
        <p:spPr/>
        <p:txBody>
          <a:bodyPr>
            <a:normAutofit fontScale="85000" lnSpcReduction="20000"/>
          </a:bodyPr>
          <a:lstStyle/>
          <a:p>
            <a:r>
              <a:rPr lang="en-GB" sz="1800" dirty="0"/>
              <a:t>Continuing emphasis on human geography (environmental studies)</a:t>
            </a:r>
          </a:p>
          <a:p>
            <a:r>
              <a:rPr lang="en-GB" sz="1800" dirty="0"/>
              <a:t>Sources written in other languages (Ottoman, Arabic)</a:t>
            </a:r>
          </a:p>
          <a:p>
            <a:r>
              <a:rPr lang="en-GB" sz="1800" dirty="0"/>
              <a:t>Also looking at the </a:t>
            </a:r>
            <a:r>
              <a:rPr lang="en-GB" sz="1800" dirty="0">
                <a:effectLst/>
                <a:latin typeface="Times New Roman" panose="02020603050405020304" pitchFamily="18" charset="0"/>
                <a:ea typeface="Calibri" panose="020F0502020204030204" pitchFamily="34" charset="0"/>
              </a:rPr>
              <a:t>18th century, and beyond </a:t>
            </a:r>
          </a:p>
          <a:p>
            <a:pPr marL="0" indent="0">
              <a:buNone/>
            </a:pPr>
            <a:r>
              <a:rPr lang="en-GB" sz="1800" dirty="0">
                <a:latin typeface="Times New Roman" panose="02020603050405020304" pitchFamily="18" charset="0"/>
                <a:ea typeface="Calibri" panose="020F0502020204030204" pitchFamily="34" charset="0"/>
              </a:rPr>
              <a:t>Some important works:</a:t>
            </a:r>
            <a:endParaRPr lang="en-GB" sz="1800" dirty="0">
              <a:effectLst/>
              <a:latin typeface="Times New Roman" panose="02020603050405020304" pitchFamily="18" charset="0"/>
              <a:ea typeface="Calibri" panose="020F0502020204030204" pitchFamily="34" charset="0"/>
            </a:endParaRPr>
          </a:p>
          <a:p>
            <a:r>
              <a:rPr lang="en-GB" sz="1900" dirty="0">
                <a:effectLst/>
                <a:latin typeface="Times New Roman" panose="02020603050405020304" pitchFamily="18" charset="0"/>
                <a:ea typeface="Calibri" panose="020F0502020204030204" pitchFamily="34" charset="0"/>
              </a:rPr>
              <a:t>Peregrine </a:t>
            </a:r>
            <a:r>
              <a:rPr lang="en-GB" sz="1900" dirty="0" err="1">
                <a:effectLst/>
                <a:latin typeface="Times New Roman" panose="02020603050405020304" pitchFamily="18" charset="0"/>
                <a:ea typeface="Calibri" panose="020F0502020204030204" pitchFamily="34" charset="0"/>
              </a:rPr>
              <a:t>Horden</a:t>
            </a:r>
            <a:r>
              <a:rPr lang="en-GB" sz="1900" dirty="0">
                <a:effectLst/>
                <a:latin typeface="Times New Roman" panose="02020603050405020304" pitchFamily="18" charset="0"/>
                <a:ea typeface="Calibri" panose="020F0502020204030204" pitchFamily="34" charset="0"/>
              </a:rPr>
              <a:t> and Nicholas Purcell, </a:t>
            </a:r>
            <a:r>
              <a:rPr lang="en-GB" sz="1900" i="1" dirty="0">
                <a:effectLst/>
                <a:latin typeface="Times New Roman" panose="02020603050405020304" pitchFamily="18" charset="0"/>
                <a:ea typeface="Calibri" panose="020F0502020204030204" pitchFamily="34" charset="0"/>
              </a:rPr>
              <a:t>The Corrupting Sea: A Study of Mediterranean History </a:t>
            </a:r>
            <a:r>
              <a:rPr lang="en-GB" sz="1900" dirty="0">
                <a:effectLst/>
                <a:latin typeface="Times New Roman" panose="02020603050405020304" pitchFamily="18" charset="0"/>
                <a:ea typeface="Calibri" panose="020F0502020204030204" pitchFamily="34" charset="0"/>
              </a:rPr>
              <a:t>(2000)</a:t>
            </a:r>
          </a:p>
          <a:p>
            <a:r>
              <a:rPr lang="en-GB" sz="1900" dirty="0">
                <a:effectLst/>
                <a:latin typeface="Times New Roman" panose="02020603050405020304" pitchFamily="18" charset="0"/>
                <a:ea typeface="Calibri" panose="020F0502020204030204" pitchFamily="34" charset="0"/>
              </a:rPr>
              <a:t>David Abulafia</a:t>
            </a:r>
            <a:r>
              <a:rPr lang="en-GB" sz="1900" b="1" dirty="0">
                <a:effectLst/>
                <a:latin typeface="Times New Roman" panose="02020603050405020304" pitchFamily="18" charset="0"/>
                <a:ea typeface="Calibri" panose="020F0502020204030204" pitchFamily="34" charset="0"/>
              </a:rPr>
              <a:t>,</a:t>
            </a:r>
            <a:r>
              <a:rPr lang="en-GB" sz="1900" dirty="0">
                <a:effectLst/>
                <a:latin typeface="Times New Roman" panose="02020603050405020304" pitchFamily="18" charset="0"/>
                <a:ea typeface="Calibri" panose="020F0502020204030204" pitchFamily="34" charset="0"/>
              </a:rPr>
              <a:t> </a:t>
            </a:r>
            <a:r>
              <a:rPr lang="en-GB" sz="1900" i="1" dirty="0">
                <a:effectLst/>
                <a:latin typeface="Times New Roman" panose="02020603050405020304" pitchFamily="18" charset="0"/>
                <a:ea typeface="Calibri" panose="020F0502020204030204" pitchFamily="34" charset="0"/>
              </a:rPr>
              <a:t>The Mediterranean in History</a:t>
            </a:r>
            <a:r>
              <a:rPr lang="en-GB" sz="1900" dirty="0">
                <a:effectLst/>
                <a:latin typeface="Times New Roman" panose="02020603050405020304" pitchFamily="18" charset="0"/>
                <a:ea typeface="Calibri" panose="020F0502020204030204" pitchFamily="34" charset="0"/>
              </a:rPr>
              <a:t> (2003); D. Abulafia, </a:t>
            </a:r>
            <a:r>
              <a:rPr lang="en-US" sz="1900" i="1" dirty="0">
                <a:effectLst/>
                <a:latin typeface="Times New Roman" panose="02020603050405020304" pitchFamily="18" charset="0"/>
                <a:ea typeface="Calibri" panose="020F0502020204030204" pitchFamily="34" charset="0"/>
              </a:rPr>
              <a:t>The Great Sea: A Human History of the Mediterranean </a:t>
            </a:r>
            <a:r>
              <a:rPr lang="en-US" sz="1900" dirty="0">
                <a:effectLst/>
                <a:latin typeface="Times New Roman" panose="02020603050405020304" pitchFamily="18" charset="0"/>
                <a:ea typeface="Calibri" panose="020F0502020204030204" pitchFamily="34" charset="0"/>
              </a:rPr>
              <a:t>(2011)</a:t>
            </a:r>
            <a:endParaRPr lang="en-GB" sz="1900" dirty="0">
              <a:effectLst/>
              <a:latin typeface="Times New Roman" panose="02020603050405020304" pitchFamily="18" charset="0"/>
              <a:ea typeface="Calibri" panose="020F0502020204030204" pitchFamily="34" charset="0"/>
            </a:endParaRPr>
          </a:p>
          <a:p>
            <a:r>
              <a:rPr lang="en-US" sz="1900" dirty="0"/>
              <a:t>Francesca </a:t>
            </a:r>
            <a:r>
              <a:rPr lang="en-US" sz="1900" dirty="0" err="1"/>
              <a:t>Trivellato</a:t>
            </a:r>
            <a:r>
              <a:rPr lang="en-US" sz="1900" dirty="0"/>
              <a:t>, </a:t>
            </a:r>
            <a:r>
              <a:rPr lang="en-US" sz="1900" i="1" dirty="0"/>
              <a:t>The Familiarity of Strangers: The Sephardic Diaspora, Livorno, and Cross-Cultural Trade in the Early Modern Period</a:t>
            </a:r>
            <a:r>
              <a:rPr lang="en-US" sz="1900" dirty="0"/>
              <a:t> (2009)</a:t>
            </a:r>
          </a:p>
          <a:p>
            <a:r>
              <a:rPr lang="en-US" sz="1900" dirty="0"/>
              <a:t>Brian </a:t>
            </a:r>
            <a:r>
              <a:rPr lang="en-US" sz="1900" dirty="0" err="1"/>
              <a:t>Catlos</a:t>
            </a:r>
            <a:r>
              <a:rPr lang="en-US" sz="1900" dirty="0"/>
              <a:t> and Sharon Kinoshita (eds) </a:t>
            </a:r>
            <a:r>
              <a:rPr lang="en-US" sz="1900" i="1" dirty="0"/>
              <a:t>Can We Talk Mediterranean? Mediterranean Perspectives </a:t>
            </a:r>
            <a:r>
              <a:rPr lang="en-US" sz="1900" dirty="0"/>
              <a:t>(2017)</a:t>
            </a:r>
            <a:endParaRPr lang="en-GB" sz="1900" dirty="0"/>
          </a:p>
        </p:txBody>
      </p:sp>
      <p:pic>
        <p:nvPicPr>
          <p:cNvPr id="1026" name="Picture 2" descr="See the source image">
            <a:extLst>
              <a:ext uri="{FF2B5EF4-FFF2-40B4-BE49-F238E27FC236}">
                <a16:creationId xmlns:a16="http://schemas.microsoft.com/office/drawing/2014/main" id="{1D0C5324-5EAA-4777-8AFA-D74755FA078F}"/>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843587" y="1916832"/>
            <a:ext cx="1952625"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867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316E58-BFE8-4A81-AC19-CA39515C5B68}"/>
              </a:ext>
            </a:extLst>
          </p:cNvPr>
          <p:cNvSpPr>
            <a:spLocks noGrp="1"/>
          </p:cNvSpPr>
          <p:nvPr>
            <p:ph type="title"/>
          </p:nvPr>
        </p:nvSpPr>
        <p:spPr/>
        <p:txBody>
          <a:bodyPr/>
          <a:lstStyle/>
          <a:p>
            <a:r>
              <a:rPr lang="en-GB" dirty="0"/>
              <a:t>Why Study the Mediterranean?</a:t>
            </a:r>
          </a:p>
        </p:txBody>
      </p:sp>
      <p:sp>
        <p:nvSpPr>
          <p:cNvPr id="5" name="Content Placeholder 4">
            <a:extLst>
              <a:ext uri="{FF2B5EF4-FFF2-40B4-BE49-F238E27FC236}">
                <a16:creationId xmlns:a16="http://schemas.microsoft.com/office/drawing/2014/main" id="{A8141182-1F32-4821-8B03-B4689ED6198A}"/>
              </a:ext>
            </a:extLst>
          </p:cNvPr>
          <p:cNvSpPr>
            <a:spLocks noGrp="1"/>
          </p:cNvSpPr>
          <p:nvPr>
            <p:ph sz="half" idx="1"/>
          </p:nvPr>
        </p:nvSpPr>
        <p:spPr/>
        <p:txBody>
          <a:bodyPr>
            <a:normAutofit/>
          </a:bodyPr>
          <a:lstStyle/>
          <a:p>
            <a:r>
              <a:rPr lang="en-US" dirty="0"/>
              <a:t>economic encounters (trading networks, material exchange, and </a:t>
            </a:r>
            <a:r>
              <a:rPr lang="en-US" dirty="0" err="1"/>
              <a:t>urbanisation</a:t>
            </a:r>
            <a:r>
              <a:rPr lang="en-US" dirty="0"/>
              <a:t> processes)</a:t>
            </a:r>
          </a:p>
          <a:p>
            <a:r>
              <a:rPr lang="en-US" dirty="0"/>
              <a:t>political encounters and the rise of empires</a:t>
            </a:r>
          </a:p>
          <a:p>
            <a:r>
              <a:rPr lang="en-US" dirty="0"/>
              <a:t>Cultural encounters and exchange</a:t>
            </a:r>
          </a:p>
          <a:p>
            <a:r>
              <a:rPr lang="en-US" dirty="0"/>
              <a:t>a multicultural, multilingual and multifaith zone</a:t>
            </a:r>
          </a:p>
          <a:p>
            <a:endParaRPr lang="en-GB" dirty="0"/>
          </a:p>
        </p:txBody>
      </p:sp>
      <p:pic>
        <p:nvPicPr>
          <p:cNvPr id="8" name="Content Placeholder 3" descr="chart-of-the-mediterranean-sea-1599.jpg">
            <a:extLst>
              <a:ext uri="{FF2B5EF4-FFF2-40B4-BE49-F238E27FC236}">
                <a16:creationId xmlns:a16="http://schemas.microsoft.com/office/drawing/2014/main" id="{77445071-F60F-492C-9576-E12E5090249D}"/>
              </a:ext>
            </a:extLst>
          </p:cNvPr>
          <p:cNvPicPr>
            <a:picLocks noGrp="1" noChangeAspect="1"/>
          </p:cNvPicPr>
          <p:nvPr>
            <p:ph sz="half" idx="2"/>
          </p:nvPr>
        </p:nvPicPr>
        <p:blipFill>
          <a:blip r:embed="rId2" cstate="print"/>
          <a:stretch>
            <a:fillRect/>
          </a:stretch>
        </p:blipFill>
        <p:spPr>
          <a:xfrm>
            <a:off x="5220072" y="1628800"/>
            <a:ext cx="3616080" cy="4424528"/>
          </a:xfrm>
        </p:spPr>
      </p:pic>
    </p:spTree>
    <p:extLst>
      <p:ext uri="{BB962C8B-B14F-4D97-AF65-F5344CB8AC3E}">
        <p14:creationId xmlns:p14="http://schemas.microsoft.com/office/powerpoint/2010/main" val="642999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Contact and Conflict </a:t>
            </a:r>
          </a:p>
        </p:txBody>
      </p:sp>
      <p:pic>
        <p:nvPicPr>
          <p:cNvPr id="4" name="Content Placeholder 3" descr="Malta_2.jpg"/>
          <p:cNvPicPr>
            <a:picLocks noGrp="1" noChangeAspect="1"/>
          </p:cNvPicPr>
          <p:nvPr>
            <p:ph sz="quarter" idx="1"/>
          </p:nvPr>
        </p:nvPicPr>
        <p:blipFill>
          <a:blip r:embed="rId2" cstate="print"/>
          <a:stretch>
            <a:fillRect/>
          </a:stretch>
        </p:blipFill>
        <p:spPr>
          <a:xfrm>
            <a:off x="989824" y="1527175"/>
            <a:ext cx="7127840" cy="45720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37E50-A40C-4BEA-B444-D1A604644EC6}"/>
              </a:ext>
            </a:extLst>
          </p:cNvPr>
          <p:cNvSpPr>
            <a:spLocks noGrp="1"/>
          </p:cNvSpPr>
          <p:nvPr>
            <p:ph type="title"/>
          </p:nvPr>
        </p:nvSpPr>
        <p:spPr/>
        <p:txBody>
          <a:bodyPr/>
          <a:lstStyle/>
          <a:p>
            <a:r>
              <a:rPr lang="en-GB" dirty="0"/>
              <a:t>Rise of the Ottoman Empire</a:t>
            </a:r>
          </a:p>
        </p:txBody>
      </p:sp>
      <p:pic>
        <p:nvPicPr>
          <p:cNvPr id="4" name="Content Placeholder 3">
            <a:extLst>
              <a:ext uri="{FF2B5EF4-FFF2-40B4-BE49-F238E27FC236}">
                <a16:creationId xmlns:a16="http://schemas.microsoft.com/office/drawing/2014/main" id="{0D2E6237-7DEC-46D3-9517-AE701D7AFDCC}"/>
              </a:ext>
            </a:extLst>
          </p:cNvPr>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547664" y="1527175"/>
            <a:ext cx="6624736" cy="4572000"/>
          </a:xfrm>
          <a:prstGeom prst="rect">
            <a:avLst/>
          </a:prstGeom>
        </p:spPr>
      </p:pic>
    </p:spTree>
    <p:extLst>
      <p:ext uri="{BB962C8B-B14F-4D97-AF65-F5344CB8AC3E}">
        <p14:creationId xmlns:p14="http://schemas.microsoft.com/office/powerpoint/2010/main" val="2287791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F2735-AD61-4488-8170-480EBA5A2AAF}"/>
              </a:ext>
            </a:extLst>
          </p:cNvPr>
          <p:cNvSpPr>
            <a:spLocks noGrp="1"/>
          </p:cNvSpPr>
          <p:nvPr>
            <p:ph type="title"/>
          </p:nvPr>
        </p:nvSpPr>
        <p:spPr/>
        <p:txBody>
          <a:bodyPr/>
          <a:lstStyle/>
          <a:p>
            <a:r>
              <a:rPr lang="en-GB" dirty="0"/>
              <a:t>Expansion of the Spanish Empire</a:t>
            </a:r>
          </a:p>
        </p:txBody>
      </p:sp>
      <p:pic>
        <p:nvPicPr>
          <p:cNvPr id="5" name="Content Placeholder 4">
            <a:extLst>
              <a:ext uri="{FF2B5EF4-FFF2-40B4-BE49-F238E27FC236}">
                <a16:creationId xmlns:a16="http://schemas.microsoft.com/office/drawing/2014/main" id="{791D12F8-007D-4F3B-BE10-8EFCF3C60F71}"/>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123313" y="1527175"/>
            <a:ext cx="6860861" cy="4572000"/>
          </a:xfrm>
        </p:spPr>
      </p:pic>
    </p:spTree>
    <p:extLst>
      <p:ext uri="{BB962C8B-B14F-4D97-AF65-F5344CB8AC3E}">
        <p14:creationId xmlns:p14="http://schemas.microsoft.com/office/powerpoint/2010/main" val="252858398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14441</TotalTime>
  <Words>762</Words>
  <Application>Microsoft Office PowerPoint</Application>
  <PresentationFormat>On-screen Show (4:3)</PresentationFormat>
  <Paragraphs>63</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Georgia</vt:lpstr>
      <vt:lpstr>Times New Roman</vt:lpstr>
      <vt:lpstr>Wingdings</vt:lpstr>
      <vt:lpstr>Wingdings 2</vt:lpstr>
      <vt:lpstr>Civic</vt:lpstr>
      <vt:lpstr>The Mediterranean</vt:lpstr>
      <vt:lpstr>Fernand Braudel, The Mediterranean and the Mediterranean World in the Age of Philip II (2 vols) (1949)</vt:lpstr>
      <vt:lpstr>Braudel’s Main Arguments</vt:lpstr>
      <vt:lpstr>Criticisms of Braudel’s work</vt:lpstr>
      <vt:lpstr>Mediterranean Studies after Braudel</vt:lpstr>
      <vt:lpstr>Why Study the Mediterranean?</vt:lpstr>
      <vt:lpstr>Contact and Conflict </vt:lpstr>
      <vt:lpstr>Rise of the Ottoman Empire</vt:lpstr>
      <vt:lpstr>Expansion of the Spanish Empire</vt:lpstr>
      <vt:lpstr>Venetian Empire</vt:lpstr>
      <vt:lpstr>The siege of Malta by Ottomans 1551&amp;1565</vt:lpstr>
      <vt:lpstr>The Battle of Lepanto: Ottomans defeated</vt:lpstr>
      <vt:lpstr>Corsairs to Admirals</vt:lpstr>
      <vt:lpstr>Trade and Contact in the Mediterranean</vt:lpstr>
      <vt:lpstr>The Dutch consul in Smyrna, 1665</vt:lpstr>
      <vt:lpstr>Livorno (Leghorn)</vt:lpstr>
      <vt:lpstr>Braudel: 'The Mediterranean speaks with many voices; it is a sum of individual histories’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Aysu Dincer</dc:creator>
  <cp:lastModifiedBy>Marshall, Peter</cp:lastModifiedBy>
  <cp:revision>68</cp:revision>
  <dcterms:created xsi:type="dcterms:W3CDTF">2019-10-23T10:16:43Z</dcterms:created>
  <dcterms:modified xsi:type="dcterms:W3CDTF">2025-11-17T07:53:01Z</dcterms:modified>
</cp:coreProperties>
</file>