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1" r:id="rId6"/>
    <p:sldId id="262" r:id="rId7"/>
    <p:sldId id="263" r:id="rId8"/>
    <p:sldId id="264" r:id="rId9"/>
    <p:sldId id="265" r:id="rId10"/>
    <p:sldId id="266" r:id="rId11"/>
    <p:sldId id="294" r:id="rId12"/>
    <p:sldId id="267" r:id="rId13"/>
    <p:sldId id="268" r:id="rId14"/>
    <p:sldId id="269" r:id="rId15"/>
    <p:sldId id="270" r:id="rId16"/>
    <p:sldId id="271" r:id="rId17"/>
    <p:sldId id="293" r:id="rId18"/>
    <p:sldId id="295"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9216"/>
    <p:restoredTop sz="94433"/>
  </p:normalViewPr>
  <p:slideViewPr>
    <p:cSldViewPr snapToGrid="0" snapToObjects="1">
      <p:cViewPr>
        <p:scale>
          <a:sx n="71" d="100"/>
          <a:sy n="71" d="100"/>
        </p:scale>
        <p:origin x="376" y="10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1EF02-1F80-654E-BC7C-8324B3EF466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2826AF7-D229-2A41-B409-CBCE653765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F805874-2C91-2843-8842-DCC9A7D250F1}"/>
              </a:ext>
            </a:extLst>
          </p:cNvPr>
          <p:cNvSpPr>
            <a:spLocks noGrp="1"/>
          </p:cNvSpPr>
          <p:nvPr>
            <p:ph type="dt" sz="half" idx="10"/>
          </p:nvPr>
        </p:nvSpPr>
        <p:spPr/>
        <p:txBody>
          <a:bodyPr/>
          <a:lstStyle/>
          <a:p>
            <a:fld id="{65E3336C-2C2F-9347-9652-A2A03510E6E6}" type="datetimeFigureOut">
              <a:rPr lang="en-US" smtClean="0"/>
              <a:t>1/30/20</a:t>
            </a:fld>
            <a:endParaRPr lang="en-US"/>
          </a:p>
        </p:txBody>
      </p:sp>
      <p:sp>
        <p:nvSpPr>
          <p:cNvPr id="5" name="Footer Placeholder 4">
            <a:extLst>
              <a:ext uri="{FF2B5EF4-FFF2-40B4-BE49-F238E27FC236}">
                <a16:creationId xmlns:a16="http://schemas.microsoft.com/office/drawing/2014/main" id="{175FAC94-21F7-E24A-B0ED-84048B8C49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836527-FE2C-074C-A700-E7F13235B742}"/>
              </a:ext>
            </a:extLst>
          </p:cNvPr>
          <p:cNvSpPr>
            <a:spLocks noGrp="1"/>
          </p:cNvSpPr>
          <p:nvPr>
            <p:ph type="sldNum" sz="quarter" idx="12"/>
          </p:nvPr>
        </p:nvSpPr>
        <p:spPr/>
        <p:txBody>
          <a:bodyPr/>
          <a:lstStyle/>
          <a:p>
            <a:fld id="{03326A8A-69F1-B04D-B3D3-0963924E1E8C}" type="slidenum">
              <a:rPr lang="en-US" smtClean="0"/>
              <a:t>‹#›</a:t>
            </a:fld>
            <a:endParaRPr lang="en-US"/>
          </a:p>
        </p:txBody>
      </p:sp>
    </p:spTree>
    <p:extLst>
      <p:ext uri="{BB962C8B-B14F-4D97-AF65-F5344CB8AC3E}">
        <p14:creationId xmlns:p14="http://schemas.microsoft.com/office/powerpoint/2010/main" val="1990491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30451-2EF2-984C-B73C-C7669C808D5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8763DB2-A9A8-7340-90D8-A4A026D1D18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26883C4-67ED-4745-B5D3-4FA1A902F9F8}"/>
              </a:ext>
            </a:extLst>
          </p:cNvPr>
          <p:cNvSpPr>
            <a:spLocks noGrp="1"/>
          </p:cNvSpPr>
          <p:nvPr>
            <p:ph type="dt" sz="half" idx="10"/>
          </p:nvPr>
        </p:nvSpPr>
        <p:spPr/>
        <p:txBody>
          <a:bodyPr/>
          <a:lstStyle/>
          <a:p>
            <a:fld id="{65E3336C-2C2F-9347-9652-A2A03510E6E6}" type="datetimeFigureOut">
              <a:rPr lang="en-US" smtClean="0"/>
              <a:t>1/30/20</a:t>
            </a:fld>
            <a:endParaRPr lang="en-US"/>
          </a:p>
        </p:txBody>
      </p:sp>
      <p:sp>
        <p:nvSpPr>
          <p:cNvPr id="5" name="Footer Placeholder 4">
            <a:extLst>
              <a:ext uri="{FF2B5EF4-FFF2-40B4-BE49-F238E27FC236}">
                <a16:creationId xmlns:a16="http://schemas.microsoft.com/office/drawing/2014/main" id="{419FCE9B-7D01-F04F-9F01-AE18464E0C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43A9F5-1A54-5A4E-83B1-4309E253AF65}"/>
              </a:ext>
            </a:extLst>
          </p:cNvPr>
          <p:cNvSpPr>
            <a:spLocks noGrp="1"/>
          </p:cNvSpPr>
          <p:nvPr>
            <p:ph type="sldNum" sz="quarter" idx="12"/>
          </p:nvPr>
        </p:nvSpPr>
        <p:spPr/>
        <p:txBody>
          <a:bodyPr/>
          <a:lstStyle/>
          <a:p>
            <a:fld id="{03326A8A-69F1-B04D-B3D3-0963924E1E8C}" type="slidenum">
              <a:rPr lang="en-US" smtClean="0"/>
              <a:t>‹#›</a:t>
            </a:fld>
            <a:endParaRPr lang="en-US"/>
          </a:p>
        </p:txBody>
      </p:sp>
    </p:spTree>
    <p:extLst>
      <p:ext uri="{BB962C8B-B14F-4D97-AF65-F5344CB8AC3E}">
        <p14:creationId xmlns:p14="http://schemas.microsoft.com/office/powerpoint/2010/main" val="1702974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7866325-C0A0-AE4E-A246-696C1B4B9DD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AD6821E-B67E-8342-97AD-8C8CDC82CBC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4E5F6B-8C11-AD4C-812A-4F35C643C18F}"/>
              </a:ext>
            </a:extLst>
          </p:cNvPr>
          <p:cNvSpPr>
            <a:spLocks noGrp="1"/>
          </p:cNvSpPr>
          <p:nvPr>
            <p:ph type="dt" sz="half" idx="10"/>
          </p:nvPr>
        </p:nvSpPr>
        <p:spPr/>
        <p:txBody>
          <a:bodyPr/>
          <a:lstStyle/>
          <a:p>
            <a:fld id="{65E3336C-2C2F-9347-9652-A2A03510E6E6}" type="datetimeFigureOut">
              <a:rPr lang="en-US" smtClean="0"/>
              <a:t>1/30/20</a:t>
            </a:fld>
            <a:endParaRPr lang="en-US"/>
          </a:p>
        </p:txBody>
      </p:sp>
      <p:sp>
        <p:nvSpPr>
          <p:cNvPr id="5" name="Footer Placeholder 4">
            <a:extLst>
              <a:ext uri="{FF2B5EF4-FFF2-40B4-BE49-F238E27FC236}">
                <a16:creationId xmlns:a16="http://schemas.microsoft.com/office/drawing/2014/main" id="{57CE3DE3-80C0-0A4D-ACD8-0BA5FACC4B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1A5F83-7937-7D42-841F-5F416D594EFC}"/>
              </a:ext>
            </a:extLst>
          </p:cNvPr>
          <p:cNvSpPr>
            <a:spLocks noGrp="1"/>
          </p:cNvSpPr>
          <p:nvPr>
            <p:ph type="sldNum" sz="quarter" idx="12"/>
          </p:nvPr>
        </p:nvSpPr>
        <p:spPr/>
        <p:txBody>
          <a:bodyPr/>
          <a:lstStyle/>
          <a:p>
            <a:fld id="{03326A8A-69F1-B04D-B3D3-0963924E1E8C}" type="slidenum">
              <a:rPr lang="en-US" smtClean="0"/>
              <a:t>‹#›</a:t>
            </a:fld>
            <a:endParaRPr lang="en-US"/>
          </a:p>
        </p:txBody>
      </p:sp>
    </p:spTree>
    <p:extLst>
      <p:ext uri="{BB962C8B-B14F-4D97-AF65-F5344CB8AC3E}">
        <p14:creationId xmlns:p14="http://schemas.microsoft.com/office/powerpoint/2010/main" val="8236179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E6FB5-162A-4E46-9B7E-66BF3CCBBA3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FA05A9D-226E-AB40-A1E7-D64A9D094D7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127CCF-0657-B446-BB54-2779B096F448}"/>
              </a:ext>
            </a:extLst>
          </p:cNvPr>
          <p:cNvSpPr>
            <a:spLocks noGrp="1"/>
          </p:cNvSpPr>
          <p:nvPr>
            <p:ph type="dt" sz="half" idx="10"/>
          </p:nvPr>
        </p:nvSpPr>
        <p:spPr/>
        <p:txBody>
          <a:bodyPr/>
          <a:lstStyle/>
          <a:p>
            <a:fld id="{65E3336C-2C2F-9347-9652-A2A03510E6E6}" type="datetimeFigureOut">
              <a:rPr lang="en-US" smtClean="0"/>
              <a:t>1/30/20</a:t>
            </a:fld>
            <a:endParaRPr lang="en-US"/>
          </a:p>
        </p:txBody>
      </p:sp>
      <p:sp>
        <p:nvSpPr>
          <p:cNvPr id="5" name="Footer Placeholder 4">
            <a:extLst>
              <a:ext uri="{FF2B5EF4-FFF2-40B4-BE49-F238E27FC236}">
                <a16:creationId xmlns:a16="http://schemas.microsoft.com/office/drawing/2014/main" id="{A4149FAD-20FD-7E46-A7D1-F8EF4F647F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42C65E3-AF87-4048-BD3A-DDD96998DAB3}"/>
              </a:ext>
            </a:extLst>
          </p:cNvPr>
          <p:cNvSpPr>
            <a:spLocks noGrp="1"/>
          </p:cNvSpPr>
          <p:nvPr>
            <p:ph type="sldNum" sz="quarter" idx="12"/>
          </p:nvPr>
        </p:nvSpPr>
        <p:spPr/>
        <p:txBody>
          <a:bodyPr/>
          <a:lstStyle/>
          <a:p>
            <a:fld id="{03326A8A-69F1-B04D-B3D3-0963924E1E8C}" type="slidenum">
              <a:rPr lang="en-US" smtClean="0"/>
              <a:t>‹#›</a:t>
            </a:fld>
            <a:endParaRPr lang="en-US"/>
          </a:p>
        </p:txBody>
      </p:sp>
    </p:spTree>
    <p:extLst>
      <p:ext uri="{BB962C8B-B14F-4D97-AF65-F5344CB8AC3E}">
        <p14:creationId xmlns:p14="http://schemas.microsoft.com/office/powerpoint/2010/main" val="7799252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F94F8-2D22-5442-B856-93B3FFA7219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BEF5768-520E-764D-9148-941E1580798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DD88C4A-0EA2-504B-8C52-55A5E6EB33B4}"/>
              </a:ext>
            </a:extLst>
          </p:cNvPr>
          <p:cNvSpPr>
            <a:spLocks noGrp="1"/>
          </p:cNvSpPr>
          <p:nvPr>
            <p:ph type="dt" sz="half" idx="10"/>
          </p:nvPr>
        </p:nvSpPr>
        <p:spPr/>
        <p:txBody>
          <a:bodyPr/>
          <a:lstStyle/>
          <a:p>
            <a:fld id="{65E3336C-2C2F-9347-9652-A2A03510E6E6}" type="datetimeFigureOut">
              <a:rPr lang="en-US" smtClean="0"/>
              <a:t>1/30/20</a:t>
            </a:fld>
            <a:endParaRPr lang="en-US"/>
          </a:p>
        </p:txBody>
      </p:sp>
      <p:sp>
        <p:nvSpPr>
          <p:cNvPr id="5" name="Footer Placeholder 4">
            <a:extLst>
              <a:ext uri="{FF2B5EF4-FFF2-40B4-BE49-F238E27FC236}">
                <a16:creationId xmlns:a16="http://schemas.microsoft.com/office/drawing/2014/main" id="{7FC8E579-4AEE-BB42-9156-75F7A4C061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27D3534-B16E-3C4A-A218-991AEB45F3E8}"/>
              </a:ext>
            </a:extLst>
          </p:cNvPr>
          <p:cNvSpPr>
            <a:spLocks noGrp="1"/>
          </p:cNvSpPr>
          <p:nvPr>
            <p:ph type="sldNum" sz="quarter" idx="12"/>
          </p:nvPr>
        </p:nvSpPr>
        <p:spPr/>
        <p:txBody>
          <a:bodyPr/>
          <a:lstStyle/>
          <a:p>
            <a:fld id="{03326A8A-69F1-B04D-B3D3-0963924E1E8C}" type="slidenum">
              <a:rPr lang="en-US" smtClean="0"/>
              <a:t>‹#›</a:t>
            </a:fld>
            <a:endParaRPr lang="en-US"/>
          </a:p>
        </p:txBody>
      </p:sp>
    </p:spTree>
    <p:extLst>
      <p:ext uri="{BB962C8B-B14F-4D97-AF65-F5344CB8AC3E}">
        <p14:creationId xmlns:p14="http://schemas.microsoft.com/office/powerpoint/2010/main" val="726081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129BB-6F53-3048-AFA9-B9E609C3084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504A7C6-2753-9C4F-8333-38D03D3CD9A0}"/>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F84EFD5-09BD-7B4B-9599-C0F24886F7E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41C9F99-D291-EC49-85D4-C32DAE67FBC8}"/>
              </a:ext>
            </a:extLst>
          </p:cNvPr>
          <p:cNvSpPr>
            <a:spLocks noGrp="1"/>
          </p:cNvSpPr>
          <p:nvPr>
            <p:ph type="dt" sz="half" idx="10"/>
          </p:nvPr>
        </p:nvSpPr>
        <p:spPr/>
        <p:txBody>
          <a:bodyPr/>
          <a:lstStyle/>
          <a:p>
            <a:fld id="{65E3336C-2C2F-9347-9652-A2A03510E6E6}" type="datetimeFigureOut">
              <a:rPr lang="en-US" smtClean="0"/>
              <a:t>1/30/20</a:t>
            </a:fld>
            <a:endParaRPr lang="en-US"/>
          </a:p>
        </p:txBody>
      </p:sp>
      <p:sp>
        <p:nvSpPr>
          <p:cNvPr id="6" name="Footer Placeholder 5">
            <a:extLst>
              <a:ext uri="{FF2B5EF4-FFF2-40B4-BE49-F238E27FC236}">
                <a16:creationId xmlns:a16="http://schemas.microsoft.com/office/drawing/2014/main" id="{D9105155-FB14-3C4D-8A36-A1439BFA56C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B46B929-B5DB-8F40-B9B3-637599AC6F9A}"/>
              </a:ext>
            </a:extLst>
          </p:cNvPr>
          <p:cNvSpPr>
            <a:spLocks noGrp="1"/>
          </p:cNvSpPr>
          <p:nvPr>
            <p:ph type="sldNum" sz="quarter" idx="12"/>
          </p:nvPr>
        </p:nvSpPr>
        <p:spPr/>
        <p:txBody>
          <a:bodyPr/>
          <a:lstStyle/>
          <a:p>
            <a:fld id="{03326A8A-69F1-B04D-B3D3-0963924E1E8C}" type="slidenum">
              <a:rPr lang="en-US" smtClean="0"/>
              <a:t>‹#›</a:t>
            </a:fld>
            <a:endParaRPr lang="en-US"/>
          </a:p>
        </p:txBody>
      </p:sp>
    </p:spTree>
    <p:extLst>
      <p:ext uri="{BB962C8B-B14F-4D97-AF65-F5344CB8AC3E}">
        <p14:creationId xmlns:p14="http://schemas.microsoft.com/office/powerpoint/2010/main" val="462778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F35E2-AF96-D248-9540-C1D07D306EB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73AD550-24FE-2E49-8C80-1BAE966B8E8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8460B12-7931-0341-87C4-EE06D7E252A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4EDAC16-90D8-2E4D-947B-77323F3706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797FE54-6F76-2D4F-BDA0-F5504658C9A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1D66419-CA98-F143-8D38-6068019BC4B8}"/>
              </a:ext>
            </a:extLst>
          </p:cNvPr>
          <p:cNvSpPr>
            <a:spLocks noGrp="1"/>
          </p:cNvSpPr>
          <p:nvPr>
            <p:ph type="dt" sz="half" idx="10"/>
          </p:nvPr>
        </p:nvSpPr>
        <p:spPr/>
        <p:txBody>
          <a:bodyPr/>
          <a:lstStyle/>
          <a:p>
            <a:fld id="{65E3336C-2C2F-9347-9652-A2A03510E6E6}" type="datetimeFigureOut">
              <a:rPr lang="en-US" smtClean="0"/>
              <a:t>1/30/20</a:t>
            </a:fld>
            <a:endParaRPr lang="en-US"/>
          </a:p>
        </p:txBody>
      </p:sp>
      <p:sp>
        <p:nvSpPr>
          <p:cNvPr id="8" name="Footer Placeholder 7">
            <a:extLst>
              <a:ext uri="{FF2B5EF4-FFF2-40B4-BE49-F238E27FC236}">
                <a16:creationId xmlns:a16="http://schemas.microsoft.com/office/drawing/2014/main" id="{4D47400D-FFE3-0443-9BC2-6D1FA60914B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C0977AB-CE4D-0243-AE86-66EC21295FB1}"/>
              </a:ext>
            </a:extLst>
          </p:cNvPr>
          <p:cNvSpPr>
            <a:spLocks noGrp="1"/>
          </p:cNvSpPr>
          <p:nvPr>
            <p:ph type="sldNum" sz="quarter" idx="12"/>
          </p:nvPr>
        </p:nvSpPr>
        <p:spPr/>
        <p:txBody>
          <a:bodyPr/>
          <a:lstStyle/>
          <a:p>
            <a:fld id="{03326A8A-69F1-B04D-B3D3-0963924E1E8C}" type="slidenum">
              <a:rPr lang="en-US" smtClean="0"/>
              <a:t>‹#›</a:t>
            </a:fld>
            <a:endParaRPr lang="en-US"/>
          </a:p>
        </p:txBody>
      </p:sp>
    </p:spTree>
    <p:extLst>
      <p:ext uri="{BB962C8B-B14F-4D97-AF65-F5344CB8AC3E}">
        <p14:creationId xmlns:p14="http://schemas.microsoft.com/office/powerpoint/2010/main" val="36074898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454F1-6BBA-194B-B934-16A3A76BA6F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267D141-0EBF-DA49-87D8-4FE77742C293}"/>
              </a:ext>
            </a:extLst>
          </p:cNvPr>
          <p:cNvSpPr>
            <a:spLocks noGrp="1"/>
          </p:cNvSpPr>
          <p:nvPr>
            <p:ph type="dt" sz="half" idx="10"/>
          </p:nvPr>
        </p:nvSpPr>
        <p:spPr/>
        <p:txBody>
          <a:bodyPr/>
          <a:lstStyle/>
          <a:p>
            <a:fld id="{65E3336C-2C2F-9347-9652-A2A03510E6E6}" type="datetimeFigureOut">
              <a:rPr lang="en-US" smtClean="0"/>
              <a:t>1/30/20</a:t>
            </a:fld>
            <a:endParaRPr lang="en-US"/>
          </a:p>
        </p:txBody>
      </p:sp>
      <p:sp>
        <p:nvSpPr>
          <p:cNvPr id="4" name="Footer Placeholder 3">
            <a:extLst>
              <a:ext uri="{FF2B5EF4-FFF2-40B4-BE49-F238E27FC236}">
                <a16:creationId xmlns:a16="http://schemas.microsoft.com/office/drawing/2014/main" id="{2C34D0C5-F701-DA4C-A85A-1AB897B017A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A2BDBB9-C6AF-8A48-800D-8BA1E4A5D396}"/>
              </a:ext>
            </a:extLst>
          </p:cNvPr>
          <p:cNvSpPr>
            <a:spLocks noGrp="1"/>
          </p:cNvSpPr>
          <p:nvPr>
            <p:ph type="sldNum" sz="quarter" idx="12"/>
          </p:nvPr>
        </p:nvSpPr>
        <p:spPr/>
        <p:txBody>
          <a:bodyPr/>
          <a:lstStyle/>
          <a:p>
            <a:fld id="{03326A8A-69F1-B04D-B3D3-0963924E1E8C}" type="slidenum">
              <a:rPr lang="en-US" smtClean="0"/>
              <a:t>‹#›</a:t>
            </a:fld>
            <a:endParaRPr lang="en-US"/>
          </a:p>
        </p:txBody>
      </p:sp>
    </p:spTree>
    <p:extLst>
      <p:ext uri="{BB962C8B-B14F-4D97-AF65-F5344CB8AC3E}">
        <p14:creationId xmlns:p14="http://schemas.microsoft.com/office/powerpoint/2010/main" val="1528132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F60B5CF-F1D3-2B4D-B820-AD9ACA7C3C94}"/>
              </a:ext>
            </a:extLst>
          </p:cNvPr>
          <p:cNvSpPr>
            <a:spLocks noGrp="1"/>
          </p:cNvSpPr>
          <p:nvPr>
            <p:ph type="dt" sz="half" idx="10"/>
          </p:nvPr>
        </p:nvSpPr>
        <p:spPr/>
        <p:txBody>
          <a:bodyPr/>
          <a:lstStyle/>
          <a:p>
            <a:fld id="{65E3336C-2C2F-9347-9652-A2A03510E6E6}" type="datetimeFigureOut">
              <a:rPr lang="en-US" smtClean="0"/>
              <a:t>1/30/20</a:t>
            </a:fld>
            <a:endParaRPr lang="en-US"/>
          </a:p>
        </p:txBody>
      </p:sp>
      <p:sp>
        <p:nvSpPr>
          <p:cNvPr id="3" name="Footer Placeholder 2">
            <a:extLst>
              <a:ext uri="{FF2B5EF4-FFF2-40B4-BE49-F238E27FC236}">
                <a16:creationId xmlns:a16="http://schemas.microsoft.com/office/drawing/2014/main" id="{CCE3304A-EF15-6F48-9B0A-A2537E8DE47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14D32E6-65FE-9049-BE31-20DC5A0482C8}"/>
              </a:ext>
            </a:extLst>
          </p:cNvPr>
          <p:cNvSpPr>
            <a:spLocks noGrp="1"/>
          </p:cNvSpPr>
          <p:nvPr>
            <p:ph type="sldNum" sz="quarter" idx="12"/>
          </p:nvPr>
        </p:nvSpPr>
        <p:spPr/>
        <p:txBody>
          <a:bodyPr/>
          <a:lstStyle/>
          <a:p>
            <a:fld id="{03326A8A-69F1-B04D-B3D3-0963924E1E8C}" type="slidenum">
              <a:rPr lang="en-US" smtClean="0"/>
              <a:t>‹#›</a:t>
            </a:fld>
            <a:endParaRPr lang="en-US"/>
          </a:p>
        </p:txBody>
      </p:sp>
    </p:spTree>
    <p:extLst>
      <p:ext uri="{BB962C8B-B14F-4D97-AF65-F5344CB8AC3E}">
        <p14:creationId xmlns:p14="http://schemas.microsoft.com/office/powerpoint/2010/main" val="1055078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FC2A2-E6D1-7C48-8020-F737F980A5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27C7AAA-4E6D-D046-8416-9C0A2319364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39A021D-C5BA-A042-9048-D1173A7939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02FEBA7-117F-AD4A-AD05-5CD52BB729AE}"/>
              </a:ext>
            </a:extLst>
          </p:cNvPr>
          <p:cNvSpPr>
            <a:spLocks noGrp="1"/>
          </p:cNvSpPr>
          <p:nvPr>
            <p:ph type="dt" sz="half" idx="10"/>
          </p:nvPr>
        </p:nvSpPr>
        <p:spPr/>
        <p:txBody>
          <a:bodyPr/>
          <a:lstStyle/>
          <a:p>
            <a:fld id="{65E3336C-2C2F-9347-9652-A2A03510E6E6}" type="datetimeFigureOut">
              <a:rPr lang="en-US" smtClean="0"/>
              <a:t>1/30/20</a:t>
            </a:fld>
            <a:endParaRPr lang="en-US"/>
          </a:p>
        </p:txBody>
      </p:sp>
      <p:sp>
        <p:nvSpPr>
          <p:cNvPr id="6" name="Footer Placeholder 5">
            <a:extLst>
              <a:ext uri="{FF2B5EF4-FFF2-40B4-BE49-F238E27FC236}">
                <a16:creationId xmlns:a16="http://schemas.microsoft.com/office/drawing/2014/main" id="{A6096E13-0480-2F49-9C74-2C3C1EEEC88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2FCB91-2341-C74E-8616-89DC291C65DE}"/>
              </a:ext>
            </a:extLst>
          </p:cNvPr>
          <p:cNvSpPr>
            <a:spLocks noGrp="1"/>
          </p:cNvSpPr>
          <p:nvPr>
            <p:ph type="sldNum" sz="quarter" idx="12"/>
          </p:nvPr>
        </p:nvSpPr>
        <p:spPr/>
        <p:txBody>
          <a:bodyPr/>
          <a:lstStyle/>
          <a:p>
            <a:fld id="{03326A8A-69F1-B04D-B3D3-0963924E1E8C}" type="slidenum">
              <a:rPr lang="en-US" smtClean="0"/>
              <a:t>‹#›</a:t>
            </a:fld>
            <a:endParaRPr lang="en-US"/>
          </a:p>
        </p:txBody>
      </p:sp>
    </p:spTree>
    <p:extLst>
      <p:ext uri="{BB962C8B-B14F-4D97-AF65-F5344CB8AC3E}">
        <p14:creationId xmlns:p14="http://schemas.microsoft.com/office/powerpoint/2010/main" val="1088748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6D47E-10CC-FD4A-A050-614A004382C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54E36F9-8091-114E-98E9-BBE0CB7133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9578FBB-B113-DC49-9D62-0400E93173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3C3C49F-B0B4-BA4D-907D-761CCD8A58CC}"/>
              </a:ext>
            </a:extLst>
          </p:cNvPr>
          <p:cNvSpPr>
            <a:spLocks noGrp="1"/>
          </p:cNvSpPr>
          <p:nvPr>
            <p:ph type="dt" sz="half" idx="10"/>
          </p:nvPr>
        </p:nvSpPr>
        <p:spPr/>
        <p:txBody>
          <a:bodyPr/>
          <a:lstStyle/>
          <a:p>
            <a:fld id="{65E3336C-2C2F-9347-9652-A2A03510E6E6}" type="datetimeFigureOut">
              <a:rPr lang="en-US" smtClean="0"/>
              <a:t>1/30/20</a:t>
            </a:fld>
            <a:endParaRPr lang="en-US"/>
          </a:p>
        </p:txBody>
      </p:sp>
      <p:sp>
        <p:nvSpPr>
          <p:cNvPr id="6" name="Footer Placeholder 5">
            <a:extLst>
              <a:ext uri="{FF2B5EF4-FFF2-40B4-BE49-F238E27FC236}">
                <a16:creationId xmlns:a16="http://schemas.microsoft.com/office/drawing/2014/main" id="{374AC16D-D1AD-5447-A1A2-A2A4B61F0B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B99490-D75C-7B46-A5CA-CFC6AB4C38CC}"/>
              </a:ext>
            </a:extLst>
          </p:cNvPr>
          <p:cNvSpPr>
            <a:spLocks noGrp="1"/>
          </p:cNvSpPr>
          <p:nvPr>
            <p:ph type="sldNum" sz="quarter" idx="12"/>
          </p:nvPr>
        </p:nvSpPr>
        <p:spPr/>
        <p:txBody>
          <a:bodyPr/>
          <a:lstStyle/>
          <a:p>
            <a:fld id="{03326A8A-69F1-B04D-B3D3-0963924E1E8C}" type="slidenum">
              <a:rPr lang="en-US" smtClean="0"/>
              <a:t>‹#›</a:t>
            </a:fld>
            <a:endParaRPr lang="en-US"/>
          </a:p>
        </p:txBody>
      </p:sp>
    </p:spTree>
    <p:extLst>
      <p:ext uri="{BB962C8B-B14F-4D97-AF65-F5344CB8AC3E}">
        <p14:creationId xmlns:p14="http://schemas.microsoft.com/office/powerpoint/2010/main" val="34094391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BDD747-1A8B-7346-8251-BC208DAF72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A78B962-B8B6-4544-BD02-40D0B551A9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EDD94E-DF3B-EB45-9CDD-697F7F1284C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E3336C-2C2F-9347-9652-A2A03510E6E6}" type="datetimeFigureOut">
              <a:rPr lang="en-US" smtClean="0"/>
              <a:t>1/30/20</a:t>
            </a:fld>
            <a:endParaRPr lang="en-US"/>
          </a:p>
        </p:txBody>
      </p:sp>
      <p:sp>
        <p:nvSpPr>
          <p:cNvPr id="5" name="Footer Placeholder 4">
            <a:extLst>
              <a:ext uri="{FF2B5EF4-FFF2-40B4-BE49-F238E27FC236}">
                <a16:creationId xmlns:a16="http://schemas.microsoft.com/office/drawing/2014/main" id="{F8C72292-8643-9940-AB77-B878E5E2431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A53C06A-79E4-AA41-B6F8-5D0DCA16CCE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326A8A-69F1-B04D-B3D3-0963924E1E8C}" type="slidenum">
              <a:rPr lang="en-US" smtClean="0"/>
              <a:t>‹#›</a:t>
            </a:fld>
            <a:endParaRPr lang="en-US"/>
          </a:p>
        </p:txBody>
      </p:sp>
    </p:spTree>
    <p:extLst>
      <p:ext uri="{BB962C8B-B14F-4D97-AF65-F5344CB8AC3E}">
        <p14:creationId xmlns:p14="http://schemas.microsoft.com/office/powerpoint/2010/main" val="30207266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tif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D6180-7852-C84D-A2A3-4038BCDA5C2F}"/>
              </a:ext>
            </a:extLst>
          </p:cNvPr>
          <p:cNvSpPr>
            <a:spLocks noGrp="1"/>
          </p:cNvSpPr>
          <p:nvPr>
            <p:ph type="ctrTitle"/>
          </p:nvPr>
        </p:nvSpPr>
        <p:spPr/>
        <p:txBody>
          <a:bodyPr>
            <a:normAutofit/>
          </a:bodyPr>
          <a:lstStyle/>
          <a:p>
            <a:r>
              <a:rPr lang="en-US" i="1" dirty="0"/>
              <a:t>Carbon Democracy and Global Climate Change</a:t>
            </a:r>
          </a:p>
        </p:txBody>
      </p:sp>
      <p:sp>
        <p:nvSpPr>
          <p:cNvPr id="3" name="Subtitle 2">
            <a:extLst>
              <a:ext uri="{FF2B5EF4-FFF2-40B4-BE49-F238E27FC236}">
                <a16:creationId xmlns:a16="http://schemas.microsoft.com/office/drawing/2014/main" id="{9ED9D6AC-3B21-9447-8E8B-A2E6E9086EA6}"/>
              </a:ext>
            </a:extLst>
          </p:cNvPr>
          <p:cNvSpPr>
            <a:spLocks noGrp="1"/>
          </p:cNvSpPr>
          <p:nvPr>
            <p:ph type="subTitle" idx="1"/>
          </p:nvPr>
        </p:nvSpPr>
        <p:spPr/>
        <p:txBody>
          <a:bodyPr>
            <a:normAutofit/>
          </a:bodyPr>
          <a:lstStyle/>
          <a:p>
            <a:endParaRPr lang="en-US" sz="5400" dirty="0"/>
          </a:p>
        </p:txBody>
      </p:sp>
    </p:spTree>
    <p:extLst>
      <p:ext uri="{BB962C8B-B14F-4D97-AF65-F5344CB8AC3E}">
        <p14:creationId xmlns:p14="http://schemas.microsoft.com/office/powerpoint/2010/main" val="40139060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3AF2D-1190-3540-9B31-2A32C3EE3B64}"/>
              </a:ext>
            </a:extLst>
          </p:cNvPr>
          <p:cNvSpPr>
            <a:spLocks noGrp="1"/>
          </p:cNvSpPr>
          <p:nvPr>
            <p:ph type="title"/>
          </p:nvPr>
        </p:nvSpPr>
        <p:spPr/>
        <p:txBody>
          <a:bodyPr/>
          <a:lstStyle/>
          <a:p>
            <a:pPr algn="ctr"/>
            <a:r>
              <a:rPr lang="en-US" dirty="0"/>
              <a:t>Peak Oil</a:t>
            </a:r>
          </a:p>
        </p:txBody>
      </p:sp>
      <p:sp>
        <p:nvSpPr>
          <p:cNvPr id="3" name="Content Placeholder 2">
            <a:extLst>
              <a:ext uri="{FF2B5EF4-FFF2-40B4-BE49-F238E27FC236}">
                <a16:creationId xmlns:a16="http://schemas.microsoft.com/office/drawing/2014/main" id="{AF403C2F-B4C9-0E41-8996-589F13B58B1D}"/>
              </a:ext>
            </a:extLst>
          </p:cNvPr>
          <p:cNvSpPr>
            <a:spLocks noGrp="1"/>
          </p:cNvSpPr>
          <p:nvPr>
            <p:ph idx="1"/>
          </p:nvPr>
        </p:nvSpPr>
        <p:spPr/>
        <p:txBody>
          <a:bodyPr>
            <a:normAutofit fontScale="70000" lnSpcReduction="20000"/>
          </a:bodyPr>
          <a:lstStyle/>
          <a:p>
            <a:r>
              <a:rPr lang="en-US" dirty="0"/>
              <a:t>Economics of 1920s-30s to 1970s: US government bases predictions about inexhaustible supplies.</a:t>
            </a:r>
          </a:p>
          <a:p>
            <a:r>
              <a:rPr lang="en-US" dirty="0"/>
              <a:t>Using different kinds of calculation there is ongoing debate over how fast oil will run out: Some geologists say that oil production is at peak: 2015-2020</a:t>
            </a:r>
          </a:p>
          <a:p>
            <a:r>
              <a:rPr lang="en-US" dirty="0"/>
              <a:t>Others say peak already occurred in the 20</a:t>
            </a:r>
            <a:r>
              <a:rPr lang="en-US" baseline="30000" dirty="0"/>
              <a:t>th</a:t>
            </a:r>
            <a:r>
              <a:rPr lang="en-US" dirty="0"/>
              <a:t> century.</a:t>
            </a:r>
          </a:p>
          <a:p>
            <a:r>
              <a:rPr lang="en-US" dirty="0"/>
              <a:t>Supply/production curves of oil reserve field completed in the 1950s for the US predicted that peak would occur in the 1970s. </a:t>
            </a:r>
          </a:p>
          <a:p>
            <a:r>
              <a:rPr lang="en-US" dirty="0"/>
              <a:t>Prediction was correct, slight plateau because of Alaska.</a:t>
            </a:r>
          </a:p>
          <a:p>
            <a:r>
              <a:rPr lang="en-US" dirty="0"/>
              <a:t>Information about discovery of oil is proprietary information of corporations or states. Formerly in company control; geologists have published data. All discoveries in the 1930s, after WWII and peak of large discoveries in the 1960s.</a:t>
            </a:r>
          </a:p>
          <a:p>
            <a:r>
              <a:rPr lang="en-US" dirty="0"/>
              <a:t>Today’s ‘large oil fields’ are significantly smaller than former large fields of the 1930s. Geologists had concluded that peak in the US then peak in the world by 2004. So that from 2000-2004, oil production hit its absolute plateau making price hit $50 per barrel for the first time ever. </a:t>
            </a:r>
            <a:r>
              <a:rPr lang="en-US" b="1" dirty="0"/>
              <a:t>This is symbolically significant because it means that supply cannot keep up with demand.</a:t>
            </a:r>
          </a:p>
          <a:p>
            <a:pPr marL="0" indent="0">
              <a:buNone/>
            </a:pPr>
            <a:endParaRPr lang="en-US" dirty="0"/>
          </a:p>
        </p:txBody>
      </p:sp>
    </p:spTree>
    <p:extLst>
      <p:ext uri="{BB962C8B-B14F-4D97-AF65-F5344CB8AC3E}">
        <p14:creationId xmlns:p14="http://schemas.microsoft.com/office/powerpoint/2010/main" val="22920212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8E5B9-82B4-7A49-84F8-7E7EFE6D92BC}"/>
              </a:ext>
            </a:extLst>
          </p:cNvPr>
          <p:cNvSpPr>
            <a:spLocks noGrp="1"/>
          </p:cNvSpPr>
          <p:nvPr>
            <p:ph type="title"/>
          </p:nvPr>
        </p:nvSpPr>
        <p:spPr/>
        <p:txBody>
          <a:bodyPr/>
          <a:lstStyle/>
          <a:p>
            <a:pPr algn="ctr"/>
            <a:r>
              <a:rPr lang="en-US" dirty="0"/>
              <a:t>Peak Oil: M. King Hubbert (1903-1989)</a:t>
            </a:r>
          </a:p>
        </p:txBody>
      </p:sp>
      <p:pic>
        <p:nvPicPr>
          <p:cNvPr id="8" name="Content Placeholder 7">
            <a:extLst>
              <a:ext uri="{FF2B5EF4-FFF2-40B4-BE49-F238E27FC236}">
                <a16:creationId xmlns:a16="http://schemas.microsoft.com/office/drawing/2014/main" id="{7387C672-B9D1-2342-B764-0923E0AA9E1C}"/>
              </a:ext>
            </a:extLst>
          </p:cNvPr>
          <p:cNvPicPr>
            <a:picLocks noGrp="1" noChangeAspect="1"/>
          </p:cNvPicPr>
          <p:nvPr>
            <p:ph sz="half" idx="1"/>
          </p:nvPr>
        </p:nvPicPr>
        <p:blipFill>
          <a:blip r:embed="rId2"/>
          <a:stretch>
            <a:fillRect/>
          </a:stretch>
        </p:blipFill>
        <p:spPr>
          <a:xfrm>
            <a:off x="1337733" y="1825625"/>
            <a:ext cx="4419599" cy="4351338"/>
          </a:xfrm>
        </p:spPr>
      </p:pic>
      <p:pic>
        <p:nvPicPr>
          <p:cNvPr id="12" name="Content Placeholder 11">
            <a:extLst>
              <a:ext uri="{FF2B5EF4-FFF2-40B4-BE49-F238E27FC236}">
                <a16:creationId xmlns:a16="http://schemas.microsoft.com/office/drawing/2014/main" id="{47A20A98-1BC0-E747-A19C-B1B8029DFB21}"/>
              </a:ext>
            </a:extLst>
          </p:cNvPr>
          <p:cNvPicPr>
            <a:picLocks noGrp="1" noChangeAspect="1"/>
          </p:cNvPicPr>
          <p:nvPr>
            <p:ph sz="half" idx="2"/>
          </p:nvPr>
        </p:nvPicPr>
        <p:blipFill>
          <a:blip r:embed="rId3"/>
          <a:stretch>
            <a:fillRect/>
          </a:stretch>
        </p:blipFill>
        <p:spPr>
          <a:xfrm>
            <a:off x="6172200" y="2274094"/>
            <a:ext cx="5181600" cy="3454400"/>
          </a:xfrm>
        </p:spPr>
      </p:pic>
    </p:spTree>
    <p:extLst>
      <p:ext uri="{BB962C8B-B14F-4D97-AF65-F5344CB8AC3E}">
        <p14:creationId xmlns:p14="http://schemas.microsoft.com/office/powerpoint/2010/main" val="4310674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78F26-B399-AF46-819A-A8B6DA72595E}"/>
              </a:ext>
            </a:extLst>
          </p:cNvPr>
          <p:cNvSpPr>
            <a:spLocks noGrp="1"/>
          </p:cNvSpPr>
          <p:nvPr>
            <p:ph type="title"/>
          </p:nvPr>
        </p:nvSpPr>
        <p:spPr/>
        <p:txBody>
          <a:bodyPr/>
          <a:lstStyle/>
          <a:p>
            <a:pPr algn="ctr"/>
            <a:r>
              <a:rPr lang="en-US" dirty="0"/>
              <a:t>Origins of carbon based fuels</a:t>
            </a:r>
          </a:p>
        </p:txBody>
      </p:sp>
      <p:sp>
        <p:nvSpPr>
          <p:cNvPr id="3" name="Content Placeholder 2">
            <a:extLst>
              <a:ext uri="{FF2B5EF4-FFF2-40B4-BE49-F238E27FC236}">
                <a16:creationId xmlns:a16="http://schemas.microsoft.com/office/drawing/2014/main" id="{31AB7D01-FB2E-8145-BF2F-2567C6168D1B}"/>
              </a:ext>
            </a:extLst>
          </p:cNvPr>
          <p:cNvSpPr>
            <a:spLocks noGrp="1"/>
          </p:cNvSpPr>
          <p:nvPr>
            <p:ph idx="1"/>
          </p:nvPr>
        </p:nvSpPr>
        <p:spPr/>
        <p:txBody>
          <a:bodyPr>
            <a:normAutofit/>
          </a:bodyPr>
          <a:lstStyle/>
          <a:p>
            <a:r>
              <a:rPr lang="en-US" dirty="0"/>
              <a:t>For most of the 19</a:t>
            </a:r>
            <a:r>
              <a:rPr lang="en-US" baseline="30000" dirty="0"/>
              <a:t>th</a:t>
            </a:r>
            <a:r>
              <a:rPr lang="en-US" dirty="0"/>
              <a:t> c. the world’s major ‘oil industry’ was derived from the whale hunting (whale oil as kerosene for lamps). </a:t>
            </a:r>
          </a:p>
          <a:p>
            <a:r>
              <a:rPr lang="en-US" dirty="0"/>
              <a:t>Mid-19</a:t>
            </a:r>
            <a:r>
              <a:rPr lang="en-US" baseline="30000" dirty="0"/>
              <a:t>th</a:t>
            </a:r>
            <a:r>
              <a:rPr lang="en-US" dirty="0"/>
              <a:t>, 1859, Edwin Drake distilled liquid oil from shale into kerosene. Whales saved from extinction.</a:t>
            </a:r>
          </a:p>
          <a:p>
            <a:r>
              <a:rPr lang="en-US" dirty="0"/>
              <a:t>J.D. Rockefeller came in but controlled distribution and processing (refineries and railways) in form of Standard Oil Company</a:t>
            </a:r>
          </a:p>
          <a:p>
            <a:r>
              <a:rPr lang="en-US" dirty="0"/>
              <a:t>Electric light bulb invented in the 20</a:t>
            </a:r>
            <a:r>
              <a:rPr lang="en-US" baseline="30000" dirty="0"/>
              <a:t>th</a:t>
            </a:r>
            <a:r>
              <a:rPr lang="en-US" dirty="0"/>
              <a:t> century, no future for kerosene but internal combustion engine invented and that gasoline (a byproduct) could be used for energy</a:t>
            </a:r>
          </a:p>
          <a:p>
            <a:pPr marL="0" indent="0">
              <a:buNone/>
            </a:pPr>
            <a:endParaRPr lang="en-US" dirty="0"/>
          </a:p>
        </p:txBody>
      </p:sp>
    </p:spTree>
    <p:extLst>
      <p:ext uri="{BB962C8B-B14F-4D97-AF65-F5344CB8AC3E}">
        <p14:creationId xmlns:p14="http://schemas.microsoft.com/office/powerpoint/2010/main" val="39019960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BDFC9-974F-5E41-9C80-A7B1EEE76BE9}"/>
              </a:ext>
            </a:extLst>
          </p:cNvPr>
          <p:cNvSpPr>
            <a:spLocks noGrp="1"/>
          </p:cNvSpPr>
          <p:nvPr>
            <p:ph type="title"/>
          </p:nvPr>
        </p:nvSpPr>
        <p:spPr/>
        <p:txBody>
          <a:bodyPr/>
          <a:lstStyle/>
          <a:p>
            <a:pPr algn="ctr"/>
            <a:r>
              <a:rPr lang="en-US" dirty="0"/>
              <a:t>Oil in the 20</a:t>
            </a:r>
            <a:r>
              <a:rPr lang="en-US" baseline="30000" dirty="0"/>
              <a:t>th</a:t>
            </a:r>
            <a:r>
              <a:rPr lang="en-US" dirty="0"/>
              <a:t> century</a:t>
            </a:r>
          </a:p>
        </p:txBody>
      </p:sp>
      <p:sp>
        <p:nvSpPr>
          <p:cNvPr id="3" name="Content Placeholder 2">
            <a:extLst>
              <a:ext uri="{FF2B5EF4-FFF2-40B4-BE49-F238E27FC236}">
                <a16:creationId xmlns:a16="http://schemas.microsoft.com/office/drawing/2014/main" id="{736E27FC-104F-7D40-B495-4A47F8F1C6E0}"/>
              </a:ext>
            </a:extLst>
          </p:cNvPr>
          <p:cNvSpPr>
            <a:spLocks noGrp="1"/>
          </p:cNvSpPr>
          <p:nvPr>
            <p:ph idx="1"/>
          </p:nvPr>
        </p:nvSpPr>
        <p:spPr>
          <a:xfrm>
            <a:off x="838200" y="1441342"/>
            <a:ext cx="10515600" cy="4735621"/>
          </a:xfrm>
        </p:spPr>
        <p:txBody>
          <a:bodyPr>
            <a:noAutofit/>
          </a:bodyPr>
          <a:lstStyle/>
          <a:p>
            <a:r>
              <a:rPr lang="en-US" sz="1600" dirty="0"/>
              <a:t>1911: US Supreme court broke up the Standard Oil Co. monopoly into smaller ones: Standard Oil of NJ (Exxon), NY (Mobil), California (</a:t>
            </a:r>
            <a:r>
              <a:rPr lang="en-US" sz="1600" dirty="0" err="1"/>
              <a:t>Socal</a:t>
            </a:r>
            <a:r>
              <a:rPr lang="en-US" sz="1600" dirty="0"/>
              <a:t>, Chevron)</a:t>
            </a:r>
          </a:p>
          <a:p>
            <a:r>
              <a:rPr lang="en-US" sz="1600" dirty="0"/>
              <a:t>1914: WWI, 80% of world’s oil production in the US or Gulf of Mexico, except two places where oil being produced in Caspian Sea area of Russia and in Far East via trading company known as Shell…with Royal Dutch, come together in 1907.</a:t>
            </a:r>
          </a:p>
          <a:p>
            <a:r>
              <a:rPr lang="en-US" sz="1600" dirty="0"/>
              <a:t>Results in 3 global oil companies with revenues of 200-250 billion USD in 2003: </a:t>
            </a:r>
          </a:p>
          <a:p>
            <a:pPr marL="0" indent="0">
              <a:buNone/>
            </a:pPr>
            <a:r>
              <a:rPr lang="en-US" sz="1600" dirty="0"/>
              <a:t>ExxonMobil 1999</a:t>
            </a:r>
          </a:p>
          <a:p>
            <a:pPr marL="0" indent="0">
              <a:buNone/>
            </a:pPr>
            <a:r>
              <a:rPr lang="en-US" sz="1600" dirty="0"/>
              <a:t>Royal Dutch Shell 1990s</a:t>
            </a:r>
          </a:p>
          <a:p>
            <a:pPr marL="0" indent="0">
              <a:buNone/>
            </a:pPr>
            <a:r>
              <a:rPr lang="en-US" sz="1600" dirty="0"/>
              <a:t>British Petroleum (appearance of oil in the Middle East)</a:t>
            </a:r>
          </a:p>
          <a:p>
            <a:r>
              <a:rPr lang="en-US" sz="1600" dirty="0"/>
              <a:t>Oil in Russia because of the Caspian reserves, 1908, APOC in Iran to 1930s (as AIOC), and 1950s as BP.</a:t>
            </a:r>
          </a:p>
          <a:p>
            <a:r>
              <a:rPr lang="en-US" sz="1600" dirty="0"/>
              <a:t>After losing exclusive control of Iran’s oil, BP emerges and buys Amoco in 1980s</a:t>
            </a:r>
          </a:p>
          <a:p>
            <a:r>
              <a:rPr lang="en-US" sz="1600" dirty="0"/>
              <a:t>Chevron and Texaco funded Aramco in Saudi Arabia</a:t>
            </a:r>
          </a:p>
          <a:p>
            <a:r>
              <a:rPr lang="en-US" sz="1600" dirty="0"/>
              <a:t>Conoco Phillips</a:t>
            </a:r>
          </a:p>
          <a:p>
            <a:r>
              <a:rPr lang="en-US" sz="1600" dirty="0"/>
              <a:t>Total (French) with origins in Iraq, merges with </a:t>
            </a:r>
            <a:r>
              <a:rPr lang="en-US" sz="1600" dirty="0" err="1"/>
              <a:t>Fina+Elf</a:t>
            </a:r>
            <a:r>
              <a:rPr lang="en-US" sz="1600" dirty="0"/>
              <a:t> in 1999</a:t>
            </a:r>
          </a:p>
          <a:p>
            <a:r>
              <a:rPr lang="en-US" sz="1600" dirty="0"/>
              <a:t>Thus, all big oil mergers occur in the 1990s-2000s.</a:t>
            </a:r>
          </a:p>
        </p:txBody>
      </p:sp>
    </p:spTree>
    <p:extLst>
      <p:ext uri="{BB962C8B-B14F-4D97-AF65-F5344CB8AC3E}">
        <p14:creationId xmlns:p14="http://schemas.microsoft.com/office/powerpoint/2010/main" val="8213056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677D4-2924-DE46-928C-DC6875E9D048}"/>
              </a:ext>
            </a:extLst>
          </p:cNvPr>
          <p:cNvSpPr>
            <a:spLocks noGrp="1"/>
          </p:cNvSpPr>
          <p:nvPr>
            <p:ph type="title"/>
          </p:nvPr>
        </p:nvSpPr>
        <p:spPr/>
        <p:txBody>
          <a:bodyPr/>
          <a:lstStyle/>
          <a:p>
            <a:pPr algn="ctr"/>
            <a:r>
              <a:rPr lang="en-US" dirty="0"/>
              <a:t>Carbon Democracy</a:t>
            </a:r>
          </a:p>
        </p:txBody>
      </p:sp>
      <p:sp>
        <p:nvSpPr>
          <p:cNvPr id="3" name="Content Placeholder 2">
            <a:extLst>
              <a:ext uri="{FF2B5EF4-FFF2-40B4-BE49-F238E27FC236}">
                <a16:creationId xmlns:a16="http://schemas.microsoft.com/office/drawing/2014/main" id="{70D3D4E1-631B-C347-A780-A4A704E8D68E}"/>
              </a:ext>
            </a:extLst>
          </p:cNvPr>
          <p:cNvSpPr>
            <a:spLocks noGrp="1"/>
          </p:cNvSpPr>
          <p:nvPr>
            <p:ph idx="1"/>
          </p:nvPr>
        </p:nvSpPr>
        <p:spPr/>
        <p:txBody>
          <a:bodyPr>
            <a:normAutofit fontScale="85000" lnSpcReduction="10000"/>
          </a:bodyPr>
          <a:lstStyle/>
          <a:p>
            <a:r>
              <a:rPr lang="en-SG" altLang="en-US" dirty="0"/>
              <a:t>Global energy shifts, 19</a:t>
            </a:r>
            <a:r>
              <a:rPr lang="en-SG" altLang="en-US" baseline="30000" dirty="0"/>
              <a:t>th</a:t>
            </a:r>
            <a:r>
              <a:rPr lang="en-SG" altLang="en-US" dirty="0"/>
              <a:t>-21</a:t>
            </a:r>
            <a:r>
              <a:rPr lang="en-SG" altLang="en-US" baseline="30000" dirty="0"/>
              <a:t>st</a:t>
            </a:r>
            <a:r>
              <a:rPr lang="en-SG" altLang="en-US" dirty="0"/>
              <a:t> centuries</a:t>
            </a:r>
          </a:p>
          <a:p>
            <a:r>
              <a:rPr lang="en-SG" altLang="en-US" dirty="0"/>
              <a:t>Coal provided 10% of the world’s commercial energy in 1800 to over 60% in 1913</a:t>
            </a:r>
            <a:r>
              <a:rPr lang="en-US" altLang="en-US" dirty="0"/>
              <a:t> </a:t>
            </a:r>
          </a:p>
          <a:p>
            <a:r>
              <a:rPr lang="en-SG" altLang="en-US" dirty="0"/>
              <a:t>The shift to the reliance on oil was even more rapid. In 1910, oil constituted only 5% of the world’s commercial energy but over 60% by 1970</a:t>
            </a:r>
            <a:r>
              <a:rPr lang="en-US" altLang="en-US" dirty="0"/>
              <a:t> </a:t>
            </a:r>
          </a:p>
          <a:p>
            <a:r>
              <a:rPr lang="en-US" altLang="en-US" b="1" dirty="0"/>
              <a:t>Solar radiation </a:t>
            </a:r>
            <a:r>
              <a:rPr lang="en-US" altLang="en-US" dirty="0"/>
              <a:t>enabled dispersed forms of human settlement</a:t>
            </a:r>
          </a:p>
          <a:p>
            <a:r>
              <a:rPr lang="en-US" altLang="en-US" dirty="0"/>
              <a:t>Switch to </a:t>
            </a:r>
            <a:r>
              <a:rPr lang="en-US" altLang="en-US" b="1" dirty="0"/>
              <a:t>coal </a:t>
            </a:r>
            <a:r>
              <a:rPr lang="en-US" altLang="en-US" dirty="0"/>
              <a:t>enabled the concentration of populations in cities</a:t>
            </a:r>
          </a:p>
          <a:p>
            <a:r>
              <a:rPr lang="en-US" altLang="en-US" b="1" dirty="0"/>
              <a:t>Coal </a:t>
            </a:r>
            <a:r>
              <a:rPr lang="en-US" altLang="en-US" dirty="0"/>
              <a:t>catapults Britain, the US, and Germany into a new way of life based in cities and large-scale manufacturing </a:t>
            </a:r>
          </a:p>
          <a:p>
            <a:r>
              <a:rPr lang="en-US" altLang="en-US" b="1" dirty="0"/>
              <a:t>Coal</a:t>
            </a:r>
            <a:r>
              <a:rPr lang="en-US" altLang="en-US" dirty="0"/>
              <a:t> also had a land releasing factor in terms of the acquisition of colonial territories to grow industrial crops generating demand for European manufacturing </a:t>
            </a:r>
          </a:p>
          <a:p>
            <a:pPr marL="0" indent="0">
              <a:buNone/>
            </a:pPr>
            <a:endParaRPr lang="en-US" dirty="0"/>
          </a:p>
        </p:txBody>
      </p:sp>
    </p:spTree>
    <p:extLst>
      <p:ext uri="{BB962C8B-B14F-4D97-AF65-F5344CB8AC3E}">
        <p14:creationId xmlns:p14="http://schemas.microsoft.com/office/powerpoint/2010/main" val="983657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F77CD-F0CC-CF47-ADE0-7C56F9278793}"/>
              </a:ext>
            </a:extLst>
          </p:cNvPr>
          <p:cNvSpPr>
            <a:spLocks noGrp="1"/>
          </p:cNvSpPr>
          <p:nvPr>
            <p:ph type="title"/>
          </p:nvPr>
        </p:nvSpPr>
        <p:spPr/>
        <p:txBody>
          <a:bodyPr/>
          <a:lstStyle/>
          <a:p>
            <a:pPr algn="ctr"/>
            <a:r>
              <a:rPr lang="en-US" dirty="0"/>
              <a:t>Fossil Fuels and Politics</a:t>
            </a:r>
          </a:p>
        </p:txBody>
      </p:sp>
      <p:sp>
        <p:nvSpPr>
          <p:cNvPr id="3" name="Content Placeholder 2">
            <a:extLst>
              <a:ext uri="{FF2B5EF4-FFF2-40B4-BE49-F238E27FC236}">
                <a16:creationId xmlns:a16="http://schemas.microsoft.com/office/drawing/2014/main" id="{1409C1F7-1D28-CA4E-A53B-980B36A88916}"/>
              </a:ext>
            </a:extLst>
          </p:cNvPr>
          <p:cNvSpPr>
            <a:spLocks noGrp="1"/>
          </p:cNvSpPr>
          <p:nvPr>
            <p:ph idx="1"/>
          </p:nvPr>
        </p:nvSpPr>
        <p:spPr/>
        <p:txBody>
          <a:bodyPr/>
          <a:lstStyle/>
          <a:p>
            <a:r>
              <a:rPr lang="en-US" altLang="en-US" dirty="0"/>
              <a:t>Age of empire and the age of democratization coincided as new political forces depended on the concentration of populations in cities and in manufacturing = mass collective life made possible by the flow of unprecedented concentrations of nonrenewable carbon stores </a:t>
            </a:r>
          </a:p>
          <a:p>
            <a:r>
              <a:rPr lang="en-US" altLang="en-US" dirty="0"/>
              <a:t>Fossil fuels were connected with mass democracy of 19</a:t>
            </a:r>
            <a:r>
              <a:rPr lang="en-US" altLang="en-US" baseline="30000" dirty="0"/>
              <a:t>th</a:t>
            </a:r>
            <a:r>
              <a:rPr lang="en-US" altLang="en-US" dirty="0"/>
              <a:t> and early 20</a:t>
            </a:r>
            <a:r>
              <a:rPr lang="en-US" altLang="en-US" baseline="30000" dirty="0"/>
              <a:t>th</a:t>
            </a:r>
            <a:r>
              <a:rPr lang="en-US" altLang="en-US" dirty="0"/>
              <a:t> centuries in the way that most of the world’s industrial regions grew near supplies of coal. </a:t>
            </a:r>
          </a:p>
          <a:p>
            <a:r>
              <a:rPr lang="en-US" altLang="en-US" b="1" dirty="0" err="1"/>
              <a:t>Labour</a:t>
            </a:r>
            <a:r>
              <a:rPr lang="en-US" altLang="en-US" b="1" dirty="0"/>
              <a:t> activism due to new kind of political power gained </a:t>
            </a:r>
          </a:p>
        </p:txBody>
      </p:sp>
    </p:spTree>
    <p:extLst>
      <p:ext uri="{BB962C8B-B14F-4D97-AF65-F5344CB8AC3E}">
        <p14:creationId xmlns:p14="http://schemas.microsoft.com/office/powerpoint/2010/main" val="37963575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E8067-580A-9D43-99DF-A11421AECE84}"/>
              </a:ext>
            </a:extLst>
          </p:cNvPr>
          <p:cNvSpPr>
            <a:spLocks noGrp="1"/>
          </p:cNvSpPr>
          <p:nvPr>
            <p:ph type="title"/>
          </p:nvPr>
        </p:nvSpPr>
        <p:spPr/>
        <p:txBody>
          <a:bodyPr/>
          <a:lstStyle/>
          <a:p>
            <a:pPr algn="ctr"/>
            <a:r>
              <a:rPr lang="en-US" dirty="0"/>
              <a:t>British  </a:t>
            </a:r>
            <a:r>
              <a:rPr lang="en-US"/>
              <a:t>Empire and Shift </a:t>
            </a:r>
            <a:r>
              <a:rPr lang="en-US" dirty="0"/>
              <a:t>from Coal to Oil</a:t>
            </a:r>
          </a:p>
        </p:txBody>
      </p:sp>
      <p:sp>
        <p:nvSpPr>
          <p:cNvPr id="3" name="Content Placeholder 2">
            <a:extLst>
              <a:ext uri="{FF2B5EF4-FFF2-40B4-BE49-F238E27FC236}">
                <a16:creationId xmlns:a16="http://schemas.microsoft.com/office/drawing/2014/main" id="{230E289D-9EF0-CC41-B3DA-0C6283AF7EEB}"/>
              </a:ext>
            </a:extLst>
          </p:cNvPr>
          <p:cNvSpPr>
            <a:spLocks noGrp="1"/>
          </p:cNvSpPr>
          <p:nvPr>
            <p:ph idx="1"/>
          </p:nvPr>
        </p:nvSpPr>
        <p:spPr/>
        <p:txBody>
          <a:bodyPr/>
          <a:lstStyle/>
          <a:p>
            <a:r>
              <a:rPr lang="en-US" altLang="en-US" dirty="0"/>
              <a:t>The British government first becomes concerned with the exhaustion of coal supplies in the late 19</a:t>
            </a:r>
            <a:r>
              <a:rPr lang="en-US" altLang="en-US" baseline="30000" dirty="0"/>
              <a:t>th</a:t>
            </a:r>
            <a:r>
              <a:rPr lang="en-US" altLang="en-US" dirty="0"/>
              <a:t> century</a:t>
            </a:r>
          </a:p>
          <a:p>
            <a:r>
              <a:rPr lang="en-US" altLang="en-US" dirty="0"/>
              <a:t>Two solutions: 1) Military and colonial expansion; 2) domestic exploitation of coal workers (e.g. Wales)</a:t>
            </a:r>
          </a:p>
          <a:p>
            <a:r>
              <a:rPr lang="en-US" altLang="en-US" dirty="0"/>
              <a:t>Growing popularity of the gasoline-powered combustion engine</a:t>
            </a:r>
          </a:p>
          <a:p>
            <a:r>
              <a:rPr lang="en-US" altLang="en-US" dirty="0"/>
              <a:t>British imperial rule can be seen as a byproduct of global energy shift to fossil fuels</a:t>
            </a:r>
          </a:p>
        </p:txBody>
      </p:sp>
    </p:spTree>
    <p:extLst>
      <p:ext uri="{BB962C8B-B14F-4D97-AF65-F5344CB8AC3E}">
        <p14:creationId xmlns:p14="http://schemas.microsoft.com/office/powerpoint/2010/main" val="16521066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itle 1">
            <a:extLst>
              <a:ext uri="{FF2B5EF4-FFF2-40B4-BE49-F238E27FC236}">
                <a16:creationId xmlns:a16="http://schemas.microsoft.com/office/drawing/2014/main" id="{0D42CA2E-FB97-DE4A-8DD8-D78B6607E2A2}"/>
              </a:ext>
            </a:extLst>
          </p:cNvPr>
          <p:cNvSpPr>
            <a:spLocks noGrp="1" noChangeArrowheads="1"/>
          </p:cNvSpPr>
          <p:nvPr>
            <p:ph type="title"/>
          </p:nvPr>
        </p:nvSpPr>
        <p:spPr/>
        <p:txBody>
          <a:bodyPr/>
          <a:lstStyle/>
          <a:p>
            <a:pPr algn="ctr"/>
            <a:r>
              <a:rPr lang="en-US" altLang="en-US" dirty="0">
                <a:latin typeface="Calibri" panose="020F0502020204030204" pitchFamily="34" charset="0"/>
                <a:cs typeface="Calibri" panose="020F0502020204030204" pitchFamily="34" charset="0"/>
              </a:rPr>
              <a:t>‘Oil Curse’ and H. </a:t>
            </a:r>
            <a:r>
              <a:rPr lang="en-US" altLang="en-US" dirty="0" err="1">
                <a:latin typeface="Calibri" panose="020F0502020204030204" pitchFamily="34" charset="0"/>
                <a:cs typeface="Calibri" panose="020F0502020204030204" pitchFamily="34" charset="0"/>
              </a:rPr>
              <a:t>Mahdavy’s</a:t>
            </a:r>
            <a:r>
              <a:rPr lang="en-US" altLang="en-US" dirty="0">
                <a:latin typeface="Calibri" panose="020F0502020204030204" pitchFamily="34" charset="0"/>
                <a:cs typeface="Calibri" panose="020F0502020204030204" pitchFamily="34" charset="0"/>
              </a:rPr>
              <a:t> ‘rentier state’ </a:t>
            </a:r>
          </a:p>
        </p:txBody>
      </p:sp>
      <p:sp>
        <p:nvSpPr>
          <p:cNvPr id="73730" name="Content Placeholder 2">
            <a:extLst>
              <a:ext uri="{FF2B5EF4-FFF2-40B4-BE49-F238E27FC236}">
                <a16:creationId xmlns:a16="http://schemas.microsoft.com/office/drawing/2014/main" id="{6EA462C7-A373-C349-B38F-118B3AA9F5D8}"/>
              </a:ext>
            </a:extLst>
          </p:cNvPr>
          <p:cNvSpPr>
            <a:spLocks noGrp="1" noChangeArrowheads="1"/>
          </p:cNvSpPr>
          <p:nvPr>
            <p:ph idx="1"/>
          </p:nvPr>
        </p:nvSpPr>
        <p:spPr/>
        <p:txBody>
          <a:bodyPr/>
          <a:lstStyle/>
          <a:p>
            <a:r>
              <a:rPr lang="en-US" altLang="en-US" dirty="0">
                <a:latin typeface="Calibri" panose="020F0502020204030204" pitchFamily="34" charset="0"/>
                <a:cs typeface="Calibri" panose="020F0502020204030204" pitchFamily="34" charset="0"/>
              </a:rPr>
              <a:t>Middle East oil states dependent on petroleum for a large part of their earnings from exports tend to be less democratic.</a:t>
            </a:r>
          </a:p>
          <a:p>
            <a:r>
              <a:rPr lang="en-US" altLang="en-US" dirty="0">
                <a:latin typeface="Calibri" panose="020F0502020204030204" pitchFamily="34" charset="0"/>
                <a:cs typeface="Calibri" panose="020F0502020204030204" pitchFamily="34" charset="0"/>
              </a:rPr>
              <a:t>Iranian political scientist first coined the term ‘rentier state’ through an investigation of Iran’s economic history in the twentieth century.</a:t>
            </a:r>
          </a:p>
          <a:p>
            <a:r>
              <a:rPr lang="en-US" altLang="en-US" dirty="0">
                <a:latin typeface="Calibri" panose="020F0502020204030204" pitchFamily="34" charset="0"/>
                <a:cs typeface="Calibri" panose="020F0502020204030204" pitchFamily="34" charset="0"/>
              </a:rPr>
              <a:t>Iran’s historical trajectory was particular, yet generally applicable to other Middle Eastern oil producing countries relying on oil rents because they faced similar obstacles to democracy.</a:t>
            </a:r>
          </a:p>
        </p:txBody>
      </p:sp>
    </p:spTree>
    <p:extLst>
      <p:ext uri="{BB962C8B-B14F-4D97-AF65-F5344CB8AC3E}">
        <p14:creationId xmlns:p14="http://schemas.microsoft.com/office/powerpoint/2010/main" val="7130887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356D3-30C5-214D-8A8F-F174BEBBEAC2}"/>
              </a:ext>
            </a:extLst>
          </p:cNvPr>
          <p:cNvSpPr>
            <a:spLocks noGrp="1"/>
          </p:cNvSpPr>
          <p:nvPr>
            <p:ph type="title"/>
          </p:nvPr>
        </p:nvSpPr>
        <p:spPr/>
        <p:txBody>
          <a:bodyPr>
            <a:normAutofit fontScale="90000"/>
          </a:bodyPr>
          <a:lstStyle/>
          <a:p>
            <a:pPr algn="ctr"/>
            <a:r>
              <a:rPr lang="en-US" dirty="0"/>
              <a:t>Conclusions: </a:t>
            </a:r>
            <a:br>
              <a:rPr lang="en-US" dirty="0"/>
            </a:br>
            <a:br>
              <a:rPr lang="en-US" dirty="0"/>
            </a:br>
            <a:r>
              <a:rPr lang="en-US" dirty="0"/>
              <a:t>Two issues of (Carbon) Democracy</a:t>
            </a:r>
          </a:p>
        </p:txBody>
      </p:sp>
      <p:sp>
        <p:nvSpPr>
          <p:cNvPr id="3" name="Content Placeholder 2">
            <a:extLst>
              <a:ext uri="{FF2B5EF4-FFF2-40B4-BE49-F238E27FC236}">
                <a16:creationId xmlns:a16="http://schemas.microsoft.com/office/drawing/2014/main" id="{F0607823-5E26-0C4F-9EAB-276C8C984298}"/>
              </a:ext>
            </a:extLst>
          </p:cNvPr>
          <p:cNvSpPr>
            <a:spLocks noGrp="1"/>
          </p:cNvSpPr>
          <p:nvPr>
            <p:ph idx="1"/>
          </p:nvPr>
        </p:nvSpPr>
        <p:spPr/>
        <p:txBody>
          <a:bodyPr/>
          <a:lstStyle/>
          <a:p>
            <a:endParaRPr lang="en-US" dirty="0"/>
          </a:p>
          <a:p>
            <a:r>
              <a:rPr lang="en-US" dirty="0"/>
              <a:t>Peak Oil and availability </a:t>
            </a:r>
          </a:p>
          <a:p>
            <a:r>
              <a:rPr lang="en-US" dirty="0"/>
              <a:t>Climate change and global warming</a:t>
            </a:r>
          </a:p>
        </p:txBody>
      </p:sp>
    </p:spTree>
    <p:extLst>
      <p:ext uri="{BB962C8B-B14F-4D97-AF65-F5344CB8AC3E}">
        <p14:creationId xmlns:p14="http://schemas.microsoft.com/office/powerpoint/2010/main" val="2926265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48DC5-E18A-344D-8147-7CA4B8B63355}"/>
              </a:ext>
            </a:extLst>
          </p:cNvPr>
          <p:cNvSpPr>
            <a:spLocks noGrp="1"/>
          </p:cNvSpPr>
          <p:nvPr>
            <p:ph type="title"/>
          </p:nvPr>
        </p:nvSpPr>
        <p:spPr/>
        <p:txBody>
          <a:bodyPr/>
          <a:lstStyle/>
          <a:p>
            <a:pPr algn="ctr"/>
            <a:r>
              <a:rPr lang="en-US" dirty="0"/>
              <a:t>Part III: 3 Overarching Questions</a:t>
            </a:r>
          </a:p>
        </p:txBody>
      </p:sp>
      <p:sp>
        <p:nvSpPr>
          <p:cNvPr id="3" name="Content Placeholder 2">
            <a:extLst>
              <a:ext uri="{FF2B5EF4-FFF2-40B4-BE49-F238E27FC236}">
                <a16:creationId xmlns:a16="http://schemas.microsoft.com/office/drawing/2014/main" id="{90869567-53C6-3A42-B525-987242475B97}"/>
              </a:ext>
            </a:extLst>
          </p:cNvPr>
          <p:cNvSpPr>
            <a:spLocks noGrp="1"/>
          </p:cNvSpPr>
          <p:nvPr>
            <p:ph idx="1"/>
          </p:nvPr>
        </p:nvSpPr>
        <p:spPr/>
        <p:txBody>
          <a:bodyPr>
            <a:normAutofit fontScale="85000" lnSpcReduction="10000"/>
          </a:bodyPr>
          <a:lstStyle/>
          <a:p>
            <a:pPr marL="514350" indent="-514350">
              <a:buAutoNum type="arabicParenR"/>
            </a:pPr>
            <a:r>
              <a:rPr lang="en-US" dirty="0"/>
              <a:t>Why does ‘capitalism,’ political ‘development,’ or ‘progress’ appear to</a:t>
            </a:r>
          </a:p>
          <a:p>
            <a:pPr marL="0" indent="0">
              <a:buNone/>
            </a:pPr>
            <a:r>
              <a:rPr lang="en-US" dirty="0"/>
              <a:t>       have ‘failed’ in the Middle East? What are the terms of questioning</a:t>
            </a:r>
          </a:p>
          <a:p>
            <a:pPr marL="0" indent="0">
              <a:buNone/>
            </a:pPr>
            <a:r>
              <a:rPr lang="en-US" dirty="0"/>
              <a:t>       success or failure? What is at stake in posing this question?</a:t>
            </a:r>
          </a:p>
          <a:p>
            <a:pPr marL="0" indent="0">
              <a:buNone/>
            </a:pPr>
            <a:r>
              <a:rPr lang="en-US" dirty="0"/>
              <a:t>There are two primary ways in which accounts of question of failure are framed: </a:t>
            </a:r>
          </a:p>
          <a:p>
            <a:pPr marL="0" indent="0">
              <a:buNone/>
            </a:pPr>
            <a:r>
              <a:rPr lang="en-US" dirty="0"/>
              <a:t>- Psycho-cultural</a:t>
            </a:r>
          </a:p>
          <a:p>
            <a:pPr marL="0" indent="0">
              <a:buNone/>
            </a:pPr>
            <a:r>
              <a:rPr lang="en-US" dirty="0"/>
              <a:t>- Economic terms</a:t>
            </a:r>
          </a:p>
          <a:p>
            <a:pPr marL="0" indent="0">
              <a:buNone/>
            </a:pPr>
            <a:r>
              <a:rPr lang="en-US" dirty="0"/>
              <a:t>2) Does oil wealth produce a particular kind of politics? Why does political Islam</a:t>
            </a:r>
          </a:p>
          <a:p>
            <a:pPr marL="0" indent="0">
              <a:buNone/>
            </a:pPr>
            <a:r>
              <a:rPr lang="en-US" dirty="0"/>
              <a:t>    play such a significant role in this region?  Ex/ Saudi Arabia and Iran</a:t>
            </a:r>
          </a:p>
          <a:p>
            <a:pPr marL="0" indent="0">
              <a:buNone/>
            </a:pPr>
            <a:r>
              <a:rPr lang="en-US" dirty="0"/>
              <a:t>3) Prospects for more just and democratic politics in the region? Obstacles faced</a:t>
            </a:r>
          </a:p>
          <a:p>
            <a:pPr marL="0" indent="0">
              <a:buNone/>
            </a:pPr>
            <a:r>
              <a:rPr lang="en-US" dirty="0"/>
              <a:t>     and the role of the US in the region.</a:t>
            </a:r>
          </a:p>
        </p:txBody>
      </p:sp>
    </p:spTree>
    <p:extLst>
      <p:ext uri="{BB962C8B-B14F-4D97-AF65-F5344CB8AC3E}">
        <p14:creationId xmlns:p14="http://schemas.microsoft.com/office/powerpoint/2010/main" val="21417356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5E4BE-52A7-7F40-8611-95A8149A527E}"/>
              </a:ext>
            </a:extLst>
          </p:cNvPr>
          <p:cNvSpPr>
            <a:spLocks noGrp="1"/>
          </p:cNvSpPr>
          <p:nvPr>
            <p:ph type="title"/>
          </p:nvPr>
        </p:nvSpPr>
        <p:spPr/>
        <p:txBody>
          <a:bodyPr>
            <a:normAutofit fontScale="90000"/>
          </a:bodyPr>
          <a:lstStyle/>
          <a:p>
            <a:pPr algn="ctr"/>
            <a:r>
              <a:rPr lang="en-US" dirty="0"/>
              <a:t> </a:t>
            </a:r>
            <a:br>
              <a:rPr lang="en-US" dirty="0"/>
            </a:br>
            <a:r>
              <a:rPr lang="en-US" dirty="0"/>
              <a:t>Questions concerning global climate change, oil, and Islam:</a:t>
            </a:r>
            <a:br>
              <a:rPr lang="en-US" dirty="0"/>
            </a:br>
            <a:endParaRPr lang="en-US" dirty="0"/>
          </a:p>
        </p:txBody>
      </p:sp>
      <p:sp>
        <p:nvSpPr>
          <p:cNvPr id="3" name="Content Placeholder 2">
            <a:extLst>
              <a:ext uri="{FF2B5EF4-FFF2-40B4-BE49-F238E27FC236}">
                <a16:creationId xmlns:a16="http://schemas.microsoft.com/office/drawing/2014/main" id="{25D146AB-4E0C-4949-9DE0-BEB99CDBB57B}"/>
              </a:ext>
            </a:extLst>
          </p:cNvPr>
          <p:cNvSpPr>
            <a:spLocks noGrp="1"/>
          </p:cNvSpPr>
          <p:nvPr>
            <p:ph idx="1"/>
          </p:nvPr>
        </p:nvSpPr>
        <p:spPr/>
        <p:txBody>
          <a:bodyPr/>
          <a:lstStyle/>
          <a:p>
            <a:r>
              <a:rPr lang="en-US" dirty="0"/>
              <a:t>What difference have fossil fuels made in the region?</a:t>
            </a:r>
          </a:p>
          <a:p>
            <a:r>
              <a:rPr lang="en-US" dirty="0"/>
              <a:t>Role of Islamic identity?</a:t>
            </a:r>
          </a:p>
          <a:p>
            <a:r>
              <a:rPr lang="en-US" dirty="0"/>
              <a:t>Connection between oil and Islam?</a:t>
            </a:r>
          </a:p>
          <a:p>
            <a:pPr marL="0" indent="0">
              <a:buNone/>
            </a:pPr>
            <a:endParaRPr lang="en-US" dirty="0"/>
          </a:p>
          <a:p>
            <a:pPr marL="0" indent="0">
              <a:buNone/>
            </a:pPr>
            <a:r>
              <a:rPr lang="en-US" dirty="0"/>
              <a:t>*Since the 1970s, oil money has been funneled to Islamic groups. We know that Iran, Saudi Arabia, and Iraq are the three largest oil producers as well as the Gulf countries.</a:t>
            </a:r>
          </a:p>
        </p:txBody>
      </p:sp>
    </p:spTree>
    <p:extLst>
      <p:ext uri="{BB962C8B-B14F-4D97-AF65-F5344CB8AC3E}">
        <p14:creationId xmlns:p14="http://schemas.microsoft.com/office/powerpoint/2010/main" val="22106716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5283E-A642-E247-9EA2-B047B5847EE7}"/>
              </a:ext>
            </a:extLst>
          </p:cNvPr>
          <p:cNvSpPr>
            <a:spLocks noGrp="1"/>
          </p:cNvSpPr>
          <p:nvPr>
            <p:ph type="title"/>
          </p:nvPr>
        </p:nvSpPr>
        <p:spPr/>
        <p:txBody>
          <a:bodyPr/>
          <a:lstStyle/>
          <a:p>
            <a:pPr algn="ctr"/>
            <a:r>
              <a:rPr lang="en-US" dirty="0"/>
              <a:t>Global Warming and CO2 emissions</a:t>
            </a:r>
          </a:p>
        </p:txBody>
      </p:sp>
      <p:sp>
        <p:nvSpPr>
          <p:cNvPr id="3" name="Content Placeholder 2">
            <a:extLst>
              <a:ext uri="{FF2B5EF4-FFF2-40B4-BE49-F238E27FC236}">
                <a16:creationId xmlns:a16="http://schemas.microsoft.com/office/drawing/2014/main" id="{86A42975-0F60-3D45-85DF-2606041A5C6A}"/>
              </a:ext>
            </a:extLst>
          </p:cNvPr>
          <p:cNvSpPr>
            <a:spLocks noGrp="1"/>
          </p:cNvSpPr>
          <p:nvPr>
            <p:ph idx="1"/>
          </p:nvPr>
        </p:nvSpPr>
        <p:spPr/>
        <p:txBody>
          <a:bodyPr>
            <a:normAutofit fontScale="92500" lnSpcReduction="10000"/>
          </a:bodyPr>
          <a:lstStyle/>
          <a:p>
            <a:r>
              <a:rPr lang="en-US" dirty="0"/>
              <a:t>International Governmental Panel on Climate Change (IPCC) has produced 5 assessment reports since its establishment in 1988: </a:t>
            </a:r>
          </a:p>
          <a:p>
            <a:r>
              <a:rPr lang="en-US" dirty="0"/>
              <a:t>Increase in temperature by almost 10x in the 20</a:t>
            </a:r>
            <a:r>
              <a:rPr lang="en-US" baseline="30000" dirty="0"/>
              <a:t>th</a:t>
            </a:r>
            <a:r>
              <a:rPr lang="en-US" dirty="0"/>
              <a:t> century, larger than the past 300 years</a:t>
            </a:r>
          </a:p>
          <a:p>
            <a:r>
              <a:rPr lang="en-US" dirty="0"/>
              <a:t>Fire, drought, dust storms, deforestation, devastation of species</a:t>
            </a:r>
          </a:p>
          <a:p>
            <a:r>
              <a:rPr lang="en-US" dirty="0"/>
              <a:t>Yields of food affected in dry land and irrigated systems </a:t>
            </a:r>
          </a:p>
          <a:p>
            <a:r>
              <a:rPr lang="en-US" dirty="0"/>
              <a:t>Human populations affected by water scarcities [Iran and Saudi Arabia]</a:t>
            </a:r>
          </a:p>
          <a:p>
            <a:r>
              <a:rPr lang="en-US" dirty="0"/>
              <a:t>Ecosystem of the earth in terms of circulation of currents heating and cooling and determining salt levels and temperature balance</a:t>
            </a:r>
          </a:p>
          <a:p>
            <a:r>
              <a:rPr lang="en-US" dirty="0"/>
              <a:t>250 million years ago, the earth’s population was wiped out as a result of only a 6 degree rise in temperature!</a:t>
            </a:r>
          </a:p>
          <a:p>
            <a:endParaRPr lang="en-US" dirty="0"/>
          </a:p>
        </p:txBody>
      </p:sp>
    </p:spTree>
    <p:extLst>
      <p:ext uri="{BB962C8B-B14F-4D97-AF65-F5344CB8AC3E}">
        <p14:creationId xmlns:p14="http://schemas.microsoft.com/office/powerpoint/2010/main" val="5421534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7296A-5877-D144-8745-FCF8F7F44041}"/>
              </a:ext>
            </a:extLst>
          </p:cNvPr>
          <p:cNvSpPr>
            <a:spLocks noGrp="1"/>
          </p:cNvSpPr>
          <p:nvPr>
            <p:ph type="title"/>
          </p:nvPr>
        </p:nvSpPr>
        <p:spPr/>
        <p:txBody>
          <a:bodyPr/>
          <a:lstStyle/>
          <a:p>
            <a:pPr algn="ctr"/>
            <a:r>
              <a:rPr lang="en-US" dirty="0"/>
              <a:t>Dried up lakes and rivers: </a:t>
            </a:r>
            <a:br>
              <a:rPr lang="en-US" dirty="0"/>
            </a:br>
            <a:r>
              <a:rPr lang="en-US" dirty="0" err="1"/>
              <a:t>Zayandeh</a:t>
            </a:r>
            <a:r>
              <a:rPr lang="en-US" dirty="0"/>
              <a:t> </a:t>
            </a:r>
            <a:r>
              <a:rPr lang="en-US" dirty="0" err="1"/>
              <a:t>Rud</a:t>
            </a:r>
            <a:r>
              <a:rPr lang="en-US" dirty="0"/>
              <a:t> and Lake </a:t>
            </a:r>
            <a:r>
              <a:rPr lang="en-US" dirty="0" err="1"/>
              <a:t>Urumiyeh</a:t>
            </a:r>
            <a:endParaRPr lang="en-US" dirty="0"/>
          </a:p>
        </p:txBody>
      </p:sp>
      <p:pic>
        <p:nvPicPr>
          <p:cNvPr id="5" name="Content Placeholder 4">
            <a:extLst>
              <a:ext uri="{FF2B5EF4-FFF2-40B4-BE49-F238E27FC236}">
                <a16:creationId xmlns:a16="http://schemas.microsoft.com/office/drawing/2014/main" id="{6CDAC14D-D82E-984C-97AC-21D8A7B2549A}"/>
              </a:ext>
            </a:extLst>
          </p:cNvPr>
          <p:cNvPicPr>
            <a:picLocks noGrp="1" noChangeAspect="1"/>
          </p:cNvPicPr>
          <p:nvPr>
            <p:ph sz="half" idx="1"/>
          </p:nvPr>
        </p:nvPicPr>
        <p:blipFill>
          <a:blip r:embed="rId2"/>
          <a:stretch>
            <a:fillRect/>
          </a:stretch>
        </p:blipFill>
        <p:spPr>
          <a:xfrm>
            <a:off x="1530350" y="2402237"/>
            <a:ext cx="3797300" cy="2929180"/>
          </a:xfrm>
        </p:spPr>
      </p:pic>
      <p:pic>
        <p:nvPicPr>
          <p:cNvPr id="6" name="Content Placeholder 5">
            <a:extLst>
              <a:ext uri="{FF2B5EF4-FFF2-40B4-BE49-F238E27FC236}">
                <a16:creationId xmlns:a16="http://schemas.microsoft.com/office/drawing/2014/main" id="{24F9346E-A611-BA46-8CEA-1E165B821EE9}"/>
              </a:ext>
            </a:extLst>
          </p:cNvPr>
          <p:cNvPicPr>
            <a:picLocks noGrp="1" noChangeAspect="1"/>
          </p:cNvPicPr>
          <p:nvPr>
            <p:ph sz="half" idx="2"/>
          </p:nvPr>
        </p:nvPicPr>
        <p:blipFill>
          <a:blip r:embed="rId3"/>
          <a:stretch>
            <a:fillRect/>
          </a:stretch>
        </p:blipFill>
        <p:spPr>
          <a:xfrm>
            <a:off x="7035800" y="2402237"/>
            <a:ext cx="3454400" cy="2929180"/>
          </a:xfrm>
        </p:spPr>
      </p:pic>
    </p:spTree>
    <p:extLst>
      <p:ext uri="{BB962C8B-B14F-4D97-AF65-F5344CB8AC3E}">
        <p14:creationId xmlns:p14="http://schemas.microsoft.com/office/powerpoint/2010/main" val="27274430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A55AC-6AF3-7A41-94CD-0CE9A69A0CC1}"/>
              </a:ext>
            </a:extLst>
          </p:cNvPr>
          <p:cNvSpPr>
            <a:spLocks noGrp="1"/>
          </p:cNvSpPr>
          <p:nvPr>
            <p:ph type="title"/>
          </p:nvPr>
        </p:nvSpPr>
        <p:spPr/>
        <p:txBody>
          <a:bodyPr/>
          <a:lstStyle/>
          <a:p>
            <a:pPr algn="ctr"/>
            <a:r>
              <a:rPr lang="en-US" dirty="0"/>
              <a:t>Earth Summit of 1992 </a:t>
            </a:r>
          </a:p>
        </p:txBody>
      </p:sp>
      <p:sp>
        <p:nvSpPr>
          <p:cNvPr id="5" name="Content Placeholder 4">
            <a:extLst>
              <a:ext uri="{FF2B5EF4-FFF2-40B4-BE49-F238E27FC236}">
                <a16:creationId xmlns:a16="http://schemas.microsoft.com/office/drawing/2014/main" id="{D53D247F-ECAA-2D4B-8ECC-44829D26326D}"/>
              </a:ext>
            </a:extLst>
          </p:cNvPr>
          <p:cNvSpPr>
            <a:spLocks noGrp="1"/>
          </p:cNvSpPr>
          <p:nvPr>
            <p:ph idx="1"/>
          </p:nvPr>
        </p:nvSpPr>
        <p:spPr/>
        <p:txBody>
          <a:bodyPr>
            <a:normAutofit/>
          </a:bodyPr>
          <a:lstStyle/>
          <a:p>
            <a:r>
              <a:rPr lang="en-US" dirty="0"/>
              <a:t>Rio Summit (UNCED) achieves Climate Change Convention framework to stabilize global CO2 emissions</a:t>
            </a:r>
          </a:p>
          <a:p>
            <a:r>
              <a:rPr lang="en-US" dirty="0"/>
              <a:t>A particular set of countries: 41 industrialized countries given responsibility to correct production of greenhouse gases</a:t>
            </a:r>
          </a:p>
          <a:p>
            <a:r>
              <a:rPr lang="en-US" dirty="0"/>
              <a:t>Degree by 2000, level of 1990s: Eastern Europe decreased due to deindustrialization; EU countries reached 4% less than 1990 level BUT US, Canada, Australia, Japan did not reach target and increased emissions by 16%.</a:t>
            </a:r>
          </a:p>
          <a:p>
            <a:r>
              <a:rPr lang="en-US" dirty="0"/>
              <a:t>Convention in turn leads to Kyoto Protocol (1997) and Paris Agreement (2015)</a:t>
            </a:r>
          </a:p>
          <a:p>
            <a:endParaRPr lang="en-US" dirty="0"/>
          </a:p>
        </p:txBody>
      </p:sp>
    </p:spTree>
    <p:extLst>
      <p:ext uri="{BB962C8B-B14F-4D97-AF65-F5344CB8AC3E}">
        <p14:creationId xmlns:p14="http://schemas.microsoft.com/office/powerpoint/2010/main" val="3018865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DE2BF-F1F2-E443-9C0E-D892F81FC246}"/>
              </a:ext>
            </a:extLst>
          </p:cNvPr>
          <p:cNvSpPr>
            <a:spLocks noGrp="1"/>
          </p:cNvSpPr>
          <p:nvPr>
            <p:ph type="title"/>
          </p:nvPr>
        </p:nvSpPr>
        <p:spPr/>
        <p:txBody>
          <a:bodyPr/>
          <a:lstStyle/>
          <a:p>
            <a:pPr algn="ctr"/>
            <a:r>
              <a:rPr lang="en-US" dirty="0"/>
              <a:t>Kyoto 1997 Protocol</a:t>
            </a:r>
            <a:r>
              <a:rPr lang="en-US" dirty="0">
                <a:effectLst/>
              </a:rPr>
              <a:t> </a:t>
            </a:r>
            <a:endParaRPr lang="en-US" dirty="0"/>
          </a:p>
        </p:txBody>
      </p:sp>
      <p:sp>
        <p:nvSpPr>
          <p:cNvPr id="3" name="Content Placeholder 2">
            <a:extLst>
              <a:ext uri="{FF2B5EF4-FFF2-40B4-BE49-F238E27FC236}">
                <a16:creationId xmlns:a16="http://schemas.microsoft.com/office/drawing/2014/main" id="{333AAF2D-FF7F-5F45-B18A-7B421F6CBE2D}"/>
              </a:ext>
            </a:extLst>
          </p:cNvPr>
          <p:cNvSpPr>
            <a:spLocks noGrp="1"/>
          </p:cNvSpPr>
          <p:nvPr>
            <p:ph idx="1"/>
          </p:nvPr>
        </p:nvSpPr>
        <p:spPr/>
        <p:txBody>
          <a:bodyPr>
            <a:normAutofit lnSpcReduction="10000"/>
          </a:bodyPr>
          <a:lstStyle/>
          <a:p>
            <a:r>
              <a:rPr lang="en-US" dirty="0"/>
              <a:t>Maintain level of emissions and decrease</a:t>
            </a:r>
          </a:p>
          <a:p>
            <a:r>
              <a:rPr lang="en-US" dirty="0"/>
              <a:t>Emissions trading: international treaty had to include enough of the 41 </a:t>
            </a:r>
            <a:r>
              <a:rPr lang="en-US" dirty="0" err="1"/>
              <a:t>industrialised</a:t>
            </a:r>
            <a:r>
              <a:rPr lang="en-US" dirty="0"/>
              <a:t> countries whose emissions had accounted for 55% emissions in the 1990s. However, one country over 1/3 (36%) of world’s greenhouse gases…</a:t>
            </a:r>
          </a:p>
          <a:p>
            <a:r>
              <a:rPr lang="en-US" dirty="0"/>
              <a:t>US per capita production of gases twice other </a:t>
            </a:r>
            <a:r>
              <a:rPr lang="en-US" dirty="0" err="1"/>
              <a:t>industrialised</a:t>
            </a:r>
            <a:r>
              <a:rPr lang="en-US" dirty="0"/>
              <a:t> countries and US did not ratify the protocol.</a:t>
            </a:r>
          </a:p>
          <a:p>
            <a:r>
              <a:rPr lang="en-US" dirty="0"/>
              <a:t>March 2001, US produced half as much global warming as entire third world countries together.</a:t>
            </a:r>
          </a:p>
          <a:p>
            <a:r>
              <a:rPr lang="en-US" dirty="0"/>
              <a:t>US, China, Saudi Arabia, India, Russia, Australia (2%)</a:t>
            </a:r>
          </a:p>
        </p:txBody>
      </p:sp>
    </p:spTree>
    <p:extLst>
      <p:ext uri="{BB962C8B-B14F-4D97-AF65-F5344CB8AC3E}">
        <p14:creationId xmlns:p14="http://schemas.microsoft.com/office/powerpoint/2010/main" val="5452142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9AFB7-479C-2449-80D5-8D53480B71A0}"/>
              </a:ext>
            </a:extLst>
          </p:cNvPr>
          <p:cNvSpPr>
            <a:spLocks noGrp="1"/>
          </p:cNvSpPr>
          <p:nvPr>
            <p:ph type="title"/>
          </p:nvPr>
        </p:nvSpPr>
        <p:spPr/>
        <p:txBody>
          <a:bodyPr/>
          <a:lstStyle/>
          <a:p>
            <a:pPr algn="ctr"/>
            <a:r>
              <a:rPr lang="en-US" dirty="0"/>
              <a:t>Politics of Science</a:t>
            </a:r>
          </a:p>
        </p:txBody>
      </p:sp>
      <p:sp>
        <p:nvSpPr>
          <p:cNvPr id="3" name="Content Placeholder 2">
            <a:extLst>
              <a:ext uri="{FF2B5EF4-FFF2-40B4-BE49-F238E27FC236}">
                <a16:creationId xmlns:a16="http://schemas.microsoft.com/office/drawing/2014/main" id="{8E43ABF2-7AF9-464F-8B3E-BBAE9C9F8376}"/>
              </a:ext>
            </a:extLst>
          </p:cNvPr>
          <p:cNvSpPr>
            <a:spLocks noGrp="1"/>
          </p:cNvSpPr>
          <p:nvPr>
            <p:ph idx="1"/>
          </p:nvPr>
        </p:nvSpPr>
        <p:spPr/>
        <p:txBody>
          <a:bodyPr>
            <a:normAutofit fontScale="92500" lnSpcReduction="10000"/>
          </a:bodyPr>
          <a:lstStyle/>
          <a:p>
            <a:r>
              <a:rPr lang="en-US" dirty="0"/>
              <a:t>A NY Times article from 2004 argued that real ‘disaster’ in </a:t>
            </a:r>
            <a:r>
              <a:rPr lang="en-US" b="1" dirty="0"/>
              <a:t>Iraq</a:t>
            </a:r>
            <a:r>
              <a:rPr lang="en-US" dirty="0"/>
              <a:t> was connected to a Feb. 2002 report by CO2 scientists on ‘Restoring Scientific Integrity in Policy Making’, due to evidence of manipulation of process through which science used in climate change.</a:t>
            </a:r>
          </a:p>
          <a:p>
            <a:r>
              <a:rPr lang="en-US" b="1" dirty="0"/>
              <a:t>Role of the US:</a:t>
            </a:r>
          </a:p>
          <a:p>
            <a:r>
              <a:rPr lang="en-US" dirty="0"/>
              <a:t>American Geophysical Union also released statement. However, the Bush administration argued that emissions too great to mandate alteration.</a:t>
            </a:r>
          </a:p>
          <a:p>
            <a:r>
              <a:rPr lang="en-US" dirty="0"/>
              <a:t>In </a:t>
            </a:r>
            <a:r>
              <a:rPr lang="en-US" b="1" dirty="0"/>
              <a:t>2019, the Trump administration has rolled back climate change efforts</a:t>
            </a:r>
            <a:r>
              <a:rPr lang="en-US" dirty="0"/>
              <a:t>. The US Environmental Protection Agency (EPA) has finalized its plan to relax limits on greenhouse-gas emissions, nullifying one of former president Barack Obama’s flagship climate policies.</a:t>
            </a:r>
          </a:p>
        </p:txBody>
      </p:sp>
    </p:spTree>
    <p:extLst>
      <p:ext uri="{BB962C8B-B14F-4D97-AF65-F5344CB8AC3E}">
        <p14:creationId xmlns:p14="http://schemas.microsoft.com/office/powerpoint/2010/main" val="3681923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1AAE6E-B8E7-2442-9692-CF6A5BC4F415}"/>
              </a:ext>
            </a:extLst>
          </p:cNvPr>
          <p:cNvSpPr>
            <a:spLocks noGrp="1"/>
          </p:cNvSpPr>
          <p:nvPr>
            <p:ph type="title"/>
          </p:nvPr>
        </p:nvSpPr>
        <p:spPr/>
        <p:txBody>
          <a:bodyPr/>
          <a:lstStyle/>
          <a:p>
            <a:pPr algn="ctr"/>
            <a:r>
              <a:rPr lang="en-US" dirty="0"/>
              <a:t>CO2 (fossil fuels)</a:t>
            </a:r>
            <a:r>
              <a:rPr lang="en-US" dirty="0">
                <a:effectLst/>
              </a:rPr>
              <a:t> </a:t>
            </a:r>
            <a:endParaRPr lang="en-US" dirty="0"/>
          </a:p>
        </p:txBody>
      </p:sp>
      <p:sp>
        <p:nvSpPr>
          <p:cNvPr id="3" name="Content Placeholder 2">
            <a:extLst>
              <a:ext uri="{FF2B5EF4-FFF2-40B4-BE49-F238E27FC236}">
                <a16:creationId xmlns:a16="http://schemas.microsoft.com/office/drawing/2014/main" id="{514671A9-D780-A24C-898F-01E3D4556B53}"/>
              </a:ext>
            </a:extLst>
          </p:cNvPr>
          <p:cNvSpPr>
            <a:spLocks noGrp="1"/>
          </p:cNvSpPr>
          <p:nvPr>
            <p:ph idx="1"/>
          </p:nvPr>
        </p:nvSpPr>
        <p:spPr/>
        <p:txBody>
          <a:bodyPr/>
          <a:lstStyle/>
          <a:p>
            <a:r>
              <a:rPr lang="en-US" dirty="0"/>
              <a:t>US Environmental Protection Agency (EPA) report:  </a:t>
            </a:r>
          </a:p>
          <a:p>
            <a:pPr marL="0" indent="0">
              <a:buNone/>
            </a:pPr>
            <a:r>
              <a:rPr lang="en-US" dirty="0"/>
              <a:t>*Oil industry funded studies on temperature changes.</a:t>
            </a:r>
          </a:p>
          <a:p>
            <a:r>
              <a:rPr lang="en-US" dirty="0"/>
              <a:t>Whitman eliminated entire section on climate change in the EPA report.</a:t>
            </a:r>
          </a:p>
          <a:p>
            <a:r>
              <a:rPr lang="en-US" dirty="0"/>
              <a:t>Never before had the US administration made such a significant intervention in scientific accounts</a:t>
            </a:r>
          </a:p>
          <a:p>
            <a:r>
              <a:rPr lang="en-US" dirty="0"/>
              <a:t>Paradoxical: approach of this climate crisis likely to intersect with finish of oil supply (petroleum geologists have reported)</a:t>
            </a:r>
          </a:p>
        </p:txBody>
      </p:sp>
    </p:spTree>
    <p:extLst>
      <p:ext uri="{BB962C8B-B14F-4D97-AF65-F5344CB8AC3E}">
        <p14:creationId xmlns:p14="http://schemas.microsoft.com/office/powerpoint/2010/main" val="3606693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968</TotalTime>
  <Words>1616</Words>
  <Application>Microsoft Macintosh PowerPoint</Application>
  <PresentationFormat>Widescreen</PresentationFormat>
  <Paragraphs>101</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Calibri Light</vt:lpstr>
      <vt:lpstr>Office Theme</vt:lpstr>
      <vt:lpstr>Carbon Democracy and Global Climate Change</vt:lpstr>
      <vt:lpstr>Part III: 3 Overarching Questions</vt:lpstr>
      <vt:lpstr>  Questions concerning global climate change, oil, and Islam: </vt:lpstr>
      <vt:lpstr>Global Warming and CO2 emissions</vt:lpstr>
      <vt:lpstr>Dried up lakes and rivers:  Zayandeh Rud and Lake Urumiyeh</vt:lpstr>
      <vt:lpstr>Earth Summit of 1992 </vt:lpstr>
      <vt:lpstr>Kyoto 1997 Protocol </vt:lpstr>
      <vt:lpstr>Politics of Science</vt:lpstr>
      <vt:lpstr>CO2 (fossil fuels) </vt:lpstr>
      <vt:lpstr>Peak Oil</vt:lpstr>
      <vt:lpstr>Peak Oil: M. King Hubbert (1903-1989)</vt:lpstr>
      <vt:lpstr>Origins of carbon based fuels</vt:lpstr>
      <vt:lpstr>Oil in the 20th century</vt:lpstr>
      <vt:lpstr>Carbon Democracy</vt:lpstr>
      <vt:lpstr>Fossil Fuels and Politics</vt:lpstr>
      <vt:lpstr>British  Empire and Shift from Coal to Oil</vt:lpstr>
      <vt:lpstr>‘Oil Curse’ and H. Mahdavy’s ‘rentier state’ </vt:lpstr>
      <vt:lpstr>Conclusions:   Two issues of (Carbon) Democracy</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58</cp:revision>
  <dcterms:created xsi:type="dcterms:W3CDTF">2019-06-21T09:54:39Z</dcterms:created>
  <dcterms:modified xsi:type="dcterms:W3CDTF">2020-01-30T14:12:12Z</dcterms:modified>
</cp:coreProperties>
</file>