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75" r:id="rId8"/>
    <p:sldId id="262" r:id="rId9"/>
    <p:sldId id="263" r:id="rId10"/>
    <p:sldId id="264" r:id="rId11"/>
    <p:sldId id="265" r:id="rId12"/>
    <p:sldId id="266" r:id="rId13"/>
    <p:sldId id="267" r:id="rId14"/>
    <p:sldId id="268" r:id="rId15"/>
    <p:sldId id="269" r:id="rId16"/>
    <p:sldId id="270" r:id="rId17"/>
    <p:sldId id="271" r:id="rId18"/>
    <p:sldId id="274" r:id="rId19"/>
    <p:sldId id="272" r:id="rId20"/>
    <p:sldId id="276"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3098"/>
    <p:restoredTop sz="94433"/>
  </p:normalViewPr>
  <p:slideViewPr>
    <p:cSldViewPr snapToGrid="0" snapToObjects="1">
      <p:cViewPr varScale="1">
        <p:scale>
          <a:sx n="77" d="100"/>
          <a:sy n="77" d="100"/>
        </p:scale>
        <p:origin x="480"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7DB6B6-7ACF-544F-8D98-E2508B76F96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6002210-A28B-3146-83F2-F0D0D34A51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B58D84A-5AFB-E544-A9F5-8C8CBF99B012}"/>
              </a:ext>
            </a:extLst>
          </p:cNvPr>
          <p:cNvSpPr>
            <a:spLocks noGrp="1"/>
          </p:cNvSpPr>
          <p:nvPr>
            <p:ph type="dt" sz="half" idx="10"/>
          </p:nvPr>
        </p:nvSpPr>
        <p:spPr/>
        <p:txBody>
          <a:bodyPr/>
          <a:lstStyle/>
          <a:p>
            <a:fld id="{7BE3416F-E28D-CE43-B732-DA909734391F}" type="datetimeFigureOut">
              <a:rPr lang="en-US" smtClean="0"/>
              <a:t>10/31/19</a:t>
            </a:fld>
            <a:endParaRPr lang="en-US"/>
          </a:p>
        </p:txBody>
      </p:sp>
      <p:sp>
        <p:nvSpPr>
          <p:cNvPr id="5" name="Footer Placeholder 4">
            <a:extLst>
              <a:ext uri="{FF2B5EF4-FFF2-40B4-BE49-F238E27FC236}">
                <a16:creationId xmlns:a16="http://schemas.microsoft.com/office/drawing/2014/main" id="{7DE9E19B-F2C8-844F-9A8E-39E2BB11212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05CBF3-21E0-3541-B2A9-DB3D773E671B}"/>
              </a:ext>
            </a:extLst>
          </p:cNvPr>
          <p:cNvSpPr>
            <a:spLocks noGrp="1"/>
          </p:cNvSpPr>
          <p:nvPr>
            <p:ph type="sldNum" sz="quarter" idx="12"/>
          </p:nvPr>
        </p:nvSpPr>
        <p:spPr/>
        <p:txBody>
          <a:bodyPr/>
          <a:lstStyle/>
          <a:p>
            <a:fld id="{0663F68E-7969-4443-819D-4A5C40C62190}" type="slidenum">
              <a:rPr lang="en-US" smtClean="0"/>
              <a:t>‹#›</a:t>
            </a:fld>
            <a:endParaRPr lang="en-US"/>
          </a:p>
        </p:txBody>
      </p:sp>
    </p:spTree>
    <p:extLst>
      <p:ext uri="{BB962C8B-B14F-4D97-AF65-F5344CB8AC3E}">
        <p14:creationId xmlns:p14="http://schemas.microsoft.com/office/powerpoint/2010/main" val="32437820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2B799-4826-2940-8C90-A995E31CB16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06F84DF-9290-0149-A609-8CF00945826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344FFE-4ED0-BF4A-8F55-A80051487954}"/>
              </a:ext>
            </a:extLst>
          </p:cNvPr>
          <p:cNvSpPr>
            <a:spLocks noGrp="1"/>
          </p:cNvSpPr>
          <p:nvPr>
            <p:ph type="dt" sz="half" idx="10"/>
          </p:nvPr>
        </p:nvSpPr>
        <p:spPr/>
        <p:txBody>
          <a:bodyPr/>
          <a:lstStyle/>
          <a:p>
            <a:fld id="{7BE3416F-E28D-CE43-B732-DA909734391F}" type="datetimeFigureOut">
              <a:rPr lang="en-US" smtClean="0"/>
              <a:t>10/31/19</a:t>
            </a:fld>
            <a:endParaRPr lang="en-US"/>
          </a:p>
        </p:txBody>
      </p:sp>
      <p:sp>
        <p:nvSpPr>
          <p:cNvPr id="5" name="Footer Placeholder 4">
            <a:extLst>
              <a:ext uri="{FF2B5EF4-FFF2-40B4-BE49-F238E27FC236}">
                <a16:creationId xmlns:a16="http://schemas.microsoft.com/office/drawing/2014/main" id="{B0F0F3F0-DAA4-2D4F-B372-3705A746822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CB261F5-F92E-E94C-A3C5-713C225E4CE9}"/>
              </a:ext>
            </a:extLst>
          </p:cNvPr>
          <p:cNvSpPr>
            <a:spLocks noGrp="1"/>
          </p:cNvSpPr>
          <p:nvPr>
            <p:ph type="sldNum" sz="quarter" idx="12"/>
          </p:nvPr>
        </p:nvSpPr>
        <p:spPr/>
        <p:txBody>
          <a:bodyPr/>
          <a:lstStyle/>
          <a:p>
            <a:fld id="{0663F68E-7969-4443-819D-4A5C40C62190}" type="slidenum">
              <a:rPr lang="en-US" smtClean="0"/>
              <a:t>‹#›</a:t>
            </a:fld>
            <a:endParaRPr lang="en-US"/>
          </a:p>
        </p:txBody>
      </p:sp>
    </p:spTree>
    <p:extLst>
      <p:ext uri="{BB962C8B-B14F-4D97-AF65-F5344CB8AC3E}">
        <p14:creationId xmlns:p14="http://schemas.microsoft.com/office/powerpoint/2010/main" val="2387472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9C52E04-90F8-EC42-A6AD-0E101EF2E15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6DB4CC0-09DD-F449-960A-4050BD3A6F85}"/>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20D4937-6119-8544-8016-773F988F8905}"/>
              </a:ext>
            </a:extLst>
          </p:cNvPr>
          <p:cNvSpPr>
            <a:spLocks noGrp="1"/>
          </p:cNvSpPr>
          <p:nvPr>
            <p:ph type="dt" sz="half" idx="10"/>
          </p:nvPr>
        </p:nvSpPr>
        <p:spPr/>
        <p:txBody>
          <a:bodyPr/>
          <a:lstStyle/>
          <a:p>
            <a:fld id="{7BE3416F-E28D-CE43-B732-DA909734391F}" type="datetimeFigureOut">
              <a:rPr lang="en-US" smtClean="0"/>
              <a:t>10/31/19</a:t>
            </a:fld>
            <a:endParaRPr lang="en-US"/>
          </a:p>
        </p:txBody>
      </p:sp>
      <p:sp>
        <p:nvSpPr>
          <p:cNvPr id="5" name="Footer Placeholder 4">
            <a:extLst>
              <a:ext uri="{FF2B5EF4-FFF2-40B4-BE49-F238E27FC236}">
                <a16:creationId xmlns:a16="http://schemas.microsoft.com/office/drawing/2014/main" id="{16550A89-D427-954A-9AE7-6084BE3404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E2F9B0-E666-CE47-9C4F-FCAEC5CB8F3F}"/>
              </a:ext>
            </a:extLst>
          </p:cNvPr>
          <p:cNvSpPr>
            <a:spLocks noGrp="1"/>
          </p:cNvSpPr>
          <p:nvPr>
            <p:ph type="sldNum" sz="quarter" idx="12"/>
          </p:nvPr>
        </p:nvSpPr>
        <p:spPr/>
        <p:txBody>
          <a:bodyPr/>
          <a:lstStyle/>
          <a:p>
            <a:fld id="{0663F68E-7969-4443-819D-4A5C40C62190}" type="slidenum">
              <a:rPr lang="en-US" smtClean="0"/>
              <a:t>‹#›</a:t>
            </a:fld>
            <a:endParaRPr lang="en-US"/>
          </a:p>
        </p:txBody>
      </p:sp>
    </p:spTree>
    <p:extLst>
      <p:ext uri="{BB962C8B-B14F-4D97-AF65-F5344CB8AC3E}">
        <p14:creationId xmlns:p14="http://schemas.microsoft.com/office/powerpoint/2010/main" val="34350759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39FCE-CA72-044D-9913-96CE74F095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6387C5C-093F-C144-9CD9-4D2845FD18F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111FF37-AC19-8842-AA82-5E5F555F6C49}"/>
              </a:ext>
            </a:extLst>
          </p:cNvPr>
          <p:cNvSpPr>
            <a:spLocks noGrp="1"/>
          </p:cNvSpPr>
          <p:nvPr>
            <p:ph type="dt" sz="half" idx="10"/>
          </p:nvPr>
        </p:nvSpPr>
        <p:spPr/>
        <p:txBody>
          <a:bodyPr/>
          <a:lstStyle/>
          <a:p>
            <a:fld id="{7BE3416F-E28D-CE43-B732-DA909734391F}" type="datetimeFigureOut">
              <a:rPr lang="en-US" smtClean="0"/>
              <a:t>10/31/19</a:t>
            </a:fld>
            <a:endParaRPr lang="en-US"/>
          </a:p>
        </p:txBody>
      </p:sp>
      <p:sp>
        <p:nvSpPr>
          <p:cNvPr id="5" name="Footer Placeholder 4">
            <a:extLst>
              <a:ext uri="{FF2B5EF4-FFF2-40B4-BE49-F238E27FC236}">
                <a16:creationId xmlns:a16="http://schemas.microsoft.com/office/drawing/2014/main" id="{DBC28232-7037-2249-B924-8C63FABB3E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52DFE7-9BB5-FB44-BED3-8B9F20DE8D7C}"/>
              </a:ext>
            </a:extLst>
          </p:cNvPr>
          <p:cNvSpPr>
            <a:spLocks noGrp="1"/>
          </p:cNvSpPr>
          <p:nvPr>
            <p:ph type="sldNum" sz="quarter" idx="12"/>
          </p:nvPr>
        </p:nvSpPr>
        <p:spPr/>
        <p:txBody>
          <a:bodyPr/>
          <a:lstStyle/>
          <a:p>
            <a:fld id="{0663F68E-7969-4443-819D-4A5C40C62190}" type="slidenum">
              <a:rPr lang="en-US" smtClean="0"/>
              <a:t>‹#›</a:t>
            </a:fld>
            <a:endParaRPr lang="en-US"/>
          </a:p>
        </p:txBody>
      </p:sp>
    </p:spTree>
    <p:extLst>
      <p:ext uri="{BB962C8B-B14F-4D97-AF65-F5344CB8AC3E}">
        <p14:creationId xmlns:p14="http://schemas.microsoft.com/office/powerpoint/2010/main" val="6908467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E886-FFDA-744D-9F0E-1BEFF773235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64B7727-90AB-714C-A14F-4AFFD0B14F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9EFAF9A-E85B-064D-8E8C-CAC53560885C}"/>
              </a:ext>
            </a:extLst>
          </p:cNvPr>
          <p:cNvSpPr>
            <a:spLocks noGrp="1"/>
          </p:cNvSpPr>
          <p:nvPr>
            <p:ph type="dt" sz="half" idx="10"/>
          </p:nvPr>
        </p:nvSpPr>
        <p:spPr/>
        <p:txBody>
          <a:bodyPr/>
          <a:lstStyle/>
          <a:p>
            <a:fld id="{7BE3416F-E28D-CE43-B732-DA909734391F}" type="datetimeFigureOut">
              <a:rPr lang="en-US" smtClean="0"/>
              <a:t>10/31/19</a:t>
            </a:fld>
            <a:endParaRPr lang="en-US"/>
          </a:p>
        </p:txBody>
      </p:sp>
      <p:sp>
        <p:nvSpPr>
          <p:cNvPr id="5" name="Footer Placeholder 4">
            <a:extLst>
              <a:ext uri="{FF2B5EF4-FFF2-40B4-BE49-F238E27FC236}">
                <a16:creationId xmlns:a16="http://schemas.microsoft.com/office/drawing/2014/main" id="{93768FF7-277D-6D4B-9FCC-D2F2CF3AC9E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CFE4933-F0FE-764F-86DF-BA505A683EE3}"/>
              </a:ext>
            </a:extLst>
          </p:cNvPr>
          <p:cNvSpPr>
            <a:spLocks noGrp="1"/>
          </p:cNvSpPr>
          <p:nvPr>
            <p:ph type="sldNum" sz="quarter" idx="12"/>
          </p:nvPr>
        </p:nvSpPr>
        <p:spPr/>
        <p:txBody>
          <a:bodyPr/>
          <a:lstStyle/>
          <a:p>
            <a:fld id="{0663F68E-7969-4443-819D-4A5C40C62190}" type="slidenum">
              <a:rPr lang="en-US" smtClean="0"/>
              <a:t>‹#›</a:t>
            </a:fld>
            <a:endParaRPr lang="en-US"/>
          </a:p>
        </p:txBody>
      </p:sp>
    </p:spTree>
    <p:extLst>
      <p:ext uri="{BB962C8B-B14F-4D97-AF65-F5344CB8AC3E}">
        <p14:creationId xmlns:p14="http://schemas.microsoft.com/office/powerpoint/2010/main" val="19328794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7708C-86B3-4B4B-BE76-8235A22A307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2B57AE5-D20C-A04E-80E4-EE2F363F9A3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6240D75-F1D3-2C41-BD79-29FE364831F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6C1E9A5-CD64-9D47-80FE-595AA0A9F594}"/>
              </a:ext>
            </a:extLst>
          </p:cNvPr>
          <p:cNvSpPr>
            <a:spLocks noGrp="1"/>
          </p:cNvSpPr>
          <p:nvPr>
            <p:ph type="dt" sz="half" idx="10"/>
          </p:nvPr>
        </p:nvSpPr>
        <p:spPr/>
        <p:txBody>
          <a:bodyPr/>
          <a:lstStyle/>
          <a:p>
            <a:fld id="{7BE3416F-E28D-CE43-B732-DA909734391F}" type="datetimeFigureOut">
              <a:rPr lang="en-US" smtClean="0"/>
              <a:t>10/31/19</a:t>
            </a:fld>
            <a:endParaRPr lang="en-US"/>
          </a:p>
        </p:txBody>
      </p:sp>
      <p:sp>
        <p:nvSpPr>
          <p:cNvPr id="6" name="Footer Placeholder 5">
            <a:extLst>
              <a:ext uri="{FF2B5EF4-FFF2-40B4-BE49-F238E27FC236}">
                <a16:creationId xmlns:a16="http://schemas.microsoft.com/office/drawing/2014/main" id="{971CD6A3-8E6C-CE47-8C4D-FC977CC0F31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770D6C2-A0A2-214D-A529-F06D84877082}"/>
              </a:ext>
            </a:extLst>
          </p:cNvPr>
          <p:cNvSpPr>
            <a:spLocks noGrp="1"/>
          </p:cNvSpPr>
          <p:nvPr>
            <p:ph type="sldNum" sz="quarter" idx="12"/>
          </p:nvPr>
        </p:nvSpPr>
        <p:spPr/>
        <p:txBody>
          <a:bodyPr/>
          <a:lstStyle/>
          <a:p>
            <a:fld id="{0663F68E-7969-4443-819D-4A5C40C62190}" type="slidenum">
              <a:rPr lang="en-US" smtClean="0"/>
              <a:t>‹#›</a:t>
            </a:fld>
            <a:endParaRPr lang="en-US"/>
          </a:p>
        </p:txBody>
      </p:sp>
    </p:spTree>
    <p:extLst>
      <p:ext uri="{BB962C8B-B14F-4D97-AF65-F5344CB8AC3E}">
        <p14:creationId xmlns:p14="http://schemas.microsoft.com/office/powerpoint/2010/main" val="8365492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31D769-678E-864B-B860-3341E8105B1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4CACB7C-C529-A441-A556-381E59AA0E4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2B5F345-A2D7-F344-92FF-847CA8E899A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7AFA066-7934-904E-B2DB-A795BA3E3EF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2454B8B-80BE-5741-8652-95A7C818592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EB1E406-E482-BE4B-8AE1-BDC287C91FBC}"/>
              </a:ext>
            </a:extLst>
          </p:cNvPr>
          <p:cNvSpPr>
            <a:spLocks noGrp="1"/>
          </p:cNvSpPr>
          <p:nvPr>
            <p:ph type="dt" sz="half" idx="10"/>
          </p:nvPr>
        </p:nvSpPr>
        <p:spPr/>
        <p:txBody>
          <a:bodyPr/>
          <a:lstStyle/>
          <a:p>
            <a:fld id="{7BE3416F-E28D-CE43-B732-DA909734391F}" type="datetimeFigureOut">
              <a:rPr lang="en-US" smtClean="0"/>
              <a:t>10/31/19</a:t>
            </a:fld>
            <a:endParaRPr lang="en-US"/>
          </a:p>
        </p:txBody>
      </p:sp>
      <p:sp>
        <p:nvSpPr>
          <p:cNvPr id="8" name="Footer Placeholder 7">
            <a:extLst>
              <a:ext uri="{FF2B5EF4-FFF2-40B4-BE49-F238E27FC236}">
                <a16:creationId xmlns:a16="http://schemas.microsoft.com/office/drawing/2014/main" id="{4D63B25F-FB29-744D-ACFC-AB4252A765D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15A716F-A2D6-1043-9714-4EECD6CC7AC0}"/>
              </a:ext>
            </a:extLst>
          </p:cNvPr>
          <p:cNvSpPr>
            <a:spLocks noGrp="1"/>
          </p:cNvSpPr>
          <p:nvPr>
            <p:ph type="sldNum" sz="quarter" idx="12"/>
          </p:nvPr>
        </p:nvSpPr>
        <p:spPr/>
        <p:txBody>
          <a:bodyPr/>
          <a:lstStyle/>
          <a:p>
            <a:fld id="{0663F68E-7969-4443-819D-4A5C40C62190}" type="slidenum">
              <a:rPr lang="en-US" smtClean="0"/>
              <a:t>‹#›</a:t>
            </a:fld>
            <a:endParaRPr lang="en-US"/>
          </a:p>
        </p:txBody>
      </p:sp>
    </p:spTree>
    <p:extLst>
      <p:ext uri="{BB962C8B-B14F-4D97-AF65-F5344CB8AC3E}">
        <p14:creationId xmlns:p14="http://schemas.microsoft.com/office/powerpoint/2010/main" val="26942431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16237-5A7A-6848-8873-D1E05D243A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898CDCA-7F9F-714F-971E-C3401BA03CB9}"/>
              </a:ext>
            </a:extLst>
          </p:cNvPr>
          <p:cNvSpPr>
            <a:spLocks noGrp="1"/>
          </p:cNvSpPr>
          <p:nvPr>
            <p:ph type="dt" sz="half" idx="10"/>
          </p:nvPr>
        </p:nvSpPr>
        <p:spPr/>
        <p:txBody>
          <a:bodyPr/>
          <a:lstStyle/>
          <a:p>
            <a:fld id="{7BE3416F-E28D-CE43-B732-DA909734391F}" type="datetimeFigureOut">
              <a:rPr lang="en-US" smtClean="0"/>
              <a:t>10/31/19</a:t>
            </a:fld>
            <a:endParaRPr lang="en-US"/>
          </a:p>
        </p:txBody>
      </p:sp>
      <p:sp>
        <p:nvSpPr>
          <p:cNvPr id="4" name="Footer Placeholder 3">
            <a:extLst>
              <a:ext uri="{FF2B5EF4-FFF2-40B4-BE49-F238E27FC236}">
                <a16:creationId xmlns:a16="http://schemas.microsoft.com/office/drawing/2014/main" id="{8CEC4DCB-6A6C-F94F-8BBC-57C6860E9C0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D055DA8-BFE6-2947-A84A-63DF16A5E9A2}"/>
              </a:ext>
            </a:extLst>
          </p:cNvPr>
          <p:cNvSpPr>
            <a:spLocks noGrp="1"/>
          </p:cNvSpPr>
          <p:nvPr>
            <p:ph type="sldNum" sz="quarter" idx="12"/>
          </p:nvPr>
        </p:nvSpPr>
        <p:spPr/>
        <p:txBody>
          <a:bodyPr/>
          <a:lstStyle/>
          <a:p>
            <a:fld id="{0663F68E-7969-4443-819D-4A5C40C62190}" type="slidenum">
              <a:rPr lang="en-US" smtClean="0"/>
              <a:t>‹#›</a:t>
            </a:fld>
            <a:endParaRPr lang="en-US"/>
          </a:p>
        </p:txBody>
      </p:sp>
    </p:spTree>
    <p:extLst>
      <p:ext uri="{BB962C8B-B14F-4D97-AF65-F5344CB8AC3E}">
        <p14:creationId xmlns:p14="http://schemas.microsoft.com/office/powerpoint/2010/main" val="41775486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E7E5958-88B8-BE42-AE03-23D742978E4D}"/>
              </a:ext>
            </a:extLst>
          </p:cNvPr>
          <p:cNvSpPr>
            <a:spLocks noGrp="1"/>
          </p:cNvSpPr>
          <p:nvPr>
            <p:ph type="dt" sz="half" idx="10"/>
          </p:nvPr>
        </p:nvSpPr>
        <p:spPr/>
        <p:txBody>
          <a:bodyPr/>
          <a:lstStyle/>
          <a:p>
            <a:fld id="{7BE3416F-E28D-CE43-B732-DA909734391F}" type="datetimeFigureOut">
              <a:rPr lang="en-US" smtClean="0"/>
              <a:t>10/31/19</a:t>
            </a:fld>
            <a:endParaRPr lang="en-US"/>
          </a:p>
        </p:txBody>
      </p:sp>
      <p:sp>
        <p:nvSpPr>
          <p:cNvPr id="3" name="Footer Placeholder 2">
            <a:extLst>
              <a:ext uri="{FF2B5EF4-FFF2-40B4-BE49-F238E27FC236}">
                <a16:creationId xmlns:a16="http://schemas.microsoft.com/office/drawing/2014/main" id="{1841D007-DAC9-2544-9BF0-0DA73F1E836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46F4F52-4AD2-3B43-A623-FF4D34E1D54E}"/>
              </a:ext>
            </a:extLst>
          </p:cNvPr>
          <p:cNvSpPr>
            <a:spLocks noGrp="1"/>
          </p:cNvSpPr>
          <p:nvPr>
            <p:ph type="sldNum" sz="quarter" idx="12"/>
          </p:nvPr>
        </p:nvSpPr>
        <p:spPr/>
        <p:txBody>
          <a:bodyPr/>
          <a:lstStyle/>
          <a:p>
            <a:fld id="{0663F68E-7969-4443-819D-4A5C40C62190}" type="slidenum">
              <a:rPr lang="en-US" smtClean="0"/>
              <a:t>‹#›</a:t>
            </a:fld>
            <a:endParaRPr lang="en-US"/>
          </a:p>
        </p:txBody>
      </p:sp>
    </p:spTree>
    <p:extLst>
      <p:ext uri="{BB962C8B-B14F-4D97-AF65-F5344CB8AC3E}">
        <p14:creationId xmlns:p14="http://schemas.microsoft.com/office/powerpoint/2010/main" val="2838102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440C96-7ABC-5B47-B21D-D07B5456CB6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05A24BD-8AB0-A340-8FF2-2F364B3C39A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18B1205-81E2-A547-B62F-71EA126898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233006B-F851-F442-BC32-B16B54E0B71B}"/>
              </a:ext>
            </a:extLst>
          </p:cNvPr>
          <p:cNvSpPr>
            <a:spLocks noGrp="1"/>
          </p:cNvSpPr>
          <p:nvPr>
            <p:ph type="dt" sz="half" idx="10"/>
          </p:nvPr>
        </p:nvSpPr>
        <p:spPr/>
        <p:txBody>
          <a:bodyPr/>
          <a:lstStyle/>
          <a:p>
            <a:fld id="{7BE3416F-E28D-CE43-B732-DA909734391F}" type="datetimeFigureOut">
              <a:rPr lang="en-US" smtClean="0"/>
              <a:t>10/31/19</a:t>
            </a:fld>
            <a:endParaRPr lang="en-US"/>
          </a:p>
        </p:txBody>
      </p:sp>
      <p:sp>
        <p:nvSpPr>
          <p:cNvPr id="6" name="Footer Placeholder 5">
            <a:extLst>
              <a:ext uri="{FF2B5EF4-FFF2-40B4-BE49-F238E27FC236}">
                <a16:creationId xmlns:a16="http://schemas.microsoft.com/office/drawing/2014/main" id="{572484D9-BBCB-F343-8CC5-894A81ADD4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E185C5A-AB84-DF45-8B6C-2402718F1F2A}"/>
              </a:ext>
            </a:extLst>
          </p:cNvPr>
          <p:cNvSpPr>
            <a:spLocks noGrp="1"/>
          </p:cNvSpPr>
          <p:nvPr>
            <p:ph type="sldNum" sz="quarter" idx="12"/>
          </p:nvPr>
        </p:nvSpPr>
        <p:spPr/>
        <p:txBody>
          <a:bodyPr/>
          <a:lstStyle/>
          <a:p>
            <a:fld id="{0663F68E-7969-4443-819D-4A5C40C62190}" type="slidenum">
              <a:rPr lang="en-US" smtClean="0"/>
              <a:t>‹#›</a:t>
            </a:fld>
            <a:endParaRPr lang="en-US"/>
          </a:p>
        </p:txBody>
      </p:sp>
    </p:spTree>
    <p:extLst>
      <p:ext uri="{BB962C8B-B14F-4D97-AF65-F5344CB8AC3E}">
        <p14:creationId xmlns:p14="http://schemas.microsoft.com/office/powerpoint/2010/main" val="38143540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21B100-D935-244C-9475-96F350C271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AF005FD-7659-4640-B826-86EBC81F53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193AE1A-B3DE-BD48-8E07-3681341512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A67ADF1-1282-F24D-814B-EAF7E1F1547D}"/>
              </a:ext>
            </a:extLst>
          </p:cNvPr>
          <p:cNvSpPr>
            <a:spLocks noGrp="1"/>
          </p:cNvSpPr>
          <p:nvPr>
            <p:ph type="dt" sz="half" idx="10"/>
          </p:nvPr>
        </p:nvSpPr>
        <p:spPr/>
        <p:txBody>
          <a:bodyPr/>
          <a:lstStyle/>
          <a:p>
            <a:fld id="{7BE3416F-E28D-CE43-B732-DA909734391F}" type="datetimeFigureOut">
              <a:rPr lang="en-US" smtClean="0"/>
              <a:t>10/31/19</a:t>
            </a:fld>
            <a:endParaRPr lang="en-US"/>
          </a:p>
        </p:txBody>
      </p:sp>
      <p:sp>
        <p:nvSpPr>
          <p:cNvPr id="6" name="Footer Placeholder 5">
            <a:extLst>
              <a:ext uri="{FF2B5EF4-FFF2-40B4-BE49-F238E27FC236}">
                <a16:creationId xmlns:a16="http://schemas.microsoft.com/office/drawing/2014/main" id="{062E4E15-5D24-7740-830F-F8317D349DE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7D321BE-8203-9341-B40F-0F9B5159841F}"/>
              </a:ext>
            </a:extLst>
          </p:cNvPr>
          <p:cNvSpPr>
            <a:spLocks noGrp="1"/>
          </p:cNvSpPr>
          <p:nvPr>
            <p:ph type="sldNum" sz="quarter" idx="12"/>
          </p:nvPr>
        </p:nvSpPr>
        <p:spPr/>
        <p:txBody>
          <a:bodyPr/>
          <a:lstStyle/>
          <a:p>
            <a:fld id="{0663F68E-7969-4443-819D-4A5C40C62190}" type="slidenum">
              <a:rPr lang="en-US" smtClean="0"/>
              <a:t>‹#›</a:t>
            </a:fld>
            <a:endParaRPr lang="en-US"/>
          </a:p>
        </p:txBody>
      </p:sp>
    </p:spTree>
    <p:extLst>
      <p:ext uri="{BB962C8B-B14F-4D97-AF65-F5344CB8AC3E}">
        <p14:creationId xmlns:p14="http://schemas.microsoft.com/office/powerpoint/2010/main" val="27934110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D51FAE5-B009-8545-BEC9-119C8EDEE78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2F0E340-E998-7D40-BFC7-BBA61B5E101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587272-9FA2-584A-9CD0-4224F00D4D0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E3416F-E28D-CE43-B732-DA909734391F}" type="datetimeFigureOut">
              <a:rPr lang="en-US" smtClean="0"/>
              <a:t>10/31/19</a:t>
            </a:fld>
            <a:endParaRPr lang="en-US"/>
          </a:p>
        </p:txBody>
      </p:sp>
      <p:sp>
        <p:nvSpPr>
          <p:cNvPr id="5" name="Footer Placeholder 4">
            <a:extLst>
              <a:ext uri="{FF2B5EF4-FFF2-40B4-BE49-F238E27FC236}">
                <a16:creationId xmlns:a16="http://schemas.microsoft.com/office/drawing/2014/main" id="{4656B97A-D92E-0043-BC6E-AAE82AFF9FE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F8D4381-304B-434D-98CA-F54B4E1A42A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63F68E-7969-4443-819D-4A5C40C62190}" type="slidenum">
              <a:rPr lang="en-US" smtClean="0"/>
              <a:t>‹#›</a:t>
            </a:fld>
            <a:endParaRPr lang="en-US"/>
          </a:p>
        </p:txBody>
      </p:sp>
    </p:spTree>
    <p:extLst>
      <p:ext uri="{BB962C8B-B14F-4D97-AF65-F5344CB8AC3E}">
        <p14:creationId xmlns:p14="http://schemas.microsoft.com/office/powerpoint/2010/main" val="500030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3A0C0-5DB4-4247-9DE8-046657AC99E9}"/>
              </a:ext>
            </a:extLst>
          </p:cNvPr>
          <p:cNvSpPr>
            <a:spLocks noGrp="1"/>
          </p:cNvSpPr>
          <p:nvPr>
            <p:ph type="ctrTitle"/>
          </p:nvPr>
        </p:nvSpPr>
        <p:spPr/>
        <p:txBody>
          <a:bodyPr>
            <a:normAutofit/>
          </a:bodyPr>
          <a:lstStyle/>
          <a:p>
            <a:r>
              <a:rPr lang="en-US" sz="4400" dirty="0"/>
              <a:t>European Colonialism and Its Impact</a:t>
            </a:r>
          </a:p>
        </p:txBody>
      </p:sp>
      <p:sp>
        <p:nvSpPr>
          <p:cNvPr id="3" name="Subtitle 2">
            <a:extLst>
              <a:ext uri="{FF2B5EF4-FFF2-40B4-BE49-F238E27FC236}">
                <a16:creationId xmlns:a16="http://schemas.microsoft.com/office/drawing/2014/main" id="{7887A411-BCD5-664F-B13A-DCB23176314B}"/>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40792416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9E5387-ACEC-2C46-A7D7-63CC8E0911E7}"/>
              </a:ext>
            </a:extLst>
          </p:cNvPr>
          <p:cNvSpPr>
            <a:spLocks noGrp="1"/>
          </p:cNvSpPr>
          <p:nvPr>
            <p:ph type="title"/>
          </p:nvPr>
        </p:nvSpPr>
        <p:spPr/>
        <p:txBody>
          <a:bodyPr>
            <a:normAutofit/>
          </a:bodyPr>
          <a:lstStyle/>
          <a:p>
            <a:pPr algn="ctr"/>
            <a:r>
              <a:rPr lang="en-US" dirty="0"/>
              <a:t>The two explanations may not be opposed: Deconstruct ‘the West’</a:t>
            </a:r>
          </a:p>
        </p:txBody>
      </p:sp>
      <p:sp>
        <p:nvSpPr>
          <p:cNvPr id="3" name="Content Placeholder 2">
            <a:extLst>
              <a:ext uri="{FF2B5EF4-FFF2-40B4-BE49-F238E27FC236}">
                <a16:creationId xmlns:a16="http://schemas.microsoft.com/office/drawing/2014/main" id="{4909B201-A39B-4A4B-87CE-50813165CD1B}"/>
              </a:ext>
            </a:extLst>
          </p:cNvPr>
          <p:cNvSpPr>
            <a:spLocks noGrp="1"/>
          </p:cNvSpPr>
          <p:nvPr>
            <p:ph idx="1"/>
          </p:nvPr>
        </p:nvSpPr>
        <p:spPr/>
        <p:txBody>
          <a:bodyPr>
            <a:normAutofit fontScale="92500" lnSpcReduction="20000"/>
          </a:bodyPr>
          <a:lstStyle/>
          <a:p>
            <a:r>
              <a:rPr lang="en-US" dirty="0"/>
              <a:t>‘Clash of </a:t>
            </a:r>
            <a:r>
              <a:rPr lang="en-US" dirty="0" err="1"/>
              <a:t>Civilisation</a:t>
            </a:r>
            <a:r>
              <a:rPr lang="en-US" dirty="0"/>
              <a:t>’: basis for how encounter between East and West is described. But what of economics? Reasons for British, French and others expanding in the 19</a:t>
            </a:r>
            <a:r>
              <a:rPr lang="en-US" baseline="30000" dirty="0"/>
              <a:t>th</a:t>
            </a:r>
            <a:r>
              <a:rPr lang="en-US" dirty="0"/>
              <a:t> c.? Two arguments not necessarily opposed.</a:t>
            </a:r>
          </a:p>
          <a:p>
            <a:r>
              <a:rPr lang="en-US" dirty="0"/>
              <a:t>Al-</a:t>
            </a:r>
            <a:r>
              <a:rPr lang="en-US" dirty="0" err="1"/>
              <a:t>Jabarti</a:t>
            </a:r>
            <a:r>
              <a:rPr lang="en-US" dirty="0"/>
              <a:t>: Observed the link between the bafflement of modern science and battling army brought by French = Knowledge intertwined with power and violence, not separate.</a:t>
            </a:r>
            <a:r>
              <a:rPr lang="en-US" dirty="0">
                <a:effectLst/>
              </a:rPr>
              <a:t>  </a:t>
            </a:r>
          </a:p>
          <a:p>
            <a:r>
              <a:rPr lang="en-US" dirty="0"/>
              <a:t>Al-</a:t>
            </a:r>
            <a:r>
              <a:rPr lang="en-US" dirty="0" err="1"/>
              <a:t>Jabarti’s</a:t>
            </a:r>
            <a:r>
              <a:rPr lang="en-US" dirty="0"/>
              <a:t> description of the Institute reveals awareness of order, science, knowledge. </a:t>
            </a:r>
          </a:p>
          <a:p>
            <a:r>
              <a:rPr lang="en-US" dirty="0"/>
              <a:t>Sees method of knowledge/power as something hard to take because so complicated and peculiar. </a:t>
            </a:r>
          </a:p>
          <a:p>
            <a:r>
              <a:rPr lang="en-US" b="1" dirty="0"/>
              <a:t>The paradox is that ‘encounter’ or ‘impact of West’ is constituted by both: forms of knowledge and violence </a:t>
            </a:r>
            <a:r>
              <a:rPr lang="en-US" b="1" i="1" dirty="0"/>
              <a:t>simultaneously</a:t>
            </a:r>
            <a:r>
              <a:rPr lang="en-US" b="1" dirty="0"/>
              <a:t>.</a:t>
            </a:r>
          </a:p>
        </p:txBody>
      </p:sp>
    </p:spTree>
    <p:extLst>
      <p:ext uri="{BB962C8B-B14F-4D97-AF65-F5344CB8AC3E}">
        <p14:creationId xmlns:p14="http://schemas.microsoft.com/office/powerpoint/2010/main" val="1679575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A3C29-3141-E847-BB91-40903F972D61}"/>
              </a:ext>
            </a:extLst>
          </p:cNvPr>
          <p:cNvSpPr>
            <a:spLocks noGrp="1"/>
          </p:cNvSpPr>
          <p:nvPr>
            <p:ph type="title"/>
          </p:nvPr>
        </p:nvSpPr>
        <p:spPr/>
        <p:txBody>
          <a:bodyPr>
            <a:normAutofit/>
          </a:bodyPr>
          <a:lstStyle/>
          <a:p>
            <a:pPr algn="ctr"/>
            <a:r>
              <a:rPr lang="en-US" dirty="0"/>
              <a:t>Part II: The question of ‘the East’ </a:t>
            </a:r>
          </a:p>
        </p:txBody>
      </p:sp>
      <p:sp>
        <p:nvSpPr>
          <p:cNvPr id="3" name="Content Placeholder 2">
            <a:extLst>
              <a:ext uri="{FF2B5EF4-FFF2-40B4-BE49-F238E27FC236}">
                <a16:creationId xmlns:a16="http://schemas.microsoft.com/office/drawing/2014/main" id="{F0C86A88-AF4E-0546-A78F-FA1A58B69B5C}"/>
              </a:ext>
            </a:extLst>
          </p:cNvPr>
          <p:cNvSpPr>
            <a:spLocks noGrp="1"/>
          </p:cNvSpPr>
          <p:nvPr>
            <p:ph idx="1"/>
          </p:nvPr>
        </p:nvSpPr>
        <p:spPr/>
        <p:txBody>
          <a:bodyPr/>
          <a:lstStyle/>
          <a:p>
            <a:r>
              <a:rPr lang="en-US" dirty="0"/>
              <a:t>Thinking about more than one East: not one East, but many players.</a:t>
            </a:r>
          </a:p>
          <a:p>
            <a:r>
              <a:rPr lang="en-US" dirty="0"/>
              <a:t>Mohammed ‘Ali, governor of Egypt, 1805-1848</a:t>
            </a:r>
          </a:p>
          <a:p>
            <a:r>
              <a:rPr lang="en-US" dirty="0"/>
              <a:t>How can we read same history from different perspectives and politics (from London, Cairo, Constantinople/Istanbul)?</a:t>
            </a:r>
          </a:p>
          <a:p>
            <a:r>
              <a:rPr lang="en-US" dirty="0"/>
              <a:t>We study this topic because it is currently significant.</a:t>
            </a:r>
          </a:p>
          <a:p>
            <a:pPr marL="0" indent="0">
              <a:buNone/>
            </a:pPr>
            <a:endParaRPr lang="en-US" dirty="0"/>
          </a:p>
        </p:txBody>
      </p:sp>
    </p:spTree>
    <p:extLst>
      <p:ext uri="{BB962C8B-B14F-4D97-AF65-F5344CB8AC3E}">
        <p14:creationId xmlns:p14="http://schemas.microsoft.com/office/powerpoint/2010/main" val="31061864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1F165-AA38-3248-9821-F7B6E5149DEF}"/>
              </a:ext>
            </a:extLst>
          </p:cNvPr>
          <p:cNvSpPr>
            <a:spLocks noGrp="1"/>
          </p:cNvSpPr>
          <p:nvPr>
            <p:ph type="title"/>
          </p:nvPr>
        </p:nvSpPr>
        <p:spPr/>
        <p:txBody>
          <a:bodyPr/>
          <a:lstStyle/>
          <a:p>
            <a:pPr algn="ctr"/>
            <a:r>
              <a:rPr lang="en-US" dirty="0"/>
              <a:t>Narrative of Mohammed Ali’s Life</a:t>
            </a:r>
          </a:p>
        </p:txBody>
      </p:sp>
      <p:pic>
        <p:nvPicPr>
          <p:cNvPr id="5" name="Content Placeholder 4">
            <a:extLst>
              <a:ext uri="{FF2B5EF4-FFF2-40B4-BE49-F238E27FC236}">
                <a16:creationId xmlns:a16="http://schemas.microsoft.com/office/drawing/2014/main" id="{94C04B2C-01EA-5F41-921C-30E255BAAAEE}"/>
              </a:ext>
            </a:extLst>
          </p:cNvPr>
          <p:cNvPicPr>
            <a:picLocks noGrp="1" noChangeAspect="1"/>
          </p:cNvPicPr>
          <p:nvPr>
            <p:ph sz="half" idx="1"/>
          </p:nvPr>
        </p:nvPicPr>
        <p:blipFill>
          <a:blip r:embed="rId2"/>
          <a:stretch>
            <a:fillRect/>
          </a:stretch>
        </p:blipFill>
        <p:spPr>
          <a:xfrm>
            <a:off x="2156574" y="1825625"/>
            <a:ext cx="3512705" cy="4351338"/>
          </a:xfrm>
        </p:spPr>
      </p:pic>
      <p:sp>
        <p:nvSpPr>
          <p:cNvPr id="4" name="Content Placeholder 3">
            <a:extLst>
              <a:ext uri="{FF2B5EF4-FFF2-40B4-BE49-F238E27FC236}">
                <a16:creationId xmlns:a16="http://schemas.microsoft.com/office/drawing/2014/main" id="{91CD5277-6F73-A34F-8670-A99B6B5E4356}"/>
              </a:ext>
            </a:extLst>
          </p:cNvPr>
          <p:cNvSpPr>
            <a:spLocks noGrp="1"/>
          </p:cNvSpPr>
          <p:nvPr>
            <p:ph sz="half" idx="2"/>
          </p:nvPr>
        </p:nvSpPr>
        <p:spPr/>
        <p:txBody>
          <a:bodyPr>
            <a:normAutofit fontScale="62500" lnSpcReduction="20000"/>
          </a:bodyPr>
          <a:lstStyle/>
          <a:p>
            <a:r>
              <a:rPr lang="en-US" b="1" dirty="0"/>
              <a:t>Where to locate his identity</a:t>
            </a:r>
            <a:r>
              <a:rPr lang="en-US" dirty="0"/>
              <a:t>: </a:t>
            </a:r>
          </a:p>
          <a:p>
            <a:pPr marL="0" indent="0">
              <a:buNone/>
            </a:pPr>
            <a:r>
              <a:rPr lang="en-US" dirty="0"/>
              <a:t>Mehmed Ali (Turkish) v. Mohammed ‘Ali (Arabic)</a:t>
            </a:r>
          </a:p>
          <a:p>
            <a:r>
              <a:rPr lang="en-US" b="1" dirty="0"/>
              <a:t>British view</a:t>
            </a:r>
            <a:r>
              <a:rPr lang="en-US" dirty="0"/>
              <a:t>: interest in OE, Lord Palmerston (East Med, Arabia, Yemen, Syria, 1840s), to protect India. Who will fill vacuum if OE collapses? Feared the Russians.</a:t>
            </a:r>
          </a:p>
          <a:p>
            <a:r>
              <a:rPr lang="en-US" b="1" dirty="0"/>
              <a:t>Ottoman view</a:t>
            </a:r>
            <a:r>
              <a:rPr lang="en-US" dirty="0"/>
              <a:t>: M. Ali threatens integrity of empire.</a:t>
            </a:r>
          </a:p>
          <a:p>
            <a:r>
              <a:rPr lang="en-US" b="1" dirty="0"/>
              <a:t>Egyptian/Arab historiography</a:t>
            </a:r>
            <a:r>
              <a:rPr lang="en-US" dirty="0"/>
              <a:t>: Not Ottoman governor except in name because by practice he is a nationalist leader despite language and ethnicity</a:t>
            </a:r>
          </a:p>
          <a:p>
            <a:r>
              <a:rPr lang="en-US" b="1" dirty="0"/>
              <a:t>Egyptian nationalist view</a:t>
            </a:r>
            <a:r>
              <a:rPr lang="en-US" dirty="0"/>
              <a:t>: Egypt was part of the OE but always maintained true identity deep down waiting to be ‘reawakened’ by M. Ali. He was interested in improving Egypt with blueprint for national rejuvenation of development.</a:t>
            </a:r>
          </a:p>
        </p:txBody>
      </p:sp>
    </p:spTree>
    <p:extLst>
      <p:ext uri="{BB962C8B-B14F-4D97-AF65-F5344CB8AC3E}">
        <p14:creationId xmlns:p14="http://schemas.microsoft.com/office/powerpoint/2010/main" val="33418859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2747C-B48C-6F4F-821E-6A509607E663}"/>
              </a:ext>
            </a:extLst>
          </p:cNvPr>
          <p:cNvSpPr>
            <a:spLocks noGrp="1"/>
          </p:cNvSpPr>
          <p:nvPr>
            <p:ph type="title"/>
          </p:nvPr>
        </p:nvSpPr>
        <p:spPr/>
        <p:txBody>
          <a:bodyPr>
            <a:normAutofit fontScale="90000"/>
          </a:bodyPr>
          <a:lstStyle/>
          <a:p>
            <a:pPr algn="ctr"/>
            <a:r>
              <a:rPr lang="en-US" dirty="0"/>
              <a:t>How can we look at series of events in history differently and their political consequences today?</a:t>
            </a:r>
          </a:p>
        </p:txBody>
      </p:sp>
      <p:sp>
        <p:nvSpPr>
          <p:cNvPr id="3" name="Content Placeholder 2">
            <a:extLst>
              <a:ext uri="{FF2B5EF4-FFF2-40B4-BE49-F238E27FC236}">
                <a16:creationId xmlns:a16="http://schemas.microsoft.com/office/drawing/2014/main" id="{6357749B-E186-9046-AECD-3221B2861080}"/>
              </a:ext>
            </a:extLst>
          </p:cNvPr>
          <p:cNvSpPr>
            <a:spLocks noGrp="1"/>
          </p:cNvSpPr>
          <p:nvPr>
            <p:ph idx="1"/>
          </p:nvPr>
        </p:nvSpPr>
        <p:spPr/>
        <p:txBody>
          <a:bodyPr/>
          <a:lstStyle/>
          <a:p>
            <a:r>
              <a:rPr lang="en-US" dirty="0"/>
              <a:t>The past has much to do with political concerns today. </a:t>
            </a:r>
          </a:p>
          <a:p>
            <a:r>
              <a:rPr lang="en-US" dirty="0"/>
              <a:t>Arguments about political developments in Egypt, Turkey, and Iran:</a:t>
            </a:r>
          </a:p>
          <a:p>
            <a:pPr marL="0" indent="0">
              <a:buNone/>
            </a:pPr>
            <a:r>
              <a:rPr lang="en-US" dirty="0"/>
              <a:t>‘Reform’ has not been forthcoming, blocked indigenously, so outside help is needed in various forms. Advice or invasion/occupation.</a:t>
            </a:r>
          </a:p>
          <a:p>
            <a:pPr marL="0" indent="0">
              <a:buNone/>
            </a:pPr>
            <a:r>
              <a:rPr lang="en-US" dirty="0"/>
              <a:t>There has been ‘reform’ in the region for a while since 19</a:t>
            </a:r>
            <a:r>
              <a:rPr lang="en-US" baseline="30000" dirty="0"/>
              <a:t>th</a:t>
            </a:r>
            <a:r>
              <a:rPr lang="en-US" dirty="0"/>
              <a:t> century in all three countries of Egypt, Turkey, and Iran. Role of the West is ambiguous but complex in this reform process.</a:t>
            </a:r>
          </a:p>
          <a:p>
            <a:pPr marL="0" indent="0">
              <a:buNone/>
            </a:pPr>
            <a:r>
              <a:rPr lang="en-US" dirty="0"/>
              <a:t>Colonialism and revolution in the Middle East especially prevalent from 1906 to 1908, prior to WWI.</a:t>
            </a:r>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245465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87569-32FD-5442-B8C8-F8175E5173CF}"/>
              </a:ext>
            </a:extLst>
          </p:cNvPr>
          <p:cNvSpPr>
            <a:spLocks noGrp="1"/>
          </p:cNvSpPr>
          <p:nvPr>
            <p:ph type="title"/>
          </p:nvPr>
        </p:nvSpPr>
        <p:spPr/>
        <p:txBody>
          <a:bodyPr/>
          <a:lstStyle/>
          <a:p>
            <a:pPr algn="ctr"/>
            <a:r>
              <a:rPr lang="en-US" dirty="0"/>
              <a:t>Ottoman Empire and the Politics of Reform</a:t>
            </a:r>
          </a:p>
        </p:txBody>
      </p:sp>
      <p:sp>
        <p:nvSpPr>
          <p:cNvPr id="3" name="Content Placeholder 2">
            <a:extLst>
              <a:ext uri="{FF2B5EF4-FFF2-40B4-BE49-F238E27FC236}">
                <a16:creationId xmlns:a16="http://schemas.microsoft.com/office/drawing/2014/main" id="{F7A50325-817F-0047-BE6C-E67B67D82935}"/>
              </a:ext>
            </a:extLst>
          </p:cNvPr>
          <p:cNvSpPr>
            <a:spLocks noGrp="1"/>
          </p:cNvSpPr>
          <p:nvPr>
            <p:ph idx="1"/>
          </p:nvPr>
        </p:nvSpPr>
        <p:spPr/>
        <p:txBody>
          <a:bodyPr/>
          <a:lstStyle/>
          <a:p>
            <a:r>
              <a:rPr lang="en-US" dirty="0"/>
              <a:t>19</a:t>
            </a:r>
            <a:r>
              <a:rPr lang="en-US" baseline="30000" dirty="0"/>
              <a:t>th</a:t>
            </a:r>
            <a:r>
              <a:rPr lang="en-US" dirty="0"/>
              <a:t> c. Reforms: Army, schools, hospitals, fiscal and tax reform (countryside), new bureaucracy (degree of professional class, autonomy, servants serving administration not the Sultan).</a:t>
            </a:r>
          </a:p>
          <a:p>
            <a:r>
              <a:rPr lang="en-US" dirty="0"/>
              <a:t>Beginning of legal and constitutional reforms in the Ottoman Empire</a:t>
            </a:r>
          </a:p>
          <a:p>
            <a:r>
              <a:rPr lang="en-US" dirty="0"/>
              <a:t>Starts with European pressure to institute reforms</a:t>
            </a:r>
          </a:p>
          <a:p>
            <a:endParaRPr lang="en-US" dirty="0"/>
          </a:p>
          <a:p>
            <a:endParaRPr lang="en-US" dirty="0"/>
          </a:p>
        </p:txBody>
      </p:sp>
    </p:spTree>
    <p:extLst>
      <p:ext uri="{BB962C8B-B14F-4D97-AF65-F5344CB8AC3E}">
        <p14:creationId xmlns:p14="http://schemas.microsoft.com/office/powerpoint/2010/main" val="39037782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496F8F4-6DAC-D442-A61B-940066727B7D}"/>
              </a:ext>
            </a:extLst>
          </p:cNvPr>
          <p:cNvSpPr>
            <a:spLocks noGrp="1"/>
          </p:cNvSpPr>
          <p:nvPr>
            <p:ph type="title"/>
          </p:nvPr>
        </p:nvSpPr>
        <p:spPr/>
        <p:txBody>
          <a:bodyPr/>
          <a:lstStyle/>
          <a:p>
            <a:pPr algn="ctr"/>
            <a:r>
              <a:rPr lang="en-US" b="1" dirty="0"/>
              <a:t>‘</a:t>
            </a:r>
            <a:r>
              <a:rPr lang="en-US" b="1" dirty="0" err="1"/>
              <a:t>Tanzimat</a:t>
            </a:r>
            <a:r>
              <a:rPr lang="en-US" b="1" dirty="0"/>
              <a:t>’ (Reforms) 1830s</a:t>
            </a:r>
          </a:p>
        </p:txBody>
      </p:sp>
      <p:sp>
        <p:nvSpPr>
          <p:cNvPr id="6" name="Text Placeholder 5">
            <a:extLst>
              <a:ext uri="{FF2B5EF4-FFF2-40B4-BE49-F238E27FC236}">
                <a16:creationId xmlns:a16="http://schemas.microsoft.com/office/drawing/2014/main" id="{1890CD3C-4E96-D244-8811-34F0B822F6A3}"/>
              </a:ext>
            </a:extLst>
          </p:cNvPr>
          <p:cNvSpPr>
            <a:spLocks noGrp="1"/>
          </p:cNvSpPr>
          <p:nvPr>
            <p:ph type="body" idx="1"/>
          </p:nvPr>
        </p:nvSpPr>
        <p:spPr/>
        <p:txBody>
          <a:bodyPr>
            <a:normAutofit/>
          </a:bodyPr>
          <a:lstStyle/>
          <a:p>
            <a:pPr algn="ctr"/>
            <a:r>
              <a:rPr lang="en-US" sz="3200" dirty="0" err="1"/>
              <a:t>Gulhane</a:t>
            </a:r>
            <a:r>
              <a:rPr lang="en-US" sz="3200" dirty="0"/>
              <a:t> Edict, 1839</a:t>
            </a:r>
          </a:p>
        </p:txBody>
      </p:sp>
      <p:sp>
        <p:nvSpPr>
          <p:cNvPr id="7" name="Content Placeholder 6">
            <a:extLst>
              <a:ext uri="{FF2B5EF4-FFF2-40B4-BE49-F238E27FC236}">
                <a16:creationId xmlns:a16="http://schemas.microsoft.com/office/drawing/2014/main" id="{83773A16-B1CF-1349-8FA4-A2B44CBB05FA}"/>
              </a:ext>
            </a:extLst>
          </p:cNvPr>
          <p:cNvSpPr>
            <a:spLocks noGrp="1"/>
          </p:cNvSpPr>
          <p:nvPr>
            <p:ph sz="half" idx="2"/>
          </p:nvPr>
        </p:nvSpPr>
        <p:spPr/>
        <p:txBody>
          <a:bodyPr>
            <a:normAutofit lnSpcReduction="10000"/>
          </a:bodyPr>
          <a:lstStyle/>
          <a:p>
            <a:r>
              <a:rPr lang="en-US" dirty="0"/>
              <a:t>State guarantee of security of life, property of subjects; </a:t>
            </a:r>
          </a:p>
          <a:p>
            <a:r>
              <a:rPr lang="en-US" dirty="0"/>
              <a:t>Regular, fair tax structure;</a:t>
            </a:r>
          </a:p>
          <a:p>
            <a:r>
              <a:rPr lang="en-US" dirty="0"/>
              <a:t> Military conscription systematized (info for masses);</a:t>
            </a:r>
          </a:p>
          <a:p>
            <a:r>
              <a:rPr lang="en-US" dirty="0"/>
              <a:t> Greater equality in religion</a:t>
            </a:r>
          </a:p>
          <a:p>
            <a:endParaRPr lang="en-US" dirty="0"/>
          </a:p>
        </p:txBody>
      </p:sp>
      <p:sp>
        <p:nvSpPr>
          <p:cNvPr id="8" name="Text Placeholder 7">
            <a:extLst>
              <a:ext uri="{FF2B5EF4-FFF2-40B4-BE49-F238E27FC236}">
                <a16:creationId xmlns:a16="http://schemas.microsoft.com/office/drawing/2014/main" id="{0E0EACD2-3EAD-A546-AC7F-FD6534F31A6A}"/>
              </a:ext>
            </a:extLst>
          </p:cNvPr>
          <p:cNvSpPr>
            <a:spLocks noGrp="1"/>
          </p:cNvSpPr>
          <p:nvPr>
            <p:ph type="body" sz="quarter" idx="3"/>
          </p:nvPr>
        </p:nvSpPr>
        <p:spPr/>
        <p:txBody>
          <a:bodyPr>
            <a:normAutofit/>
          </a:bodyPr>
          <a:lstStyle/>
          <a:p>
            <a:pPr algn="ctr"/>
            <a:r>
              <a:rPr lang="en-US" sz="3200" dirty="0"/>
              <a:t>Hatti </a:t>
            </a:r>
            <a:r>
              <a:rPr lang="en-US" sz="3200" dirty="0" err="1"/>
              <a:t>Humayun</a:t>
            </a:r>
            <a:r>
              <a:rPr lang="en-US" sz="3200" dirty="0"/>
              <a:t>, 1856</a:t>
            </a:r>
            <a:endParaRPr lang="en-US" sz="3200" b="0" dirty="0"/>
          </a:p>
        </p:txBody>
      </p:sp>
      <p:sp>
        <p:nvSpPr>
          <p:cNvPr id="9" name="Content Placeholder 8">
            <a:extLst>
              <a:ext uri="{FF2B5EF4-FFF2-40B4-BE49-F238E27FC236}">
                <a16:creationId xmlns:a16="http://schemas.microsoft.com/office/drawing/2014/main" id="{33228DEE-B497-1A4B-9EC6-B434EDC71A81}"/>
              </a:ext>
            </a:extLst>
          </p:cNvPr>
          <p:cNvSpPr>
            <a:spLocks noGrp="1"/>
          </p:cNvSpPr>
          <p:nvPr>
            <p:ph sz="quarter" idx="4"/>
          </p:nvPr>
        </p:nvSpPr>
        <p:spPr/>
        <p:txBody>
          <a:bodyPr>
            <a:normAutofit lnSpcReduction="10000"/>
          </a:bodyPr>
          <a:lstStyle/>
          <a:p>
            <a:r>
              <a:rPr lang="en-US" dirty="0"/>
              <a:t>Reiterates principles of equal protection under law</a:t>
            </a:r>
          </a:p>
          <a:p>
            <a:r>
              <a:rPr lang="en-US" dirty="0"/>
              <a:t>Constitutional movement creates constitutional monarchy</a:t>
            </a:r>
          </a:p>
          <a:p>
            <a:r>
              <a:rPr lang="en-US" dirty="0"/>
              <a:t>Bureaucrats, reforms, intellectuals call for reform from Sultan, galvanized around constitution to limit monarch’s power.</a:t>
            </a:r>
          </a:p>
        </p:txBody>
      </p:sp>
    </p:spTree>
    <p:extLst>
      <p:ext uri="{BB962C8B-B14F-4D97-AF65-F5344CB8AC3E}">
        <p14:creationId xmlns:p14="http://schemas.microsoft.com/office/powerpoint/2010/main" val="27911617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4AD53-7C03-C44F-BBD3-4C00EAC05C77}"/>
              </a:ext>
            </a:extLst>
          </p:cNvPr>
          <p:cNvSpPr>
            <a:spLocks noGrp="1"/>
          </p:cNvSpPr>
          <p:nvPr>
            <p:ph type="title"/>
          </p:nvPr>
        </p:nvSpPr>
        <p:spPr/>
        <p:txBody>
          <a:bodyPr/>
          <a:lstStyle/>
          <a:p>
            <a:pPr algn="ctr"/>
            <a:r>
              <a:rPr lang="en-US" dirty="0"/>
              <a:t>Committee of Union and Progress (CUP): Turkey</a:t>
            </a:r>
          </a:p>
        </p:txBody>
      </p:sp>
      <p:sp>
        <p:nvSpPr>
          <p:cNvPr id="3" name="Content Placeholder 2">
            <a:extLst>
              <a:ext uri="{FF2B5EF4-FFF2-40B4-BE49-F238E27FC236}">
                <a16:creationId xmlns:a16="http://schemas.microsoft.com/office/drawing/2014/main" id="{1C052520-8947-2B4C-B545-B0F4E8C28572}"/>
              </a:ext>
            </a:extLst>
          </p:cNvPr>
          <p:cNvSpPr>
            <a:spLocks noGrp="1"/>
          </p:cNvSpPr>
          <p:nvPr>
            <p:ph idx="1"/>
          </p:nvPr>
        </p:nvSpPr>
        <p:spPr/>
        <p:txBody>
          <a:bodyPr/>
          <a:lstStyle/>
          <a:p>
            <a:r>
              <a:rPr lang="en-US" dirty="0"/>
              <a:t>‘Young Turks’: 3 military generals and important bureaucrats (</a:t>
            </a:r>
            <a:r>
              <a:rPr lang="en-US" dirty="0" err="1"/>
              <a:t>Enver</a:t>
            </a:r>
            <a:r>
              <a:rPr lang="en-US" dirty="0"/>
              <a:t> </a:t>
            </a:r>
            <a:r>
              <a:rPr lang="en-US" dirty="0" err="1"/>
              <a:t>Talaat</a:t>
            </a:r>
            <a:r>
              <a:rPr lang="en-US" dirty="0"/>
              <a:t>, </a:t>
            </a:r>
            <a:r>
              <a:rPr lang="en-US" dirty="0" err="1"/>
              <a:t>Jemal</a:t>
            </a:r>
            <a:r>
              <a:rPr lang="en-US" dirty="0"/>
              <a:t>). Force to depose Sultan Abdel-Hamid (1876-1909).</a:t>
            </a:r>
          </a:p>
          <a:p>
            <a:r>
              <a:rPr lang="en-US" dirty="0"/>
              <a:t>Return to original question of ‘Sick man of Europe’? </a:t>
            </a:r>
          </a:p>
          <a:p>
            <a:r>
              <a:rPr lang="en-US" dirty="0"/>
              <a:t>Not really, yes shrinking, but heartland still functioning and ideals of constitutionalism have struck and military reforms are good. 19</a:t>
            </a:r>
            <a:r>
              <a:rPr lang="en-US" baseline="30000" dirty="0"/>
              <a:t>th</a:t>
            </a:r>
            <a:r>
              <a:rPr lang="en-US" dirty="0"/>
              <a:t> century reform was not completely wasted.</a:t>
            </a:r>
          </a:p>
          <a:p>
            <a:pPr marL="0" indent="0">
              <a:buNone/>
            </a:pPr>
            <a:endParaRPr lang="en-US" dirty="0"/>
          </a:p>
          <a:p>
            <a:endParaRPr lang="en-US" dirty="0"/>
          </a:p>
        </p:txBody>
      </p:sp>
    </p:spTree>
    <p:extLst>
      <p:ext uri="{BB962C8B-B14F-4D97-AF65-F5344CB8AC3E}">
        <p14:creationId xmlns:p14="http://schemas.microsoft.com/office/powerpoint/2010/main" val="27477885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4D156-1EC0-0545-BCD8-A3D4E732E80C}"/>
              </a:ext>
            </a:extLst>
          </p:cNvPr>
          <p:cNvSpPr>
            <a:spLocks noGrp="1"/>
          </p:cNvSpPr>
          <p:nvPr>
            <p:ph type="title"/>
          </p:nvPr>
        </p:nvSpPr>
        <p:spPr/>
        <p:txBody>
          <a:bodyPr/>
          <a:lstStyle/>
          <a:p>
            <a:pPr algn="ctr"/>
            <a:r>
              <a:rPr lang="en-US" dirty="0"/>
              <a:t>Egypt</a:t>
            </a:r>
          </a:p>
        </p:txBody>
      </p:sp>
      <p:sp>
        <p:nvSpPr>
          <p:cNvPr id="3" name="Content Placeholder 2">
            <a:extLst>
              <a:ext uri="{FF2B5EF4-FFF2-40B4-BE49-F238E27FC236}">
                <a16:creationId xmlns:a16="http://schemas.microsoft.com/office/drawing/2014/main" id="{6A48AA8A-FB8B-9B41-8BFD-145C5E79C368}"/>
              </a:ext>
            </a:extLst>
          </p:cNvPr>
          <p:cNvSpPr>
            <a:spLocks noGrp="1"/>
          </p:cNvSpPr>
          <p:nvPr>
            <p:ph idx="1"/>
          </p:nvPr>
        </p:nvSpPr>
        <p:spPr/>
        <p:txBody>
          <a:bodyPr>
            <a:normAutofit lnSpcReduction="10000"/>
          </a:bodyPr>
          <a:lstStyle/>
          <a:p>
            <a:r>
              <a:rPr lang="en-US" dirty="0"/>
              <a:t>Khedive Ismail (1863-1879)</a:t>
            </a:r>
            <a:r>
              <a:rPr lang="en-US" dirty="0">
                <a:effectLst/>
              </a:rPr>
              <a:t>: </a:t>
            </a:r>
            <a:r>
              <a:rPr lang="en-US" dirty="0"/>
              <a:t>Opera house, highways, increasing local resentment about development, mismanagement, hard </a:t>
            </a:r>
            <a:r>
              <a:rPr lang="en-US" dirty="0" err="1"/>
              <a:t>labour</a:t>
            </a:r>
            <a:r>
              <a:rPr lang="en-US" dirty="0"/>
              <a:t>. Europeans install advisers and ministers. Huge European encroachment on sovereignty. </a:t>
            </a:r>
            <a:endParaRPr lang="en-US" dirty="0">
              <a:effectLst/>
            </a:endParaRPr>
          </a:p>
          <a:p>
            <a:r>
              <a:rPr lang="en-US" dirty="0"/>
              <a:t>Colonel Ahmad </a:t>
            </a:r>
            <a:r>
              <a:rPr lang="en-US" dirty="0" err="1"/>
              <a:t>Urabi</a:t>
            </a:r>
            <a:r>
              <a:rPr lang="en-US" dirty="0"/>
              <a:t> leads 1881 revolt.</a:t>
            </a:r>
            <a:r>
              <a:rPr lang="en-US" dirty="0">
                <a:effectLst/>
              </a:rPr>
              <a:t> </a:t>
            </a:r>
          </a:p>
          <a:p>
            <a:r>
              <a:rPr lang="en-US" dirty="0"/>
              <a:t>British occupy Egypt in 1882</a:t>
            </a:r>
            <a:r>
              <a:rPr lang="en-US" dirty="0">
                <a:effectLst/>
              </a:rPr>
              <a:t> </a:t>
            </a:r>
          </a:p>
          <a:p>
            <a:r>
              <a:rPr lang="en-US" dirty="0">
                <a:effectLst/>
              </a:rPr>
              <a:t>Increasing calls for constitutionalism in late 1870s and early 1880s.</a:t>
            </a:r>
          </a:p>
          <a:p>
            <a:r>
              <a:rPr lang="en-US" dirty="0">
                <a:effectLst/>
              </a:rPr>
              <a:t>Raise revolt, call for constitution, elections, parliament. British interfere and occupy. Bomb Alexandria in 1882 and battle </a:t>
            </a:r>
            <a:r>
              <a:rPr lang="en-US" dirty="0" err="1">
                <a:effectLst/>
              </a:rPr>
              <a:t>Urabi</a:t>
            </a:r>
            <a:r>
              <a:rPr lang="en-US" dirty="0">
                <a:effectLst/>
              </a:rPr>
              <a:t> at the Nile Delta; control Egypt until 1952.</a:t>
            </a:r>
          </a:p>
          <a:p>
            <a:endParaRPr lang="en-US" dirty="0">
              <a:effectLst/>
            </a:endParaRPr>
          </a:p>
        </p:txBody>
      </p:sp>
    </p:spTree>
    <p:extLst>
      <p:ext uri="{BB962C8B-B14F-4D97-AF65-F5344CB8AC3E}">
        <p14:creationId xmlns:p14="http://schemas.microsoft.com/office/powerpoint/2010/main" val="9206620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9257E4-8768-0243-97B0-3DAC954450C0}"/>
              </a:ext>
            </a:extLst>
          </p:cNvPr>
          <p:cNvSpPr>
            <a:spLocks noGrp="1"/>
          </p:cNvSpPr>
          <p:nvPr>
            <p:ph type="title"/>
          </p:nvPr>
        </p:nvSpPr>
        <p:spPr/>
        <p:txBody>
          <a:bodyPr/>
          <a:lstStyle/>
          <a:p>
            <a:pPr algn="ctr"/>
            <a:r>
              <a:rPr lang="en-US" dirty="0"/>
              <a:t>Racism and Imperialism</a:t>
            </a:r>
          </a:p>
        </p:txBody>
      </p:sp>
      <p:sp>
        <p:nvSpPr>
          <p:cNvPr id="3" name="Content Placeholder 2">
            <a:extLst>
              <a:ext uri="{FF2B5EF4-FFF2-40B4-BE49-F238E27FC236}">
                <a16:creationId xmlns:a16="http://schemas.microsoft.com/office/drawing/2014/main" id="{80F3A12D-3D55-9A47-B811-CA6ADB66263A}"/>
              </a:ext>
            </a:extLst>
          </p:cNvPr>
          <p:cNvSpPr>
            <a:spLocks noGrp="1"/>
          </p:cNvSpPr>
          <p:nvPr>
            <p:ph idx="1"/>
          </p:nvPr>
        </p:nvSpPr>
        <p:spPr/>
        <p:txBody>
          <a:bodyPr>
            <a:normAutofit fontScale="92500" lnSpcReduction="10000"/>
          </a:bodyPr>
          <a:lstStyle/>
          <a:p>
            <a:r>
              <a:rPr lang="en-US" sz="2600" dirty="0"/>
              <a:t>Positive connotations: Lord Cromer felt this is ‘best interest’ of subject races by reforming finances of country. Very shrewd administrator (reformed India’s) and ‘balances Egyptian budget’ and productivity; not interested in health and education.</a:t>
            </a:r>
          </a:p>
          <a:p>
            <a:r>
              <a:rPr lang="en-US" sz="2600" dirty="0"/>
              <a:t>‘Veiled protectorate</a:t>
            </a:r>
            <a:r>
              <a:rPr lang="en-US" sz="2600"/>
              <a:t>’: Egypt is </a:t>
            </a:r>
            <a:r>
              <a:rPr lang="en-US" sz="2600" dirty="0"/>
              <a:t>within Ottoman empire but occupied and retains degree of autonomy; odd status. </a:t>
            </a:r>
          </a:p>
          <a:p>
            <a:r>
              <a:rPr lang="en-US" sz="2600" b="1" dirty="0"/>
              <a:t>1906 </a:t>
            </a:r>
            <a:r>
              <a:rPr lang="en-US" sz="2600" b="1" dirty="0" err="1"/>
              <a:t>Dinshaway</a:t>
            </a:r>
            <a:r>
              <a:rPr lang="en-US" sz="2600" b="1" dirty="0"/>
              <a:t> </a:t>
            </a:r>
            <a:r>
              <a:rPr lang="en-US" sz="2600" dirty="0"/>
              <a:t>marks boiling point. Hunting British soldiers kill villager and British officer killed. Jailed the villagers and sent to tribunal with public sentences for the peasants.</a:t>
            </a:r>
          </a:p>
          <a:p>
            <a:r>
              <a:rPr lang="en-US" sz="2600" dirty="0"/>
              <a:t>British occupier takes drastic measures to control population and underlines moral violations to secure interests. Cromer retires after this.</a:t>
            </a:r>
          </a:p>
          <a:p>
            <a:r>
              <a:rPr lang="en-US" sz="2600" dirty="0"/>
              <a:t>Anticolonial politics triggers organized revolutionary movements in 1919.</a:t>
            </a:r>
          </a:p>
          <a:p>
            <a:endParaRPr lang="en-US" dirty="0"/>
          </a:p>
        </p:txBody>
      </p:sp>
    </p:spTree>
    <p:extLst>
      <p:ext uri="{BB962C8B-B14F-4D97-AF65-F5344CB8AC3E}">
        <p14:creationId xmlns:p14="http://schemas.microsoft.com/office/powerpoint/2010/main" val="295138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EB5DB5-3795-4247-BEB0-4E1C129A8260}"/>
              </a:ext>
            </a:extLst>
          </p:cNvPr>
          <p:cNvSpPr>
            <a:spLocks noGrp="1"/>
          </p:cNvSpPr>
          <p:nvPr>
            <p:ph type="title"/>
          </p:nvPr>
        </p:nvSpPr>
        <p:spPr/>
        <p:txBody>
          <a:bodyPr/>
          <a:lstStyle/>
          <a:p>
            <a:pPr algn="ctr"/>
            <a:r>
              <a:rPr lang="en-US" dirty="0"/>
              <a:t>Iran</a:t>
            </a:r>
          </a:p>
        </p:txBody>
      </p:sp>
      <p:sp>
        <p:nvSpPr>
          <p:cNvPr id="3" name="Content Placeholder 2">
            <a:extLst>
              <a:ext uri="{FF2B5EF4-FFF2-40B4-BE49-F238E27FC236}">
                <a16:creationId xmlns:a16="http://schemas.microsoft.com/office/drawing/2014/main" id="{9CEA4311-7E9D-5646-BC84-5E795D3A1047}"/>
              </a:ext>
            </a:extLst>
          </p:cNvPr>
          <p:cNvSpPr>
            <a:spLocks noGrp="1"/>
          </p:cNvSpPr>
          <p:nvPr>
            <p:ph idx="1"/>
          </p:nvPr>
        </p:nvSpPr>
        <p:spPr/>
        <p:txBody>
          <a:bodyPr>
            <a:normAutofit fontScale="70000" lnSpcReduction="20000"/>
          </a:bodyPr>
          <a:lstStyle/>
          <a:p>
            <a:r>
              <a:rPr lang="en-US" dirty="0"/>
              <a:t>Call for reform explicitly about Constitution 1906-1911, making a ‘revolution’.</a:t>
            </a:r>
          </a:p>
          <a:p>
            <a:r>
              <a:rPr lang="en-US" dirty="0"/>
              <a:t>Domestic and outside elements. People agitating against rule of the Qajar Shah and intervention of Great Britain and Russia. Concessions to European prospectors and financiers to use resources of country, especially minerals and railroads: de Reuter; D’Arcy for oil.</a:t>
            </a:r>
          </a:p>
          <a:p>
            <a:r>
              <a:rPr lang="en-US" dirty="0"/>
              <a:t>Reuter Concession (late 19th) for RR, mining, banking for profits to Qajar shah (strategy to centralized telegraphs, armies, railways).</a:t>
            </a:r>
          </a:p>
          <a:p>
            <a:r>
              <a:rPr lang="en-US" dirty="0"/>
              <a:t>This is much more decentralized versus Egypt/Turkey; nomadic semiautonomous rulers. NO significant army.</a:t>
            </a:r>
          </a:p>
          <a:p>
            <a:r>
              <a:rPr lang="en-US" dirty="0"/>
              <a:t>1901: Shah gives concession to D’Arcy for oil; Pattern of how oil struck and exported through complicity between local rulers and exporters; 1908 discovered oil in commercial quantities</a:t>
            </a:r>
          </a:p>
          <a:p>
            <a:r>
              <a:rPr lang="en-US" dirty="0"/>
              <a:t>1911: British (Churchill and Admiralty) take plunge to transform all British battleships from relying on coal; oil is more energy efficient adds speed to battleships but also ‘scramble for concessions.’ </a:t>
            </a:r>
          </a:p>
          <a:p>
            <a:r>
              <a:rPr lang="en-US" dirty="0"/>
              <a:t>Significance: consequences of British having to depend on resource outside of country. Independence affected fate of constitutional movement in Iran.</a:t>
            </a:r>
          </a:p>
        </p:txBody>
      </p:sp>
    </p:spTree>
    <p:extLst>
      <p:ext uri="{BB962C8B-B14F-4D97-AF65-F5344CB8AC3E}">
        <p14:creationId xmlns:p14="http://schemas.microsoft.com/office/powerpoint/2010/main" val="13458148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page1image3831210400">
            <a:extLst>
              <a:ext uri="{FF2B5EF4-FFF2-40B4-BE49-F238E27FC236}">
                <a16:creationId xmlns:a16="http://schemas.microsoft.com/office/drawing/2014/main" id="{D82EA56D-6DA7-BF4C-A3A0-465BAD31D1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4066" y="-1113906"/>
            <a:ext cx="7264400" cy="8102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40779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16044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89251-1E41-0D4B-B079-769D11A75283}"/>
              </a:ext>
            </a:extLst>
          </p:cNvPr>
          <p:cNvSpPr>
            <a:spLocks noGrp="1"/>
          </p:cNvSpPr>
          <p:nvPr>
            <p:ph type="title"/>
          </p:nvPr>
        </p:nvSpPr>
        <p:spPr/>
        <p:txBody>
          <a:bodyPr/>
          <a:lstStyle/>
          <a:p>
            <a:pPr algn="ctr"/>
            <a:r>
              <a:rPr lang="en-US" dirty="0"/>
              <a:t>Ottoman Empire as the ‘Sick Man of Europe’</a:t>
            </a:r>
          </a:p>
        </p:txBody>
      </p:sp>
      <p:sp>
        <p:nvSpPr>
          <p:cNvPr id="3" name="Content Placeholder 2">
            <a:extLst>
              <a:ext uri="{FF2B5EF4-FFF2-40B4-BE49-F238E27FC236}">
                <a16:creationId xmlns:a16="http://schemas.microsoft.com/office/drawing/2014/main" id="{E7FFCC0C-329C-914C-B1EB-CE3DD23DC213}"/>
              </a:ext>
            </a:extLst>
          </p:cNvPr>
          <p:cNvSpPr>
            <a:spLocks noGrp="1"/>
          </p:cNvSpPr>
          <p:nvPr>
            <p:ph idx="1"/>
          </p:nvPr>
        </p:nvSpPr>
        <p:spPr/>
        <p:txBody>
          <a:bodyPr/>
          <a:lstStyle/>
          <a:p>
            <a:r>
              <a:rPr lang="en-US" dirty="0"/>
              <a:t>How has this dramatic sickness or shrinking of the Ottoman Empire been explained?</a:t>
            </a:r>
          </a:p>
          <a:p>
            <a:pPr marL="0" indent="0">
              <a:buNone/>
            </a:pPr>
            <a:endParaRPr lang="en-US" dirty="0"/>
          </a:p>
          <a:p>
            <a:pPr marL="514350" indent="-514350">
              <a:buAutoNum type="arabicParenR"/>
            </a:pPr>
            <a:r>
              <a:rPr lang="en-US" dirty="0"/>
              <a:t>A ‘Clash of </a:t>
            </a:r>
            <a:r>
              <a:rPr lang="en-US" dirty="0" err="1"/>
              <a:t>Civilisations</a:t>
            </a:r>
            <a:r>
              <a:rPr lang="en-US" dirty="0"/>
              <a:t>’?</a:t>
            </a:r>
          </a:p>
          <a:p>
            <a:pPr marL="514350" indent="-514350">
              <a:buAutoNum type="arabicParenR"/>
            </a:pPr>
            <a:r>
              <a:rPr lang="en-US" dirty="0"/>
              <a:t>Imperialist Expansion?</a:t>
            </a:r>
          </a:p>
          <a:p>
            <a:pPr marL="0" indent="0">
              <a:buNone/>
            </a:pPr>
            <a:endParaRPr lang="en-US" dirty="0"/>
          </a:p>
        </p:txBody>
      </p:sp>
    </p:spTree>
    <p:extLst>
      <p:ext uri="{BB962C8B-B14F-4D97-AF65-F5344CB8AC3E}">
        <p14:creationId xmlns:p14="http://schemas.microsoft.com/office/powerpoint/2010/main" val="847557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70DE92-3D7D-6E40-9C61-AD6F77F8EBB9}"/>
              </a:ext>
            </a:extLst>
          </p:cNvPr>
          <p:cNvSpPr>
            <a:spLocks noGrp="1"/>
          </p:cNvSpPr>
          <p:nvPr>
            <p:ph type="title"/>
          </p:nvPr>
        </p:nvSpPr>
        <p:spPr/>
        <p:txBody>
          <a:bodyPr/>
          <a:lstStyle/>
          <a:p>
            <a:pPr algn="ctr"/>
            <a:r>
              <a:rPr lang="en-US" dirty="0"/>
              <a:t>(1) The ‘Impact of the West’</a:t>
            </a:r>
          </a:p>
        </p:txBody>
      </p:sp>
      <p:sp>
        <p:nvSpPr>
          <p:cNvPr id="4" name="Content Placeholder 3">
            <a:extLst>
              <a:ext uri="{FF2B5EF4-FFF2-40B4-BE49-F238E27FC236}">
                <a16:creationId xmlns:a16="http://schemas.microsoft.com/office/drawing/2014/main" id="{BDC2AE6C-E9AB-5849-8BF0-A9287BB4238F}"/>
              </a:ext>
            </a:extLst>
          </p:cNvPr>
          <p:cNvSpPr>
            <a:spLocks noGrp="1"/>
          </p:cNvSpPr>
          <p:nvPr>
            <p:ph sz="half" idx="1"/>
          </p:nvPr>
        </p:nvSpPr>
        <p:spPr/>
        <p:txBody>
          <a:bodyPr>
            <a:normAutofit/>
          </a:bodyPr>
          <a:lstStyle/>
          <a:p>
            <a:r>
              <a:rPr lang="en-US" sz="2400" dirty="0"/>
              <a:t>Starts with a big bang by invasion of Europe led by Napoleon Bonaparte in 1798 to spread ‘civilization’ to Middle East/Orient, imagining self as a Prophet with the Quran (law book).</a:t>
            </a:r>
            <a:r>
              <a:rPr lang="en-US" sz="2400" dirty="0">
                <a:effectLst/>
              </a:rPr>
              <a:t> </a:t>
            </a:r>
          </a:p>
          <a:p>
            <a:r>
              <a:rPr lang="en-US" sz="2400" dirty="0"/>
              <a:t>‘Liberating’ from Ottomans and local warriors such as the military cast of the Mamluks. </a:t>
            </a:r>
          </a:p>
          <a:p>
            <a:r>
              <a:rPr lang="en-US" sz="2400" dirty="0"/>
              <a:t>In response to invasion, Egyptians were soundly defeated in Cairo revolt.</a:t>
            </a:r>
          </a:p>
        </p:txBody>
      </p:sp>
      <p:pic>
        <p:nvPicPr>
          <p:cNvPr id="7" name="Content Placeholder 6">
            <a:extLst>
              <a:ext uri="{FF2B5EF4-FFF2-40B4-BE49-F238E27FC236}">
                <a16:creationId xmlns:a16="http://schemas.microsoft.com/office/drawing/2014/main" id="{889FB693-738B-DF46-BCA0-A4FA62DF1CF0}"/>
              </a:ext>
            </a:extLst>
          </p:cNvPr>
          <p:cNvPicPr>
            <a:picLocks noGrp="1" noChangeAspect="1"/>
          </p:cNvPicPr>
          <p:nvPr>
            <p:ph sz="half" idx="2"/>
          </p:nvPr>
        </p:nvPicPr>
        <p:blipFill>
          <a:blip r:embed="rId2"/>
          <a:stretch>
            <a:fillRect/>
          </a:stretch>
        </p:blipFill>
        <p:spPr>
          <a:xfrm>
            <a:off x="6172200" y="1825625"/>
            <a:ext cx="5181600" cy="3886200"/>
          </a:xfrm>
        </p:spPr>
      </p:pic>
    </p:spTree>
    <p:extLst>
      <p:ext uri="{BB962C8B-B14F-4D97-AF65-F5344CB8AC3E}">
        <p14:creationId xmlns:p14="http://schemas.microsoft.com/office/powerpoint/2010/main" val="33056341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16A14-6DEE-B840-9396-A380BF0A1D69}"/>
              </a:ext>
            </a:extLst>
          </p:cNvPr>
          <p:cNvSpPr>
            <a:spLocks noGrp="1"/>
          </p:cNvSpPr>
          <p:nvPr>
            <p:ph type="title"/>
          </p:nvPr>
        </p:nvSpPr>
        <p:spPr/>
        <p:txBody>
          <a:bodyPr/>
          <a:lstStyle/>
          <a:p>
            <a:pPr algn="ctr"/>
            <a:r>
              <a:rPr lang="en-US" dirty="0"/>
              <a:t>Al-</a:t>
            </a:r>
            <a:r>
              <a:rPr lang="en-US" dirty="0" err="1"/>
              <a:t>Jabarti</a:t>
            </a:r>
            <a:r>
              <a:rPr lang="en-US" dirty="0"/>
              <a:t>, famous chronicler</a:t>
            </a:r>
          </a:p>
        </p:txBody>
      </p:sp>
      <p:pic>
        <p:nvPicPr>
          <p:cNvPr id="9" name="Content Placeholder 8">
            <a:extLst>
              <a:ext uri="{FF2B5EF4-FFF2-40B4-BE49-F238E27FC236}">
                <a16:creationId xmlns:a16="http://schemas.microsoft.com/office/drawing/2014/main" id="{1BD0CC65-BB6A-5240-ACE0-2B9DF2A4000C}"/>
              </a:ext>
            </a:extLst>
          </p:cNvPr>
          <p:cNvPicPr>
            <a:picLocks noGrp="1" noChangeAspect="1"/>
          </p:cNvPicPr>
          <p:nvPr>
            <p:ph sz="half" idx="1"/>
          </p:nvPr>
        </p:nvPicPr>
        <p:blipFill>
          <a:blip r:embed="rId2"/>
          <a:stretch>
            <a:fillRect/>
          </a:stretch>
        </p:blipFill>
        <p:spPr>
          <a:xfrm>
            <a:off x="2078182" y="1825625"/>
            <a:ext cx="2481118" cy="3972719"/>
          </a:xfrm>
        </p:spPr>
      </p:pic>
      <p:sp>
        <p:nvSpPr>
          <p:cNvPr id="5" name="Content Placeholder 4">
            <a:extLst>
              <a:ext uri="{FF2B5EF4-FFF2-40B4-BE49-F238E27FC236}">
                <a16:creationId xmlns:a16="http://schemas.microsoft.com/office/drawing/2014/main" id="{765CA634-031F-E542-B7CB-2469E32037EC}"/>
              </a:ext>
            </a:extLst>
          </p:cNvPr>
          <p:cNvSpPr>
            <a:spLocks noGrp="1"/>
          </p:cNvSpPr>
          <p:nvPr>
            <p:ph sz="half" idx="2"/>
          </p:nvPr>
        </p:nvSpPr>
        <p:spPr/>
        <p:txBody>
          <a:bodyPr>
            <a:normAutofit fontScale="92500" lnSpcReduction="10000"/>
          </a:bodyPr>
          <a:lstStyle/>
          <a:p>
            <a:r>
              <a:rPr lang="en-US" sz="2400" dirty="0"/>
              <a:t>Interested in mathematics and astronomy. Describes his visit to ‘</a:t>
            </a:r>
            <a:r>
              <a:rPr lang="en-US" sz="2400" dirty="0" err="1"/>
              <a:t>Institut</a:t>
            </a:r>
            <a:r>
              <a:rPr lang="en-US" sz="2400" dirty="0"/>
              <a:t> </a:t>
            </a:r>
            <a:r>
              <a:rPr lang="en-US" sz="2400" dirty="0" err="1"/>
              <a:t>Egyptien</a:t>
            </a:r>
            <a:r>
              <a:rPr lang="en-US" sz="2400" dirty="0"/>
              <a:t>’ in 1800</a:t>
            </a:r>
            <a:r>
              <a:rPr lang="en-US" sz="2400" dirty="0">
                <a:effectLst/>
              </a:rPr>
              <a:t> </a:t>
            </a:r>
          </a:p>
          <a:p>
            <a:r>
              <a:rPr lang="en-US" sz="2400" dirty="0"/>
              <a:t>Taken to be example of how Muslim mind gets baffled by knowledge and light brought and collected by French (e.g. scientific instruments and knowledge of his own religion)</a:t>
            </a:r>
          </a:p>
          <a:p>
            <a:r>
              <a:rPr lang="en-US" sz="2400" dirty="0">
                <a:effectLst/>
              </a:rPr>
              <a:t>Significance of encounter with West did not lie in technological prowess and armies, but </a:t>
            </a:r>
            <a:r>
              <a:rPr lang="en-US" sz="2400" b="1" dirty="0">
                <a:effectLst/>
              </a:rPr>
              <a:t>power of ideas</a:t>
            </a:r>
            <a:r>
              <a:rPr lang="en-US" sz="2400" dirty="0">
                <a:effectLst/>
              </a:rPr>
              <a:t>: fraternity, equality, and liberty, leading to rise of new nations from ruins of the Ottoman Empire.</a:t>
            </a:r>
          </a:p>
          <a:p>
            <a:endParaRPr lang="en-US" sz="2400" dirty="0"/>
          </a:p>
        </p:txBody>
      </p:sp>
    </p:spTree>
    <p:extLst>
      <p:ext uri="{BB962C8B-B14F-4D97-AF65-F5344CB8AC3E}">
        <p14:creationId xmlns:p14="http://schemas.microsoft.com/office/powerpoint/2010/main" val="18367411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4CFB8-3753-F549-B62B-5584E4E48CE1}"/>
              </a:ext>
            </a:extLst>
          </p:cNvPr>
          <p:cNvSpPr>
            <a:spLocks noGrp="1"/>
          </p:cNvSpPr>
          <p:nvPr>
            <p:ph type="title"/>
          </p:nvPr>
        </p:nvSpPr>
        <p:spPr/>
        <p:txBody>
          <a:bodyPr>
            <a:normAutofit fontScale="90000"/>
          </a:bodyPr>
          <a:lstStyle/>
          <a:p>
            <a:pPr algn="ctr"/>
            <a:r>
              <a:rPr lang="en-US" dirty="0"/>
              <a:t>Alternative to 19</a:t>
            </a:r>
            <a:r>
              <a:rPr lang="en-US" baseline="30000" dirty="0"/>
              <a:t>th</a:t>
            </a:r>
            <a:r>
              <a:rPr lang="en-US" dirty="0"/>
              <a:t> century ‘clash of civilizations’</a:t>
            </a:r>
            <a:r>
              <a:rPr lang="en-US" dirty="0">
                <a:effectLst/>
              </a:rPr>
              <a:t>? </a:t>
            </a:r>
            <a:br>
              <a:rPr lang="en-US" dirty="0">
                <a:effectLst/>
              </a:rPr>
            </a:br>
            <a:r>
              <a:rPr lang="en-US" dirty="0">
                <a:effectLst/>
              </a:rPr>
              <a:t>Imperialist Expansion</a:t>
            </a:r>
            <a:endParaRPr lang="en-US" dirty="0"/>
          </a:p>
        </p:txBody>
      </p:sp>
      <p:sp>
        <p:nvSpPr>
          <p:cNvPr id="3" name="Content Placeholder 2">
            <a:extLst>
              <a:ext uri="{FF2B5EF4-FFF2-40B4-BE49-F238E27FC236}">
                <a16:creationId xmlns:a16="http://schemas.microsoft.com/office/drawing/2014/main" id="{43CCE157-7D72-5A4E-8BDD-9BDD69D4099E}"/>
              </a:ext>
            </a:extLst>
          </p:cNvPr>
          <p:cNvSpPr>
            <a:spLocks noGrp="1"/>
          </p:cNvSpPr>
          <p:nvPr>
            <p:ph idx="1"/>
          </p:nvPr>
        </p:nvSpPr>
        <p:spPr/>
        <p:txBody>
          <a:bodyPr/>
          <a:lstStyle/>
          <a:p>
            <a:r>
              <a:rPr lang="en-US" dirty="0"/>
              <a:t>Yes, Napoleon did come with new ideas but why? Simply to liberate Egypt from the Ottomans?</a:t>
            </a:r>
          </a:p>
          <a:p>
            <a:r>
              <a:rPr lang="en-US" dirty="0"/>
              <a:t>Main reason for French invasion of Egypt was to fight British because British Navy too powerful. Ultimately, French power resides in challenging overseas colonies in India, Egypt (to Iraq and Iran) to force collapse of the British Empire.</a:t>
            </a:r>
          </a:p>
          <a:p>
            <a:r>
              <a:rPr lang="en-US" dirty="0"/>
              <a:t>Logic of this argument: </a:t>
            </a:r>
            <a:r>
              <a:rPr lang="en-US" b="1" dirty="0"/>
              <a:t>trade </a:t>
            </a:r>
            <a:r>
              <a:rPr lang="en-US" dirty="0"/>
              <a:t>is the basis of British power (and the Industrial Revolution) in overseas markets. 1820-1840: areas outside of Europe are primary consumers of cotton.</a:t>
            </a:r>
          </a:p>
          <a:p>
            <a:pPr marL="0" indent="0">
              <a:buNone/>
            </a:pPr>
            <a:endParaRPr lang="en-US" dirty="0"/>
          </a:p>
        </p:txBody>
      </p:sp>
    </p:spTree>
    <p:extLst>
      <p:ext uri="{BB962C8B-B14F-4D97-AF65-F5344CB8AC3E}">
        <p14:creationId xmlns:p14="http://schemas.microsoft.com/office/powerpoint/2010/main" val="90979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5920E2-5BE4-1045-A38F-B4B21BEEA6F8}"/>
              </a:ext>
            </a:extLst>
          </p:cNvPr>
          <p:cNvSpPr>
            <a:spLocks noGrp="1"/>
          </p:cNvSpPr>
          <p:nvPr>
            <p:ph type="title"/>
          </p:nvPr>
        </p:nvSpPr>
        <p:spPr/>
        <p:txBody>
          <a:bodyPr/>
          <a:lstStyle/>
          <a:p>
            <a:pPr algn="ctr"/>
            <a:r>
              <a:rPr lang="en-US" dirty="0" err="1"/>
              <a:t>Ghandi</a:t>
            </a:r>
            <a:r>
              <a:rPr lang="en-US" dirty="0"/>
              <a:t> produced cotton domestically to fight import of British cotton </a:t>
            </a:r>
          </a:p>
        </p:txBody>
      </p:sp>
      <p:pic>
        <p:nvPicPr>
          <p:cNvPr id="10" name="Content Placeholder 9">
            <a:extLst>
              <a:ext uri="{FF2B5EF4-FFF2-40B4-BE49-F238E27FC236}">
                <a16:creationId xmlns:a16="http://schemas.microsoft.com/office/drawing/2014/main" id="{6AFB3827-999A-BF43-970A-B8AB45374732}"/>
              </a:ext>
            </a:extLst>
          </p:cNvPr>
          <p:cNvPicPr>
            <a:picLocks noGrp="1" noChangeAspect="1"/>
          </p:cNvPicPr>
          <p:nvPr>
            <p:ph idx="1"/>
          </p:nvPr>
        </p:nvPicPr>
        <p:blipFill>
          <a:blip r:embed="rId2"/>
          <a:stretch>
            <a:fillRect/>
          </a:stretch>
        </p:blipFill>
        <p:spPr>
          <a:xfrm>
            <a:off x="3557847" y="2211185"/>
            <a:ext cx="5137266" cy="3108960"/>
          </a:xfrm>
        </p:spPr>
      </p:pic>
    </p:spTree>
    <p:extLst>
      <p:ext uri="{BB962C8B-B14F-4D97-AF65-F5344CB8AC3E}">
        <p14:creationId xmlns:p14="http://schemas.microsoft.com/office/powerpoint/2010/main" val="34690283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6605F-75C9-3E45-B7A7-B55839F7E0A4}"/>
              </a:ext>
            </a:extLst>
          </p:cNvPr>
          <p:cNvSpPr>
            <a:spLocks noGrp="1"/>
          </p:cNvSpPr>
          <p:nvPr>
            <p:ph type="title"/>
          </p:nvPr>
        </p:nvSpPr>
        <p:spPr/>
        <p:txBody>
          <a:bodyPr/>
          <a:lstStyle/>
          <a:p>
            <a:pPr algn="ctr"/>
            <a:r>
              <a:rPr lang="en-US" dirty="0"/>
              <a:t>Economic Explanation</a:t>
            </a:r>
          </a:p>
        </p:txBody>
      </p:sp>
      <p:sp>
        <p:nvSpPr>
          <p:cNvPr id="3" name="Content Placeholder 2">
            <a:extLst>
              <a:ext uri="{FF2B5EF4-FFF2-40B4-BE49-F238E27FC236}">
                <a16:creationId xmlns:a16="http://schemas.microsoft.com/office/drawing/2014/main" id="{8AF65E31-1127-D040-82C3-C509D17B93EC}"/>
              </a:ext>
            </a:extLst>
          </p:cNvPr>
          <p:cNvSpPr>
            <a:spLocks noGrp="1"/>
          </p:cNvSpPr>
          <p:nvPr>
            <p:ph idx="1"/>
          </p:nvPr>
        </p:nvSpPr>
        <p:spPr/>
        <p:txBody>
          <a:bodyPr>
            <a:normAutofit/>
          </a:bodyPr>
          <a:lstStyle/>
          <a:p>
            <a:r>
              <a:rPr lang="en-US" dirty="0"/>
              <a:t>1798: French invasion of Egypt</a:t>
            </a:r>
          </a:p>
          <a:p>
            <a:r>
              <a:rPr lang="en-US" dirty="0"/>
              <a:t>1830: French occupation of Algiers</a:t>
            </a:r>
          </a:p>
          <a:p>
            <a:r>
              <a:rPr lang="en-US" dirty="0"/>
              <a:t>1838: Balta </a:t>
            </a:r>
            <a:r>
              <a:rPr lang="en-US" dirty="0" err="1"/>
              <a:t>Limani</a:t>
            </a:r>
            <a:r>
              <a:rPr lang="en-US" dirty="0"/>
              <a:t>: treaty removes tariffs, forcing open Ottoman markets for British goods.</a:t>
            </a:r>
          </a:p>
          <a:p>
            <a:r>
              <a:rPr lang="en-US" dirty="0"/>
              <a:t>1839: Aden annexed by Britain (to Suez…coal…oil)</a:t>
            </a:r>
          </a:p>
          <a:p>
            <a:r>
              <a:rPr lang="en-US" dirty="0"/>
              <a:t>1881: France occupies Tunisia</a:t>
            </a:r>
          </a:p>
          <a:p>
            <a:r>
              <a:rPr lang="en-US" dirty="0"/>
              <a:t>1882: British occupation of Egypt; Lord Cromer (1883-1907)</a:t>
            </a:r>
          </a:p>
          <a:p>
            <a:r>
              <a:rPr lang="en-US" dirty="0"/>
              <a:t>WWI: Dissolution of Ottoman Empire</a:t>
            </a:r>
          </a:p>
          <a:p>
            <a:pPr marL="0" indent="0">
              <a:buNone/>
            </a:pPr>
            <a:endParaRPr lang="en-US" dirty="0"/>
          </a:p>
        </p:txBody>
      </p:sp>
    </p:spTree>
    <p:extLst>
      <p:ext uri="{BB962C8B-B14F-4D97-AF65-F5344CB8AC3E}">
        <p14:creationId xmlns:p14="http://schemas.microsoft.com/office/powerpoint/2010/main" val="36136713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232AE-95DD-AB4E-8A0B-B1DC83F0BCAB}"/>
              </a:ext>
            </a:extLst>
          </p:cNvPr>
          <p:cNvSpPr>
            <a:spLocks noGrp="1"/>
          </p:cNvSpPr>
          <p:nvPr>
            <p:ph type="title"/>
          </p:nvPr>
        </p:nvSpPr>
        <p:spPr/>
        <p:txBody>
          <a:bodyPr/>
          <a:lstStyle/>
          <a:p>
            <a:pPr algn="ctr"/>
            <a:r>
              <a:rPr lang="en-US" dirty="0"/>
              <a:t>New Imperialism: ‘White Man’s Burden’</a:t>
            </a:r>
          </a:p>
        </p:txBody>
      </p:sp>
      <p:sp>
        <p:nvSpPr>
          <p:cNvPr id="3" name="Content Placeholder 2">
            <a:extLst>
              <a:ext uri="{FF2B5EF4-FFF2-40B4-BE49-F238E27FC236}">
                <a16:creationId xmlns:a16="http://schemas.microsoft.com/office/drawing/2014/main" id="{03661EE2-969B-6742-A764-1EA8D6CC459C}"/>
              </a:ext>
            </a:extLst>
          </p:cNvPr>
          <p:cNvSpPr>
            <a:spLocks noGrp="1"/>
          </p:cNvSpPr>
          <p:nvPr>
            <p:ph sz="half" idx="1"/>
          </p:nvPr>
        </p:nvSpPr>
        <p:spPr/>
        <p:txBody>
          <a:bodyPr>
            <a:normAutofit fontScale="85000" lnSpcReduction="20000"/>
          </a:bodyPr>
          <a:lstStyle/>
          <a:p>
            <a:r>
              <a:rPr lang="en-US" dirty="0"/>
              <a:t>‘Enlightenment’ argument can explain events of the 19</a:t>
            </a:r>
            <a:r>
              <a:rPr lang="en-US" baseline="30000" dirty="0"/>
              <a:t>th</a:t>
            </a:r>
            <a:r>
              <a:rPr lang="en-US" dirty="0"/>
              <a:t> century as outcome of imperialism and remember, not first Europe-Ottoman/East encounter.</a:t>
            </a:r>
          </a:p>
          <a:p>
            <a:r>
              <a:rPr lang="en-US" dirty="0"/>
              <a:t>The ‘newness’ here is an imperial West with eyes on the entire globe: Africa, Middle East, East Asia, Canada, Australia, Latin America, India</a:t>
            </a:r>
            <a:r>
              <a:rPr lang="en-US"/>
              <a:t>. </a:t>
            </a:r>
          </a:p>
          <a:p>
            <a:r>
              <a:rPr lang="en-US"/>
              <a:t>‘</a:t>
            </a:r>
            <a:r>
              <a:rPr lang="en-US" dirty="0"/>
              <a:t>Scramble for Africa’ 1887-1914 (racialist logic)</a:t>
            </a:r>
          </a:p>
          <a:p>
            <a:r>
              <a:rPr lang="en-US" dirty="0"/>
              <a:t>Imperialism is good and is ‘the white man’s burden’</a:t>
            </a:r>
          </a:p>
          <a:p>
            <a:r>
              <a:rPr lang="en-US" dirty="0"/>
              <a:t>Lord Salisbury; Cecil Rhodes; Lord Cromer</a:t>
            </a:r>
          </a:p>
          <a:p>
            <a:endParaRPr lang="en-US" dirty="0"/>
          </a:p>
        </p:txBody>
      </p:sp>
      <p:pic>
        <p:nvPicPr>
          <p:cNvPr id="5" name="Content Placeholder 4">
            <a:extLst>
              <a:ext uri="{FF2B5EF4-FFF2-40B4-BE49-F238E27FC236}">
                <a16:creationId xmlns:a16="http://schemas.microsoft.com/office/drawing/2014/main" id="{AE759C0F-E7BA-D244-B9EF-01222EBB23C3}"/>
              </a:ext>
            </a:extLst>
          </p:cNvPr>
          <p:cNvPicPr>
            <a:picLocks noGrp="1" noChangeAspect="1"/>
          </p:cNvPicPr>
          <p:nvPr>
            <p:ph sz="half" idx="2"/>
          </p:nvPr>
        </p:nvPicPr>
        <p:blipFill>
          <a:blip r:embed="rId2"/>
          <a:stretch>
            <a:fillRect/>
          </a:stretch>
        </p:blipFill>
        <p:spPr>
          <a:xfrm>
            <a:off x="7099070" y="1546167"/>
            <a:ext cx="3325090" cy="4106127"/>
          </a:xfrm>
        </p:spPr>
      </p:pic>
    </p:spTree>
    <p:extLst>
      <p:ext uri="{BB962C8B-B14F-4D97-AF65-F5344CB8AC3E}">
        <p14:creationId xmlns:p14="http://schemas.microsoft.com/office/powerpoint/2010/main" val="13733647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799</TotalTime>
  <Words>1571</Words>
  <Application>Microsoft Macintosh PowerPoint</Application>
  <PresentationFormat>Widescreen</PresentationFormat>
  <Paragraphs>96</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Calibri Light</vt:lpstr>
      <vt:lpstr>Office Theme</vt:lpstr>
      <vt:lpstr>European Colonialism and Its Impact</vt:lpstr>
      <vt:lpstr>PowerPoint Presentation</vt:lpstr>
      <vt:lpstr>Ottoman Empire as the ‘Sick Man of Europe’</vt:lpstr>
      <vt:lpstr>(1) The ‘Impact of the West’</vt:lpstr>
      <vt:lpstr>Al-Jabarti, famous chronicler</vt:lpstr>
      <vt:lpstr>Alternative to 19th century ‘clash of civilizations’?  Imperialist Expansion</vt:lpstr>
      <vt:lpstr>Ghandi produced cotton domestically to fight import of British cotton </vt:lpstr>
      <vt:lpstr>Economic Explanation</vt:lpstr>
      <vt:lpstr>New Imperialism: ‘White Man’s Burden’</vt:lpstr>
      <vt:lpstr>The two explanations may not be opposed: Deconstruct ‘the West’</vt:lpstr>
      <vt:lpstr>Part II: The question of ‘the East’ </vt:lpstr>
      <vt:lpstr>Narrative of Mohammed Ali’s Life</vt:lpstr>
      <vt:lpstr>How can we look at series of events in history differently and their political consequences today?</vt:lpstr>
      <vt:lpstr>Ottoman Empire and the Politics of Reform</vt:lpstr>
      <vt:lpstr>‘Tanzimat’ (Reforms) 1830s</vt:lpstr>
      <vt:lpstr>Committee of Union and Progress (CUP): Turkey</vt:lpstr>
      <vt:lpstr>Egypt</vt:lpstr>
      <vt:lpstr>Racism and Imperialism</vt:lpstr>
      <vt:lpstr>Iran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68</cp:revision>
  <dcterms:created xsi:type="dcterms:W3CDTF">2019-05-24T08:10:51Z</dcterms:created>
  <dcterms:modified xsi:type="dcterms:W3CDTF">2019-10-31T14:29:01Z</dcterms:modified>
</cp:coreProperties>
</file>