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74" r:id="rId7"/>
    <p:sldId id="261" r:id="rId8"/>
    <p:sldId id="262" r:id="rId9"/>
    <p:sldId id="273" r:id="rId10"/>
    <p:sldId id="263" r:id="rId11"/>
    <p:sldId id="264" r:id="rId12"/>
    <p:sldId id="265" r:id="rId13"/>
    <p:sldId id="266" r:id="rId14"/>
    <p:sldId id="267" r:id="rId15"/>
    <p:sldId id="268" r:id="rId16"/>
    <p:sldId id="269" r:id="rId17"/>
    <p:sldId id="275" r:id="rId18"/>
    <p:sldId id="270" r:id="rId19"/>
    <p:sldId id="272" r:id="rId20"/>
    <p:sldId id="277" r:id="rId21"/>
    <p:sldId id="276" r:id="rId22"/>
    <p:sldId id="27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6"/>
    <p:restoredTop sz="94433"/>
  </p:normalViewPr>
  <p:slideViewPr>
    <p:cSldViewPr snapToGrid="0" snapToObjects="1">
      <p:cViewPr varScale="1">
        <p:scale>
          <a:sx n="81" d="100"/>
          <a:sy n="81" d="100"/>
        </p:scale>
        <p:origin x="19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1124C-6E9A-2B48-BA35-33A9988C3A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A1BCA9E-A82E-8044-96C9-28397E5B08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F25DB62-96CF-7043-81AC-F63F6240A382}"/>
              </a:ext>
            </a:extLst>
          </p:cNvPr>
          <p:cNvSpPr>
            <a:spLocks noGrp="1"/>
          </p:cNvSpPr>
          <p:nvPr>
            <p:ph type="dt" sz="half" idx="10"/>
          </p:nvPr>
        </p:nvSpPr>
        <p:spPr/>
        <p:txBody>
          <a:bodyPr/>
          <a:lstStyle/>
          <a:p>
            <a:fld id="{59CE7DE7-3D2F-AD4B-B82E-53EBB046134F}" type="datetimeFigureOut">
              <a:rPr lang="en-US" smtClean="0"/>
              <a:t>10/17/19</a:t>
            </a:fld>
            <a:endParaRPr lang="en-US"/>
          </a:p>
        </p:txBody>
      </p:sp>
      <p:sp>
        <p:nvSpPr>
          <p:cNvPr id="5" name="Footer Placeholder 4">
            <a:extLst>
              <a:ext uri="{FF2B5EF4-FFF2-40B4-BE49-F238E27FC236}">
                <a16:creationId xmlns:a16="http://schemas.microsoft.com/office/drawing/2014/main" id="{75086EE6-E10A-984E-966C-655D29FCB7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11D8DB-9BFD-3E46-8610-37F3C653B032}"/>
              </a:ext>
            </a:extLst>
          </p:cNvPr>
          <p:cNvSpPr>
            <a:spLocks noGrp="1"/>
          </p:cNvSpPr>
          <p:nvPr>
            <p:ph type="sldNum" sz="quarter" idx="12"/>
          </p:nvPr>
        </p:nvSpPr>
        <p:spPr/>
        <p:txBody>
          <a:bodyPr/>
          <a:lstStyle/>
          <a:p>
            <a:fld id="{E99086D1-35EF-0246-B280-8F5CBF658A64}" type="slidenum">
              <a:rPr lang="en-US" smtClean="0"/>
              <a:t>‹#›</a:t>
            </a:fld>
            <a:endParaRPr lang="en-US"/>
          </a:p>
        </p:txBody>
      </p:sp>
    </p:spTree>
    <p:extLst>
      <p:ext uri="{BB962C8B-B14F-4D97-AF65-F5344CB8AC3E}">
        <p14:creationId xmlns:p14="http://schemas.microsoft.com/office/powerpoint/2010/main" val="3650193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9FFA8-5B3C-F34F-A462-212F4D4F1A1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16E38AF-7070-FB4C-BA65-232240F2EA1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BF7BA8-63DE-EC4A-BDCC-67B1E8CBDCE7}"/>
              </a:ext>
            </a:extLst>
          </p:cNvPr>
          <p:cNvSpPr>
            <a:spLocks noGrp="1"/>
          </p:cNvSpPr>
          <p:nvPr>
            <p:ph type="dt" sz="half" idx="10"/>
          </p:nvPr>
        </p:nvSpPr>
        <p:spPr/>
        <p:txBody>
          <a:bodyPr/>
          <a:lstStyle/>
          <a:p>
            <a:fld id="{59CE7DE7-3D2F-AD4B-B82E-53EBB046134F}" type="datetimeFigureOut">
              <a:rPr lang="en-US" smtClean="0"/>
              <a:t>10/17/19</a:t>
            </a:fld>
            <a:endParaRPr lang="en-US"/>
          </a:p>
        </p:txBody>
      </p:sp>
      <p:sp>
        <p:nvSpPr>
          <p:cNvPr id="5" name="Footer Placeholder 4">
            <a:extLst>
              <a:ext uri="{FF2B5EF4-FFF2-40B4-BE49-F238E27FC236}">
                <a16:creationId xmlns:a16="http://schemas.microsoft.com/office/drawing/2014/main" id="{B4B54395-0F02-A547-BBD2-715879135D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63BD17-601E-D640-A14C-3522F31E588B}"/>
              </a:ext>
            </a:extLst>
          </p:cNvPr>
          <p:cNvSpPr>
            <a:spLocks noGrp="1"/>
          </p:cNvSpPr>
          <p:nvPr>
            <p:ph type="sldNum" sz="quarter" idx="12"/>
          </p:nvPr>
        </p:nvSpPr>
        <p:spPr/>
        <p:txBody>
          <a:bodyPr/>
          <a:lstStyle/>
          <a:p>
            <a:fld id="{E99086D1-35EF-0246-B280-8F5CBF658A64}" type="slidenum">
              <a:rPr lang="en-US" smtClean="0"/>
              <a:t>‹#›</a:t>
            </a:fld>
            <a:endParaRPr lang="en-US"/>
          </a:p>
        </p:txBody>
      </p:sp>
    </p:spTree>
    <p:extLst>
      <p:ext uri="{BB962C8B-B14F-4D97-AF65-F5344CB8AC3E}">
        <p14:creationId xmlns:p14="http://schemas.microsoft.com/office/powerpoint/2010/main" val="1591323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42FA11-2CB5-0546-809E-4070F9CF829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F7BD80-0C52-1D44-9795-6E8DED884EE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AF3BB6-F15B-A44A-9F53-925D42250508}"/>
              </a:ext>
            </a:extLst>
          </p:cNvPr>
          <p:cNvSpPr>
            <a:spLocks noGrp="1"/>
          </p:cNvSpPr>
          <p:nvPr>
            <p:ph type="dt" sz="half" idx="10"/>
          </p:nvPr>
        </p:nvSpPr>
        <p:spPr/>
        <p:txBody>
          <a:bodyPr/>
          <a:lstStyle/>
          <a:p>
            <a:fld id="{59CE7DE7-3D2F-AD4B-B82E-53EBB046134F}" type="datetimeFigureOut">
              <a:rPr lang="en-US" smtClean="0"/>
              <a:t>10/17/19</a:t>
            </a:fld>
            <a:endParaRPr lang="en-US"/>
          </a:p>
        </p:txBody>
      </p:sp>
      <p:sp>
        <p:nvSpPr>
          <p:cNvPr id="5" name="Footer Placeholder 4">
            <a:extLst>
              <a:ext uri="{FF2B5EF4-FFF2-40B4-BE49-F238E27FC236}">
                <a16:creationId xmlns:a16="http://schemas.microsoft.com/office/drawing/2014/main" id="{ADDEE117-3346-AB42-8646-1E80042E6B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3AC35C-890D-6B48-AAA2-36BFEE281E7D}"/>
              </a:ext>
            </a:extLst>
          </p:cNvPr>
          <p:cNvSpPr>
            <a:spLocks noGrp="1"/>
          </p:cNvSpPr>
          <p:nvPr>
            <p:ph type="sldNum" sz="quarter" idx="12"/>
          </p:nvPr>
        </p:nvSpPr>
        <p:spPr/>
        <p:txBody>
          <a:bodyPr/>
          <a:lstStyle/>
          <a:p>
            <a:fld id="{E99086D1-35EF-0246-B280-8F5CBF658A64}" type="slidenum">
              <a:rPr lang="en-US" smtClean="0"/>
              <a:t>‹#›</a:t>
            </a:fld>
            <a:endParaRPr lang="en-US"/>
          </a:p>
        </p:txBody>
      </p:sp>
    </p:spTree>
    <p:extLst>
      <p:ext uri="{BB962C8B-B14F-4D97-AF65-F5344CB8AC3E}">
        <p14:creationId xmlns:p14="http://schemas.microsoft.com/office/powerpoint/2010/main" val="4211173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21FEB-427D-EF4E-B240-9A6E31FB389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55F3477-B562-6149-B9D2-74F169C4D69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026E6C-2DEF-D943-8C5B-BD4AA3563D6A}"/>
              </a:ext>
            </a:extLst>
          </p:cNvPr>
          <p:cNvSpPr>
            <a:spLocks noGrp="1"/>
          </p:cNvSpPr>
          <p:nvPr>
            <p:ph type="dt" sz="half" idx="10"/>
          </p:nvPr>
        </p:nvSpPr>
        <p:spPr/>
        <p:txBody>
          <a:bodyPr/>
          <a:lstStyle/>
          <a:p>
            <a:fld id="{59CE7DE7-3D2F-AD4B-B82E-53EBB046134F}" type="datetimeFigureOut">
              <a:rPr lang="en-US" smtClean="0"/>
              <a:t>10/17/19</a:t>
            </a:fld>
            <a:endParaRPr lang="en-US"/>
          </a:p>
        </p:txBody>
      </p:sp>
      <p:sp>
        <p:nvSpPr>
          <p:cNvPr id="5" name="Footer Placeholder 4">
            <a:extLst>
              <a:ext uri="{FF2B5EF4-FFF2-40B4-BE49-F238E27FC236}">
                <a16:creationId xmlns:a16="http://schemas.microsoft.com/office/drawing/2014/main" id="{DEC2D628-4857-9C4F-9075-6EC5AE75D9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A6823A-1F9A-404D-8152-CB0F408577C3}"/>
              </a:ext>
            </a:extLst>
          </p:cNvPr>
          <p:cNvSpPr>
            <a:spLocks noGrp="1"/>
          </p:cNvSpPr>
          <p:nvPr>
            <p:ph type="sldNum" sz="quarter" idx="12"/>
          </p:nvPr>
        </p:nvSpPr>
        <p:spPr/>
        <p:txBody>
          <a:bodyPr/>
          <a:lstStyle/>
          <a:p>
            <a:fld id="{E99086D1-35EF-0246-B280-8F5CBF658A64}" type="slidenum">
              <a:rPr lang="en-US" smtClean="0"/>
              <a:t>‹#›</a:t>
            </a:fld>
            <a:endParaRPr lang="en-US"/>
          </a:p>
        </p:txBody>
      </p:sp>
    </p:spTree>
    <p:extLst>
      <p:ext uri="{BB962C8B-B14F-4D97-AF65-F5344CB8AC3E}">
        <p14:creationId xmlns:p14="http://schemas.microsoft.com/office/powerpoint/2010/main" val="3025930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ADD72-9612-6E43-91C6-079893A607E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7878B2-6016-104D-9A7D-5BE8807B5B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6F9BF58-5031-5345-9F93-143E49FBE4EE}"/>
              </a:ext>
            </a:extLst>
          </p:cNvPr>
          <p:cNvSpPr>
            <a:spLocks noGrp="1"/>
          </p:cNvSpPr>
          <p:nvPr>
            <p:ph type="dt" sz="half" idx="10"/>
          </p:nvPr>
        </p:nvSpPr>
        <p:spPr/>
        <p:txBody>
          <a:bodyPr/>
          <a:lstStyle/>
          <a:p>
            <a:fld id="{59CE7DE7-3D2F-AD4B-B82E-53EBB046134F}" type="datetimeFigureOut">
              <a:rPr lang="en-US" smtClean="0"/>
              <a:t>10/17/19</a:t>
            </a:fld>
            <a:endParaRPr lang="en-US"/>
          </a:p>
        </p:txBody>
      </p:sp>
      <p:sp>
        <p:nvSpPr>
          <p:cNvPr id="5" name="Footer Placeholder 4">
            <a:extLst>
              <a:ext uri="{FF2B5EF4-FFF2-40B4-BE49-F238E27FC236}">
                <a16:creationId xmlns:a16="http://schemas.microsoft.com/office/drawing/2014/main" id="{D2146F35-790C-6340-A283-60982B7752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9DF245-C548-AC42-A7D7-FB1B1EAF54D5}"/>
              </a:ext>
            </a:extLst>
          </p:cNvPr>
          <p:cNvSpPr>
            <a:spLocks noGrp="1"/>
          </p:cNvSpPr>
          <p:nvPr>
            <p:ph type="sldNum" sz="quarter" idx="12"/>
          </p:nvPr>
        </p:nvSpPr>
        <p:spPr/>
        <p:txBody>
          <a:bodyPr/>
          <a:lstStyle/>
          <a:p>
            <a:fld id="{E99086D1-35EF-0246-B280-8F5CBF658A64}" type="slidenum">
              <a:rPr lang="en-US" smtClean="0"/>
              <a:t>‹#›</a:t>
            </a:fld>
            <a:endParaRPr lang="en-US"/>
          </a:p>
        </p:txBody>
      </p:sp>
    </p:spTree>
    <p:extLst>
      <p:ext uri="{BB962C8B-B14F-4D97-AF65-F5344CB8AC3E}">
        <p14:creationId xmlns:p14="http://schemas.microsoft.com/office/powerpoint/2010/main" val="1878678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04AD6-281F-7644-9235-54B4749582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6D25BA-339A-9D4D-A7A3-9D62DBDFC03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68A99D7-5EAB-A440-A497-E6FD35F699E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7CB120E-A529-554B-A491-D9E0995922DF}"/>
              </a:ext>
            </a:extLst>
          </p:cNvPr>
          <p:cNvSpPr>
            <a:spLocks noGrp="1"/>
          </p:cNvSpPr>
          <p:nvPr>
            <p:ph type="dt" sz="half" idx="10"/>
          </p:nvPr>
        </p:nvSpPr>
        <p:spPr/>
        <p:txBody>
          <a:bodyPr/>
          <a:lstStyle/>
          <a:p>
            <a:fld id="{59CE7DE7-3D2F-AD4B-B82E-53EBB046134F}" type="datetimeFigureOut">
              <a:rPr lang="en-US" smtClean="0"/>
              <a:t>10/17/19</a:t>
            </a:fld>
            <a:endParaRPr lang="en-US"/>
          </a:p>
        </p:txBody>
      </p:sp>
      <p:sp>
        <p:nvSpPr>
          <p:cNvPr id="6" name="Footer Placeholder 5">
            <a:extLst>
              <a:ext uri="{FF2B5EF4-FFF2-40B4-BE49-F238E27FC236}">
                <a16:creationId xmlns:a16="http://schemas.microsoft.com/office/drawing/2014/main" id="{9CB1C561-F1D1-2A42-841B-A7EAEAB75B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598971-FC2F-E346-A2C2-464F9A2BE669}"/>
              </a:ext>
            </a:extLst>
          </p:cNvPr>
          <p:cNvSpPr>
            <a:spLocks noGrp="1"/>
          </p:cNvSpPr>
          <p:nvPr>
            <p:ph type="sldNum" sz="quarter" idx="12"/>
          </p:nvPr>
        </p:nvSpPr>
        <p:spPr/>
        <p:txBody>
          <a:bodyPr/>
          <a:lstStyle/>
          <a:p>
            <a:fld id="{E99086D1-35EF-0246-B280-8F5CBF658A64}" type="slidenum">
              <a:rPr lang="en-US" smtClean="0"/>
              <a:t>‹#›</a:t>
            </a:fld>
            <a:endParaRPr lang="en-US"/>
          </a:p>
        </p:txBody>
      </p:sp>
    </p:spTree>
    <p:extLst>
      <p:ext uri="{BB962C8B-B14F-4D97-AF65-F5344CB8AC3E}">
        <p14:creationId xmlns:p14="http://schemas.microsoft.com/office/powerpoint/2010/main" val="2813557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823C1-51B9-554E-B4A3-6CD8EE9B8C5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A7CD8CC-E584-4C44-AD4A-3AC0FACE1F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FDC98BD-BF56-7847-8718-252A1B3030E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FC0B76-3266-1640-876E-4EF361B9B6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AE7AD01-52F9-9A4B-BD86-3CBC1B0CD55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DF948FC-436F-A140-9551-C650DE58FCF9}"/>
              </a:ext>
            </a:extLst>
          </p:cNvPr>
          <p:cNvSpPr>
            <a:spLocks noGrp="1"/>
          </p:cNvSpPr>
          <p:nvPr>
            <p:ph type="dt" sz="half" idx="10"/>
          </p:nvPr>
        </p:nvSpPr>
        <p:spPr/>
        <p:txBody>
          <a:bodyPr/>
          <a:lstStyle/>
          <a:p>
            <a:fld id="{59CE7DE7-3D2F-AD4B-B82E-53EBB046134F}" type="datetimeFigureOut">
              <a:rPr lang="en-US" smtClean="0"/>
              <a:t>10/17/19</a:t>
            </a:fld>
            <a:endParaRPr lang="en-US"/>
          </a:p>
        </p:txBody>
      </p:sp>
      <p:sp>
        <p:nvSpPr>
          <p:cNvPr id="8" name="Footer Placeholder 7">
            <a:extLst>
              <a:ext uri="{FF2B5EF4-FFF2-40B4-BE49-F238E27FC236}">
                <a16:creationId xmlns:a16="http://schemas.microsoft.com/office/drawing/2014/main" id="{79141447-9987-2B4A-A17E-1E2F0AA55A4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0BE9C1B-0B85-784C-BD13-428914D9FAAE}"/>
              </a:ext>
            </a:extLst>
          </p:cNvPr>
          <p:cNvSpPr>
            <a:spLocks noGrp="1"/>
          </p:cNvSpPr>
          <p:nvPr>
            <p:ph type="sldNum" sz="quarter" idx="12"/>
          </p:nvPr>
        </p:nvSpPr>
        <p:spPr/>
        <p:txBody>
          <a:bodyPr/>
          <a:lstStyle/>
          <a:p>
            <a:fld id="{E99086D1-35EF-0246-B280-8F5CBF658A64}" type="slidenum">
              <a:rPr lang="en-US" smtClean="0"/>
              <a:t>‹#›</a:t>
            </a:fld>
            <a:endParaRPr lang="en-US"/>
          </a:p>
        </p:txBody>
      </p:sp>
    </p:spTree>
    <p:extLst>
      <p:ext uri="{BB962C8B-B14F-4D97-AF65-F5344CB8AC3E}">
        <p14:creationId xmlns:p14="http://schemas.microsoft.com/office/powerpoint/2010/main" val="3428603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FB904-3B1D-C24D-8FCF-75D215EC5A6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8680410-46D6-AC4D-8EE7-68B42E3736B9}"/>
              </a:ext>
            </a:extLst>
          </p:cNvPr>
          <p:cNvSpPr>
            <a:spLocks noGrp="1"/>
          </p:cNvSpPr>
          <p:nvPr>
            <p:ph type="dt" sz="half" idx="10"/>
          </p:nvPr>
        </p:nvSpPr>
        <p:spPr/>
        <p:txBody>
          <a:bodyPr/>
          <a:lstStyle/>
          <a:p>
            <a:fld id="{59CE7DE7-3D2F-AD4B-B82E-53EBB046134F}" type="datetimeFigureOut">
              <a:rPr lang="en-US" smtClean="0"/>
              <a:t>10/17/19</a:t>
            </a:fld>
            <a:endParaRPr lang="en-US"/>
          </a:p>
        </p:txBody>
      </p:sp>
      <p:sp>
        <p:nvSpPr>
          <p:cNvPr id="4" name="Footer Placeholder 3">
            <a:extLst>
              <a:ext uri="{FF2B5EF4-FFF2-40B4-BE49-F238E27FC236}">
                <a16:creationId xmlns:a16="http://schemas.microsoft.com/office/drawing/2014/main" id="{939B6F72-C843-F842-8781-24B41FFAEA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9D69AEC-9913-F748-A29D-7904A7D4979C}"/>
              </a:ext>
            </a:extLst>
          </p:cNvPr>
          <p:cNvSpPr>
            <a:spLocks noGrp="1"/>
          </p:cNvSpPr>
          <p:nvPr>
            <p:ph type="sldNum" sz="quarter" idx="12"/>
          </p:nvPr>
        </p:nvSpPr>
        <p:spPr/>
        <p:txBody>
          <a:bodyPr/>
          <a:lstStyle/>
          <a:p>
            <a:fld id="{E99086D1-35EF-0246-B280-8F5CBF658A64}" type="slidenum">
              <a:rPr lang="en-US" smtClean="0"/>
              <a:t>‹#›</a:t>
            </a:fld>
            <a:endParaRPr lang="en-US"/>
          </a:p>
        </p:txBody>
      </p:sp>
    </p:spTree>
    <p:extLst>
      <p:ext uri="{BB962C8B-B14F-4D97-AF65-F5344CB8AC3E}">
        <p14:creationId xmlns:p14="http://schemas.microsoft.com/office/powerpoint/2010/main" val="671006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07BADB-B5F9-7E42-A894-5C2582CD18F9}"/>
              </a:ext>
            </a:extLst>
          </p:cNvPr>
          <p:cNvSpPr>
            <a:spLocks noGrp="1"/>
          </p:cNvSpPr>
          <p:nvPr>
            <p:ph type="dt" sz="half" idx="10"/>
          </p:nvPr>
        </p:nvSpPr>
        <p:spPr/>
        <p:txBody>
          <a:bodyPr/>
          <a:lstStyle/>
          <a:p>
            <a:fld id="{59CE7DE7-3D2F-AD4B-B82E-53EBB046134F}" type="datetimeFigureOut">
              <a:rPr lang="en-US" smtClean="0"/>
              <a:t>10/17/19</a:t>
            </a:fld>
            <a:endParaRPr lang="en-US"/>
          </a:p>
        </p:txBody>
      </p:sp>
      <p:sp>
        <p:nvSpPr>
          <p:cNvPr id="3" name="Footer Placeholder 2">
            <a:extLst>
              <a:ext uri="{FF2B5EF4-FFF2-40B4-BE49-F238E27FC236}">
                <a16:creationId xmlns:a16="http://schemas.microsoft.com/office/drawing/2014/main" id="{658FCA3D-2C3B-DD45-B7F4-9B8A2F1B586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B03090F-B52C-5940-850E-35AB9ECC01D7}"/>
              </a:ext>
            </a:extLst>
          </p:cNvPr>
          <p:cNvSpPr>
            <a:spLocks noGrp="1"/>
          </p:cNvSpPr>
          <p:nvPr>
            <p:ph type="sldNum" sz="quarter" idx="12"/>
          </p:nvPr>
        </p:nvSpPr>
        <p:spPr/>
        <p:txBody>
          <a:bodyPr/>
          <a:lstStyle/>
          <a:p>
            <a:fld id="{E99086D1-35EF-0246-B280-8F5CBF658A64}" type="slidenum">
              <a:rPr lang="en-US" smtClean="0"/>
              <a:t>‹#›</a:t>
            </a:fld>
            <a:endParaRPr lang="en-US"/>
          </a:p>
        </p:txBody>
      </p:sp>
    </p:spTree>
    <p:extLst>
      <p:ext uri="{BB962C8B-B14F-4D97-AF65-F5344CB8AC3E}">
        <p14:creationId xmlns:p14="http://schemas.microsoft.com/office/powerpoint/2010/main" val="4009152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3126B-0DF1-FC47-9312-5C12FC77F3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FE3A93D-A4B3-7949-B2E4-E7B050B84E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1590351-D888-6B49-868D-B698F533C4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89412C8-0D04-D84F-A19B-2399E7B865A2}"/>
              </a:ext>
            </a:extLst>
          </p:cNvPr>
          <p:cNvSpPr>
            <a:spLocks noGrp="1"/>
          </p:cNvSpPr>
          <p:nvPr>
            <p:ph type="dt" sz="half" idx="10"/>
          </p:nvPr>
        </p:nvSpPr>
        <p:spPr/>
        <p:txBody>
          <a:bodyPr/>
          <a:lstStyle/>
          <a:p>
            <a:fld id="{59CE7DE7-3D2F-AD4B-B82E-53EBB046134F}" type="datetimeFigureOut">
              <a:rPr lang="en-US" smtClean="0"/>
              <a:t>10/17/19</a:t>
            </a:fld>
            <a:endParaRPr lang="en-US"/>
          </a:p>
        </p:txBody>
      </p:sp>
      <p:sp>
        <p:nvSpPr>
          <p:cNvPr id="6" name="Footer Placeholder 5">
            <a:extLst>
              <a:ext uri="{FF2B5EF4-FFF2-40B4-BE49-F238E27FC236}">
                <a16:creationId xmlns:a16="http://schemas.microsoft.com/office/drawing/2014/main" id="{49C0D36B-58CF-2F4F-9115-8AC39FC128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FB492C-97BD-F442-B353-CCCCC50B108D}"/>
              </a:ext>
            </a:extLst>
          </p:cNvPr>
          <p:cNvSpPr>
            <a:spLocks noGrp="1"/>
          </p:cNvSpPr>
          <p:nvPr>
            <p:ph type="sldNum" sz="quarter" idx="12"/>
          </p:nvPr>
        </p:nvSpPr>
        <p:spPr/>
        <p:txBody>
          <a:bodyPr/>
          <a:lstStyle/>
          <a:p>
            <a:fld id="{E99086D1-35EF-0246-B280-8F5CBF658A64}" type="slidenum">
              <a:rPr lang="en-US" smtClean="0"/>
              <a:t>‹#›</a:t>
            </a:fld>
            <a:endParaRPr lang="en-US"/>
          </a:p>
        </p:txBody>
      </p:sp>
    </p:spTree>
    <p:extLst>
      <p:ext uri="{BB962C8B-B14F-4D97-AF65-F5344CB8AC3E}">
        <p14:creationId xmlns:p14="http://schemas.microsoft.com/office/powerpoint/2010/main" val="168512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94362-B410-CE45-BAA5-EB9B0065CA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C675EE-3FF6-5F47-B5FE-08DA27E1F2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92CDBB1-239D-FB49-8DDA-149FF5FDB1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03849EA-1E5E-AB4B-9250-D1C232D40454}"/>
              </a:ext>
            </a:extLst>
          </p:cNvPr>
          <p:cNvSpPr>
            <a:spLocks noGrp="1"/>
          </p:cNvSpPr>
          <p:nvPr>
            <p:ph type="dt" sz="half" idx="10"/>
          </p:nvPr>
        </p:nvSpPr>
        <p:spPr/>
        <p:txBody>
          <a:bodyPr/>
          <a:lstStyle/>
          <a:p>
            <a:fld id="{59CE7DE7-3D2F-AD4B-B82E-53EBB046134F}" type="datetimeFigureOut">
              <a:rPr lang="en-US" smtClean="0"/>
              <a:t>10/17/19</a:t>
            </a:fld>
            <a:endParaRPr lang="en-US"/>
          </a:p>
        </p:txBody>
      </p:sp>
      <p:sp>
        <p:nvSpPr>
          <p:cNvPr id="6" name="Footer Placeholder 5">
            <a:extLst>
              <a:ext uri="{FF2B5EF4-FFF2-40B4-BE49-F238E27FC236}">
                <a16:creationId xmlns:a16="http://schemas.microsoft.com/office/drawing/2014/main" id="{864D7ECE-332D-E040-BE01-FE1081719B1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E52170-63B4-BF4D-AC21-76CC818E1460}"/>
              </a:ext>
            </a:extLst>
          </p:cNvPr>
          <p:cNvSpPr>
            <a:spLocks noGrp="1"/>
          </p:cNvSpPr>
          <p:nvPr>
            <p:ph type="sldNum" sz="quarter" idx="12"/>
          </p:nvPr>
        </p:nvSpPr>
        <p:spPr/>
        <p:txBody>
          <a:bodyPr/>
          <a:lstStyle/>
          <a:p>
            <a:fld id="{E99086D1-35EF-0246-B280-8F5CBF658A64}" type="slidenum">
              <a:rPr lang="en-US" smtClean="0"/>
              <a:t>‹#›</a:t>
            </a:fld>
            <a:endParaRPr lang="en-US"/>
          </a:p>
        </p:txBody>
      </p:sp>
    </p:spTree>
    <p:extLst>
      <p:ext uri="{BB962C8B-B14F-4D97-AF65-F5344CB8AC3E}">
        <p14:creationId xmlns:p14="http://schemas.microsoft.com/office/powerpoint/2010/main" val="2864840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C24E09-A273-AD46-96B3-EF40852C34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C50E11-9275-754D-9082-05618CAD9F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EAB9F7-4AEB-084D-BAC7-C93AC8FD00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CE7DE7-3D2F-AD4B-B82E-53EBB046134F}" type="datetimeFigureOut">
              <a:rPr lang="en-US" smtClean="0"/>
              <a:t>10/17/19</a:t>
            </a:fld>
            <a:endParaRPr lang="en-US"/>
          </a:p>
        </p:txBody>
      </p:sp>
      <p:sp>
        <p:nvSpPr>
          <p:cNvPr id="5" name="Footer Placeholder 4">
            <a:extLst>
              <a:ext uri="{FF2B5EF4-FFF2-40B4-BE49-F238E27FC236}">
                <a16:creationId xmlns:a16="http://schemas.microsoft.com/office/drawing/2014/main" id="{09CF13F4-15EB-4541-ACD2-1E1A7E98D3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A05042-8966-3146-BEE1-1B26FE4DF2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9086D1-35EF-0246-B280-8F5CBF658A64}" type="slidenum">
              <a:rPr lang="en-US" smtClean="0"/>
              <a:t>‹#›</a:t>
            </a:fld>
            <a:endParaRPr lang="en-US"/>
          </a:p>
        </p:txBody>
      </p:sp>
    </p:spTree>
    <p:extLst>
      <p:ext uri="{BB962C8B-B14F-4D97-AF65-F5344CB8AC3E}">
        <p14:creationId xmlns:p14="http://schemas.microsoft.com/office/powerpoint/2010/main" val="1718278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B2E1E-B72E-A346-92B0-70C041BC6CEF}"/>
              </a:ext>
            </a:extLst>
          </p:cNvPr>
          <p:cNvSpPr>
            <a:spLocks noGrp="1"/>
          </p:cNvSpPr>
          <p:nvPr>
            <p:ph type="ctrTitle"/>
          </p:nvPr>
        </p:nvSpPr>
        <p:spPr/>
        <p:txBody>
          <a:bodyPr>
            <a:normAutofit/>
          </a:bodyPr>
          <a:lstStyle/>
          <a:p>
            <a:r>
              <a:rPr lang="en-US" sz="4800" dirty="0"/>
              <a:t>Islam: Dogma, Faith, and Practice</a:t>
            </a:r>
          </a:p>
        </p:txBody>
      </p:sp>
      <p:sp>
        <p:nvSpPr>
          <p:cNvPr id="3" name="Subtitle 2">
            <a:extLst>
              <a:ext uri="{FF2B5EF4-FFF2-40B4-BE49-F238E27FC236}">
                <a16:creationId xmlns:a16="http://schemas.microsoft.com/office/drawing/2014/main" id="{398C0BC7-0ECA-144D-9542-855C2775657B}"/>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0580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8E387-F2C3-9D44-B8BD-841F489D548A}"/>
              </a:ext>
            </a:extLst>
          </p:cNvPr>
          <p:cNvSpPr>
            <a:spLocks noGrp="1"/>
          </p:cNvSpPr>
          <p:nvPr>
            <p:ph type="title"/>
          </p:nvPr>
        </p:nvSpPr>
        <p:spPr/>
        <p:txBody>
          <a:bodyPr/>
          <a:lstStyle/>
          <a:p>
            <a:pPr algn="ctr"/>
            <a:r>
              <a:rPr lang="en-US" dirty="0"/>
              <a:t>750 CE, Muslim world expands</a:t>
            </a:r>
          </a:p>
        </p:txBody>
      </p:sp>
      <p:pic>
        <p:nvPicPr>
          <p:cNvPr id="2049" name="Picture 1" descr="page1image1617668384">
            <a:extLst>
              <a:ext uri="{FF2B5EF4-FFF2-40B4-BE49-F238E27FC236}">
                <a16:creationId xmlns:a16="http://schemas.microsoft.com/office/drawing/2014/main" id="{25B153DE-C3CA-C74A-895B-606F2DE9D6D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98183" y="1690687"/>
            <a:ext cx="6462793" cy="4229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861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35E80-351D-7D43-9ECB-A741E34AC2B0}"/>
              </a:ext>
            </a:extLst>
          </p:cNvPr>
          <p:cNvSpPr>
            <a:spLocks noGrp="1"/>
          </p:cNvSpPr>
          <p:nvPr>
            <p:ph type="title"/>
          </p:nvPr>
        </p:nvSpPr>
        <p:spPr/>
        <p:txBody>
          <a:bodyPr/>
          <a:lstStyle/>
          <a:p>
            <a:pPr algn="ctr"/>
            <a:r>
              <a:rPr lang="en-US" dirty="0"/>
              <a:t>Basic Islamic Beliefs</a:t>
            </a:r>
          </a:p>
        </p:txBody>
      </p:sp>
      <p:sp>
        <p:nvSpPr>
          <p:cNvPr id="3" name="Content Placeholder 2">
            <a:extLst>
              <a:ext uri="{FF2B5EF4-FFF2-40B4-BE49-F238E27FC236}">
                <a16:creationId xmlns:a16="http://schemas.microsoft.com/office/drawing/2014/main" id="{97447725-6FE2-2643-8701-B665D2647568}"/>
              </a:ext>
            </a:extLst>
          </p:cNvPr>
          <p:cNvSpPr>
            <a:spLocks noGrp="1"/>
          </p:cNvSpPr>
          <p:nvPr>
            <p:ph idx="1"/>
          </p:nvPr>
        </p:nvSpPr>
        <p:spPr/>
        <p:txBody>
          <a:bodyPr>
            <a:normAutofit fontScale="85000" lnSpcReduction="20000"/>
          </a:bodyPr>
          <a:lstStyle/>
          <a:p>
            <a:r>
              <a:rPr lang="en-US" dirty="0"/>
              <a:t>Monotheistic, Abrahamic (earliest prophet), seeking single God in polytheist environment </a:t>
            </a:r>
          </a:p>
          <a:p>
            <a:r>
              <a:rPr lang="en-US" dirty="0"/>
              <a:t>Does not believe in an original sin. Humans are endowed with rational mind, accountability, but can be distracted from true path of God, but can be drawn back (e.g. through Prophet guidance: Solomon, Abraham, Moses, Jesus)</a:t>
            </a:r>
            <a:r>
              <a:rPr lang="en-US" dirty="0">
                <a:effectLst/>
              </a:rPr>
              <a:t> </a:t>
            </a:r>
          </a:p>
          <a:p>
            <a:r>
              <a:rPr lang="en-US" dirty="0"/>
              <a:t>Mohammed is last of the prophets – the seal</a:t>
            </a:r>
            <a:r>
              <a:rPr lang="en-US" dirty="0">
                <a:effectLst/>
              </a:rPr>
              <a:t> </a:t>
            </a:r>
          </a:p>
          <a:p>
            <a:r>
              <a:rPr lang="en-US" dirty="0"/>
              <a:t>God will not interfere so directly in human affairs after this, making message complete and final.</a:t>
            </a:r>
          </a:p>
          <a:p>
            <a:r>
              <a:rPr lang="en-US" dirty="0"/>
              <a:t>The message is the Koran transmitted through a messenger; literally the word of God, </a:t>
            </a:r>
            <a:r>
              <a:rPr lang="en-US" i="1" dirty="0"/>
              <a:t>not</a:t>
            </a:r>
            <a:r>
              <a:rPr lang="en-US" dirty="0"/>
              <a:t> words of Mohammed, by divine inspiration.</a:t>
            </a:r>
          </a:p>
          <a:p>
            <a:r>
              <a:rPr lang="en-US" dirty="0"/>
              <a:t>God is just and expects people to discern good from bad because of the Day of Judgement, a resurrection in body and spirit. Notion that people are not essentially sinful but legalistic conception, based on performance.</a:t>
            </a:r>
          </a:p>
        </p:txBody>
      </p:sp>
    </p:spTree>
    <p:extLst>
      <p:ext uri="{BB962C8B-B14F-4D97-AF65-F5344CB8AC3E}">
        <p14:creationId xmlns:p14="http://schemas.microsoft.com/office/powerpoint/2010/main" val="4248226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DC676-3256-1B47-8EE3-D0AD7B58EF6F}"/>
              </a:ext>
            </a:extLst>
          </p:cNvPr>
          <p:cNvSpPr>
            <a:spLocks noGrp="1"/>
          </p:cNvSpPr>
          <p:nvPr>
            <p:ph type="title"/>
          </p:nvPr>
        </p:nvSpPr>
        <p:spPr/>
        <p:txBody>
          <a:bodyPr>
            <a:normAutofit/>
          </a:bodyPr>
          <a:lstStyle/>
          <a:p>
            <a:pPr algn="ctr"/>
            <a:r>
              <a:rPr lang="en-US" dirty="0"/>
              <a:t>Many more similarities that connect Islam to Christianity and Judaism than differences</a:t>
            </a:r>
          </a:p>
        </p:txBody>
      </p:sp>
      <p:sp>
        <p:nvSpPr>
          <p:cNvPr id="3" name="Content Placeholder 2">
            <a:extLst>
              <a:ext uri="{FF2B5EF4-FFF2-40B4-BE49-F238E27FC236}">
                <a16:creationId xmlns:a16="http://schemas.microsoft.com/office/drawing/2014/main" id="{3891C3A6-3B60-F94F-9DB5-96B52970C1A9}"/>
              </a:ext>
            </a:extLst>
          </p:cNvPr>
          <p:cNvSpPr>
            <a:spLocks noGrp="1"/>
          </p:cNvSpPr>
          <p:nvPr>
            <p:ph idx="1"/>
          </p:nvPr>
        </p:nvSpPr>
        <p:spPr/>
        <p:txBody>
          <a:bodyPr/>
          <a:lstStyle/>
          <a:p>
            <a:r>
              <a:rPr lang="en-US" dirty="0"/>
              <a:t>Messages/</a:t>
            </a:r>
            <a:r>
              <a:rPr lang="en-US" dirty="0" err="1"/>
              <a:t>Messangers</a:t>
            </a:r>
            <a:r>
              <a:rPr lang="en-US" dirty="0"/>
              <a:t> (higher than Prophets): </a:t>
            </a:r>
          </a:p>
          <a:p>
            <a:pPr marL="0" indent="0">
              <a:buNone/>
            </a:pPr>
            <a:r>
              <a:rPr lang="en-US" dirty="0"/>
              <a:t>Torah (Old Testament)</a:t>
            </a:r>
          </a:p>
          <a:p>
            <a:pPr marL="0" indent="0">
              <a:buNone/>
            </a:pPr>
            <a:r>
              <a:rPr lang="en-US" dirty="0"/>
              <a:t>Gospel (New Testament)</a:t>
            </a:r>
          </a:p>
          <a:p>
            <a:pPr marL="0" indent="0">
              <a:buNone/>
            </a:pPr>
            <a:r>
              <a:rPr lang="en-US" dirty="0"/>
              <a:t>Koran (but not simply inspired text,  literally </a:t>
            </a:r>
            <a:r>
              <a:rPr lang="en-US" i="1" dirty="0"/>
              <a:t>the Word</a:t>
            </a:r>
            <a:r>
              <a:rPr lang="en-US" dirty="0"/>
              <a:t>)</a:t>
            </a:r>
          </a:p>
          <a:p>
            <a:pPr marL="0" indent="0">
              <a:buNone/>
            </a:pPr>
            <a:endParaRPr lang="en-US" dirty="0"/>
          </a:p>
          <a:p>
            <a:r>
              <a:rPr lang="en-US" dirty="0"/>
              <a:t>Sacred scripture, prophets, angels, devils, moral universe, God is one </a:t>
            </a:r>
          </a:p>
        </p:txBody>
      </p:sp>
    </p:spTree>
    <p:extLst>
      <p:ext uri="{BB962C8B-B14F-4D97-AF65-F5344CB8AC3E}">
        <p14:creationId xmlns:p14="http://schemas.microsoft.com/office/powerpoint/2010/main" val="3074153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FF623-8DAB-CD41-A36C-32D86717544E}"/>
              </a:ext>
            </a:extLst>
          </p:cNvPr>
          <p:cNvSpPr>
            <a:spLocks noGrp="1"/>
          </p:cNvSpPr>
          <p:nvPr>
            <p:ph type="title"/>
          </p:nvPr>
        </p:nvSpPr>
        <p:spPr/>
        <p:txBody>
          <a:bodyPr/>
          <a:lstStyle/>
          <a:p>
            <a:pPr algn="ctr"/>
            <a:r>
              <a:rPr lang="en-US" dirty="0"/>
              <a:t>Major teachings of the Koran and the Muslim Community</a:t>
            </a:r>
          </a:p>
        </p:txBody>
      </p:sp>
      <p:sp>
        <p:nvSpPr>
          <p:cNvPr id="3" name="Content Placeholder 2">
            <a:extLst>
              <a:ext uri="{FF2B5EF4-FFF2-40B4-BE49-F238E27FC236}">
                <a16:creationId xmlns:a16="http://schemas.microsoft.com/office/drawing/2014/main" id="{1E66F1E4-7492-D54A-A6DD-027BCD3ABCFF}"/>
              </a:ext>
            </a:extLst>
          </p:cNvPr>
          <p:cNvSpPr>
            <a:spLocks noGrp="1"/>
          </p:cNvSpPr>
          <p:nvPr>
            <p:ph idx="1"/>
          </p:nvPr>
        </p:nvSpPr>
        <p:spPr>
          <a:xfrm>
            <a:off x="838200" y="1825625"/>
            <a:ext cx="10515600" cy="4351338"/>
          </a:xfrm>
        </p:spPr>
        <p:txBody>
          <a:bodyPr/>
          <a:lstStyle/>
          <a:p>
            <a:r>
              <a:rPr lang="en-US" dirty="0"/>
              <a:t>Profession of the faith: </a:t>
            </a:r>
            <a:r>
              <a:rPr lang="en-US" i="1" dirty="0" err="1"/>
              <a:t>shahadah</a:t>
            </a:r>
            <a:endParaRPr lang="en-US" i="1" dirty="0"/>
          </a:p>
          <a:p>
            <a:r>
              <a:rPr lang="en-US" dirty="0"/>
              <a:t>Textuality of the faith: answers to social, religions, political, legal issues. </a:t>
            </a:r>
            <a:r>
              <a:rPr lang="en-US" i="1" dirty="0"/>
              <a:t>Muslim</a:t>
            </a:r>
            <a:r>
              <a:rPr lang="en-US" dirty="0"/>
              <a:t> means to submit and surrender to God as made clear in Koran.</a:t>
            </a:r>
          </a:p>
          <a:p>
            <a:r>
              <a:rPr lang="en-US" dirty="0"/>
              <a:t>If text is so central, then the question of what the text means is of enormous importance. Who has authority to interpret the text? </a:t>
            </a:r>
          </a:p>
          <a:p>
            <a:r>
              <a:rPr lang="en-US" dirty="0"/>
              <a:t>This has enormous political resonance now.</a:t>
            </a:r>
          </a:p>
          <a:p>
            <a:endParaRPr lang="en-US" dirty="0"/>
          </a:p>
        </p:txBody>
      </p:sp>
    </p:spTree>
    <p:extLst>
      <p:ext uri="{BB962C8B-B14F-4D97-AF65-F5344CB8AC3E}">
        <p14:creationId xmlns:p14="http://schemas.microsoft.com/office/powerpoint/2010/main" val="4199648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0DA6-77ED-EA4F-9687-A1565F64D0E1}"/>
              </a:ext>
            </a:extLst>
          </p:cNvPr>
          <p:cNvSpPr>
            <a:spLocks noGrp="1"/>
          </p:cNvSpPr>
          <p:nvPr>
            <p:ph type="title"/>
          </p:nvPr>
        </p:nvSpPr>
        <p:spPr/>
        <p:txBody>
          <a:bodyPr/>
          <a:lstStyle/>
          <a:p>
            <a:pPr algn="ctr"/>
            <a:r>
              <a:rPr lang="en-US" dirty="0"/>
              <a:t>Authority to Interpret the Text</a:t>
            </a:r>
          </a:p>
        </p:txBody>
      </p:sp>
      <p:sp>
        <p:nvSpPr>
          <p:cNvPr id="3" name="Content Placeholder 2">
            <a:extLst>
              <a:ext uri="{FF2B5EF4-FFF2-40B4-BE49-F238E27FC236}">
                <a16:creationId xmlns:a16="http://schemas.microsoft.com/office/drawing/2014/main" id="{46F35BF7-C6CB-E540-8C56-C3A4EE79A42F}"/>
              </a:ext>
            </a:extLst>
          </p:cNvPr>
          <p:cNvSpPr>
            <a:spLocks noGrp="1"/>
          </p:cNvSpPr>
          <p:nvPr>
            <p:ph idx="1"/>
          </p:nvPr>
        </p:nvSpPr>
        <p:spPr/>
        <p:txBody>
          <a:bodyPr>
            <a:normAutofit/>
          </a:bodyPr>
          <a:lstStyle/>
          <a:p>
            <a:r>
              <a:rPr lang="en-US" dirty="0"/>
              <a:t>US Constitution, judges of Supreme Court interpret allowing those selected as judges to retain significant power.</a:t>
            </a:r>
          </a:p>
          <a:p>
            <a:r>
              <a:rPr lang="en-US" dirty="0"/>
              <a:t> Koran equivalent is the </a:t>
            </a:r>
            <a:r>
              <a:rPr lang="en-US" b="1" i="1" dirty="0"/>
              <a:t>ulama</a:t>
            </a:r>
            <a:r>
              <a:rPr lang="en-US" dirty="0"/>
              <a:t> (</a:t>
            </a:r>
            <a:r>
              <a:rPr lang="en-US" i="1" dirty="0" err="1"/>
              <a:t>ilm</a:t>
            </a:r>
            <a:r>
              <a:rPr lang="en-US" i="1" dirty="0"/>
              <a:t>, </a:t>
            </a:r>
            <a:r>
              <a:rPr lang="en-US" dirty="0"/>
              <a:t>root means knowledge)</a:t>
            </a:r>
          </a:p>
          <a:p>
            <a:r>
              <a:rPr lang="en-US" dirty="0"/>
              <a:t> Are they Muslim ‘church’? Do they intercede between man and God as the Catholic Church does in Christianity?</a:t>
            </a:r>
          </a:p>
          <a:p>
            <a:r>
              <a:rPr lang="en-US" b="1" dirty="0"/>
              <a:t>No official intercession in Islam</a:t>
            </a:r>
            <a:r>
              <a:rPr lang="en-US" dirty="0"/>
              <a:t>.</a:t>
            </a:r>
          </a:p>
          <a:p>
            <a:r>
              <a:rPr lang="en-US" dirty="0"/>
              <a:t> Mohammed delivered message and lived it to provide example (infallible) = the </a:t>
            </a:r>
            <a:r>
              <a:rPr lang="en-US" b="1" i="1" dirty="0" err="1"/>
              <a:t>sunna</a:t>
            </a:r>
            <a:r>
              <a:rPr lang="en-US" dirty="0"/>
              <a:t> or path that people followed of Mohammed’s practices.</a:t>
            </a:r>
          </a:p>
          <a:p>
            <a:endParaRPr lang="en-US" dirty="0"/>
          </a:p>
        </p:txBody>
      </p:sp>
    </p:spTree>
    <p:extLst>
      <p:ext uri="{BB962C8B-B14F-4D97-AF65-F5344CB8AC3E}">
        <p14:creationId xmlns:p14="http://schemas.microsoft.com/office/powerpoint/2010/main" val="497000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36BA0-CF96-2B43-9A94-E9444EA2E58A}"/>
              </a:ext>
            </a:extLst>
          </p:cNvPr>
          <p:cNvSpPr>
            <a:spLocks noGrp="1"/>
          </p:cNvSpPr>
          <p:nvPr>
            <p:ph type="title"/>
          </p:nvPr>
        </p:nvSpPr>
        <p:spPr/>
        <p:txBody>
          <a:bodyPr/>
          <a:lstStyle/>
          <a:p>
            <a:pPr algn="ctr"/>
            <a:r>
              <a:rPr lang="en-US" dirty="0"/>
              <a:t>Disputes, given the nature of the text</a:t>
            </a:r>
          </a:p>
        </p:txBody>
      </p:sp>
      <p:sp>
        <p:nvSpPr>
          <p:cNvPr id="3" name="Content Placeholder 2">
            <a:extLst>
              <a:ext uri="{FF2B5EF4-FFF2-40B4-BE49-F238E27FC236}">
                <a16:creationId xmlns:a16="http://schemas.microsoft.com/office/drawing/2014/main" id="{DD9BE687-BA03-F949-99A2-797D76FB5D05}"/>
              </a:ext>
            </a:extLst>
          </p:cNvPr>
          <p:cNvSpPr>
            <a:spLocks noGrp="1"/>
          </p:cNvSpPr>
          <p:nvPr>
            <p:ph idx="1"/>
          </p:nvPr>
        </p:nvSpPr>
        <p:spPr/>
        <p:txBody>
          <a:bodyPr>
            <a:noAutofit/>
          </a:bodyPr>
          <a:lstStyle/>
          <a:p>
            <a:r>
              <a:rPr lang="en-US" sz="2000" dirty="0"/>
              <a:t>Compare with Christianity: Jesus was sent as son of God…many questions left…concerning his nature: Human? Partly divine, of God? Indivisible?</a:t>
            </a:r>
          </a:p>
          <a:p>
            <a:r>
              <a:rPr lang="en-US" sz="2000" dirty="0"/>
              <a:t> Corporal question: what is the link/order of son/father/God? Resurrection in body, soul, spirit?</a:t>
            </a:r>
          </a:p>
          <a:p>
            <a:r>
              <a:rPr lang="en-US" sz="2000" b="1" dirty="0"/>
              <a:t> In Islam, it is </a:t>
            </a:r>
            <a:r>
              <a:rPr lang="en-US" sz="2000" b="1" i="1" dirty="0"/>
              <a:t>the text</a:t>
            </a:r>
            <a:r>
              <a:rPr lang="en-US" sz="2000" b="1" dirty="0"/>
              <a:t>, not Mohammed’s body, that is in question</a:t>
            </a:r>
            <a:r>
              <a:rPr lang="en-US" sz="2000" dirty="0"/>
              <a:t>. </a:t>
            </a:r>
          </a:p>
          <a:p>
            <a:r>
              <a:rPr lang="en-US" sz="2000" dirty="0"/>
              <a:t>200 years after his death: </a:t>
            </a:r>
            <a:r>
              <a:rPr lang="en-US" sz="2000" b="1" i="1" dirty="0" err="1"/>
              <a:t>mihna</a:t>
            </a:r>
            <a:r>
              <a:rPr lang="en-US" sz="2000" b="1" dirty="0"/>
              <a:t> </a:t>
            </a:r>
            <a:r>
              <a:rPr lang="en-US" sz="2000" dirty="0"/>
              <a:t>(trial; period of persecution of religious scholars) poses serious mental, legal, and spiritual challenge.</a:t>
            </a:r>
          </a:p>
          <a:p>
            <a:r>
              <a:rPr lang="en-US" sz="2000" dirty="0"/>
              <a:t> Koran says it is word of God, but what does it mean? Generates philosophical questions of logic.</a:t>
            </a:r>
          </a:p>
          <a:p>
            <a:r>
              <a:rPr lang="en-US" sz="2000" dirty="0"/>
              <a:t> Because God is indivisible, but hears, has a voice = is this literal or metaphoric?</a:t>
            </a:r>
          </a:p>
          <a:p>
            <a:r>
              <a:rPr lang="en-US" sz="2000" dirty="0"/>
              <a:t> Is Koran created or eternal? Most said created, others said eternal.</a:t>
            </a:r>
          </a:p>
          <a:p>
            <a:r>
              <a:rPr lang="en-US" sz="2000" dirty="0"/>
              <a:t>This is only example of political establishment posing questions (of theologians) to take sides and impose judgement on meaning. Then decided it was created but rejected by </a:t>
            </a:r>
            <a:r>
              <a:rPr lang="en-US" sz="2000" i="1" dirty="0" err="1"/>
              <a:t>ulema</a:t>
            </a:r>
            <a:r>
              <a:rPr lang="en-US" sz="2000" dirty="0"/>
              <a:t>. </a:t>
            </a:r>
          </a:p>
          <a:p>
            <a:r>
              <a:rPr lang="en-US" sz="2000" dirty="0"/>
              <a:t>Whereas, Christianity would see ruler backing bishop to impose interpretation he wanted.</a:t>
            </a:r>
          </a:p>
        </p:txBody>
      </p:sp>
    </p:spTree>
    <p:extLst>
      <p:ext uri="{BB962C8B-B14F-4D97-AF65-F5344CB8AC3E}">
        <p14:creationId xmlns:p14="http://schemas.microsoft.com/office/powerpoint/2010/main" val="7124483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A5AD7-607B-5948-A6CB-EBED5121281A}"/>
              </a:ext>
            </a:extLst>
          </p:cNvPr>
          <p:cNvSpPr>
            <a:spLocks noGrp="1"/>
          </p:cNvSpPr>
          <p:nvPr>
            <p:ph type="title"/>
          </p:nvPr>
        </p:nvSpPr>
        <p:spPr/>
        <p:txBody>
          <a:bodyPr/>
          <a:lstStyle/>
          <a:p>
            <a:pPr algn="ctr"/>
            <a:r>
              <a:rPr lang="en-US" dirty="0"/>
              <a:t>Politics of the Faith: </a:t>
            </a:r>
            <a:br>
              <a:rPr lang="en-US" dirty="0"/>
            </a:br>
            <a:r>
              <a:rPr lang="en-US" dirty="0"/>
              <a:t>After Prophet Mohammad’s death</a:t>
            </a:r>
          </a:p>
        </p:txBody>
      </p:sp>
      <p:sp>
        <p:nvSpPr>
          <p:cNvPr id="3" name="Content Placeholder 2">
            <a:extLst>
              <a:ext uri="{FF2B5EF4-FFF2-40B4-BE49-F238E27FC236}">
                <a16:creationId xmlns:a16="http://schemas.microsoft.com/office/drawing/2014/main" id="{AA575E3A-C59E-1945-9526-BCFCFD047465}"/>
              </a:ext>
            </a:extLst>
          </p:cNvPr>
          <p:cNvSpPr>
            <a:spLocks noGrp="1"/>
          </p:cNvSpPr>
          <p:nvPr>
            <p:ph idx="1"/>
          </p:nvPr>
        </p:nvSpPr>
        <p:spPr/>
        <p:txBody>
          <a:bodyPr/>
          <a:lstStyle/>
          <a:p>
            <a:r>
              <a:rPr lang="en-US" i="1" dirty="0"/>
              <a:t>Hadith</a:t>
            </a:r>
            <a:r>
              <a:rPr lang="en-US" dirty="0"/>
              <a:t> are the utterances of Mohammed.</a:t>
            </a:r>
          </a:p>
          <a:p>
            <a:r>
              <a:rPr lang="en-US" dirty="0"/>
              <a:t>Do we need successor to follow Mohammed? Yes, but in what form? Another messenger? NO. </a:t>
            </a:r>
          </a:p>
          <a:p>
            <a:r>
              <a:rPr lang="en-US" dirty="0"/>
              <a:t>What of political role/unit he made? Back to tribal order? No. </a:t>
            </a:r>
          </a:p>
          <a:p>
            <a:r>
              <a:rPr lang="en-US" dirty="0"/>
              <a:t>Taha Hussein 1889-1972</a:t>
            </a:r>
            <a:r>
              <a:rPr lang="en-US" dirty="0">
                <a:effectLst/>
              </a:rPr>
              <a:t> </a:t>
            </a:r>
          </a:p>
          <a:p>
            <a:r>
              <a:rPr lang="en-US" dirty="0"/>
              <a:t>Salman Rushdie controversy, </a:t>
            </a:r>
            <a:r>
              <a:rPr lang="en-US" i="1" dirty="0"/>
              <a:t>Satanic Verses </a:t>
            </a:r>
            <a:r>
              <a:rPr lang="en-US" dirty="0"/>
              <a:t>publication 1988.</a:t>
            </a:r>
          </a:p>
          <a:p>
            <a:pPr marL="0" indent="0">
              <a:buNone/>
            </a:pPr>
            <a:endParaRPr lang="en-US" dirty="0"/>
          </a:p>
        </p:txBody>
      </p:sp>
    </p:spTree>
    <p:extLst>
      <p:ext uri="{BB962C8B-B14F-4D97-AF65-F5344CB8AC3E}">
        <p14:creationId xmlns:p14="http://schemas.microsoft.com/office/powerpoint/2010/main" val="1086372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A0255-5535-0246-84B2-F6758FA6F424}"/>
              </a:ext>
            </a:extLst>
          </p:cNvPr>
          <p:cNvSpPr>
            <a:spLocks noGrp="1"/>
          </p:cNvSpPr>
          <p:nvPr>
            <p:ph type="title"/>
          </p:nvPr>
        </p:nvSpPr>
        <p:spPr/>
        <p:txBody>
          <a:bodyPr/>
          <a:lstStyle/>
          <a:p>
            <a:pPr algn="ctr"/>
            <a:r>
              <a:rPr lang="en-US" dirty="0"/>
              <a:t>Taha Hussein, 1889-1972</a:t>
            </a:r>
          </a:p>
        </p:txBody>
      </p:sp>
      <p:sp>
        <p:nvSpPr>
          <p:cNvPr id="3" name="Content Placeholder 2">
            <a:extLst>
              <a:ext uri="{FF2B5EF4-FFF2-40B4-BE49-F238E27FC236}">
                <a16:creationId xmlns:a16="http://schemas.microsoft.com/office/drawing/2014/main" id="{285B3A9A-CDD8-E844-8C60-863E5059833F}"/>
              </a:ext>
            </a:extLst>
          </p:cNvPr>
          <p:cNvSpPr>
            <a:spLocks noGrp="1"/>
          </p:cNvSpPr>
          <p:nvPr>
            <p:ph idx="1"/>
          </p:nvPr>
        </p:nvSpPr>
        <p:spPr/>
        <p:txBody>
          <a:bodyPr/>
          <a:lstStyle/>
          <a:p>
            <a:r>
              <a:rPr lang="en-US" dirty="0"/>
              <a:t>Professor of Arabic Literature in Cairo</a:t>
            </a:r>
          </a:p>
          <a:p>
            <a:r>
              <a:rPr lang="en-US" dirty="0"/>
              <a:t>‘On Pre-Islamic Poetry’, 1927</a:t>
            </a:r>
          </a:p>
          <a:p>
            <a:r>
              <a:rPr lang="en-US" dirty="0"/>
              <a:t>Hussein applied criticism to Koran arguing that Arabic predated Islam, so could not be divine language but was ‘alive.’ </a:t>
            </a:r>
          </a:p>
          <a:p>
            <a:r>
              <a:rPr lang="en-US" dirty="0"/>
              <a:t>If pre-Islamic poetry used as guide to understand language of Koran then subversive statement. </a:t>
            </a:r>
          </a:p>
          <a:p>
            <a:r>
              <a:rPr lang="en-US" dirty="0"/>
              <a:t>Hussein put on trial for ‘apostasy.’</a:t>
            </a:r>
          </a:p>
          <a:p>
            <a:endParaRPr lang="en-US" dirty="0"/>
          </a:p>
        </p:txBody>
      </p:sp>
    </p:spTree>
    <p:extLst>
      <p:ext uri="{BB962C8B-B14F-4D97-AF65-F5344CB8AC3E}">
        <p14:creationId xmlns:p14="http://schemas.microsoft.com/office/powerpoint/2010/main" val="1966616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4FBB4-5C92-CC4F-A9D5-F92408BB95D9}"/>
              </a:ext>
            </a:extLst>
          </p:cNvPr>
          <p:cNvSpPr>
            <a:spLocks noGrp="1"/>
          </p:cNvSpPr>
          <p:nvPr>
            <p:ph type="title"/>
          </p:nvPr>
        </p:nvSpPr>
        <p:spPr/>
        <p:txBody>
          <a:bodyPr>
            <a:normAutofit/>
          </a:bodyPr>
          <a:lstStyle/>
          <a:p>
            <a:pPr algn="ctr"/>
            <a:r>
              <a:rPr lang="en-US" dirty="0"/>
              <a:t>Problem of Succession</a:t>
            </a:r>
          </a:p>
        </p:txBody>
      </p:sp>
      <p:sp>
        <p:nvSpPr>
          <p:cNvPr id="3" name="Content Placeholder 2">
            <a:extLst>
              <a:ext uri="{FF2B5EF4-FFF2-40B4-BE49-F238E27FC236}">
                <a16:creationId xmlns:a16="http://schemas.microsoft.com/office/drawing/2014/main" id="{78FDADCF-DDD0-E341-A93C-9D652C4B5235}"/>
              </a:ext>
            </a:extLst>
          </p:cNvPr>
          <p:cNvSpPr>
            <a:spLocks noGrp="1"/>
          </p:cNvSpPr>
          <p:nvPr>
            <p:ph idx="1"/>
          </p:nvPr>
        </p:nvSpPr>
        <p:spPr/>
        <p:txBody>
          <a:bodyPr>
            <a:normAutofit fontScale="92500"/>
          </a:bodyPr>
          <a:lstStyle/>
          <a:p>
            <a:r>
              <a:rPr lang="en-US" dirty="0"/>
              <a:t>Elect successor (Caliph, </a:t>
            </a:r>
            <a:r>
              <a:rPr lang="en-US" dirty="0" err="1"/>
              <a:t>khalifa</a:t>
            </a:r>
            <a:r>
              <a:rPr lang="en-US" dirty="0"/>
              <a:t>) in his capacity as political leader = problem of </a:t>
            </a:r>
            <a:r>
              <a:rPr lang="en-US" i="1" dirty="0" err="1"/>
              <a:t>Khalifah</a:t>
            </a:r>
            <a:r>
              <a:rPr lang="en-US" dirty="0"/>
              <a:t> (i.e. successor): Sunni/Shi’a schism</a:t>
            </a:r>
          </a:p>
          <a:p>
            <a:r>
              <a:rPr lang="en-US" dirty="0"/>
              <a:t>Prophet Mohammed </a:t>
            </a:r>
          </a:p>
          <a:p>
            <a:r>
              <a:rPr lang="en-US" dirty="0"/>
              <a:t>Caliphs (</a:t>
            </a:r>
            <a:r>
              <a:rPr lang="en-US" i="1" dirty="0"/>
              <a:t>Sunni</a:t>
            </a:r>
            <a:r>
              <a:rPr lang="en-US" dirty="0"/>
              <a:t>): Abu Bakr, Umar, Uthman, Ali</a:t>
            </a:r>
          </a:p>
          <a:p>
            <a:r>
              <a:rPr lang="en-US" dirty="0"/>
              <a:t>Imams (</a:t>
            </a:r>
            <a:r>
              <a:rPr lang="en-US" i="1" dirty="0"/>
              <a:t>Shi’a</a:t>
            </a:r>
            <a:r>
              <a:rPr lang="en-US" dirty="0"/>
              <a:t>): believed Ali should have been first successor because he was a cousin of the Prophet, closest in mind, brought up in his household, endowed to be true successor or interpreter of the text.</a:t>
            </a:r>
          </a:p>
          <a:p>
            <a:r>
              <a:rPr lang="en-US" dirty="0"/>
              <a:t>Behind schism is question of political leadership and nature of institution because ‘Ali closer to ‘true nature’ than others. </a:t>
            </a:r>
            <a:r>
              <a:rPr lang="en-US" i="1" dirty="0"/>
              <a:t>Caliph</a:t>
            </a:r>
            <a:r>
              <a:rPr lang="en-US" dirty="0"/>
              <a:t> is a political leader. </a:t>
            </a:r>
            <a:r>
              <a:rPr lang="en-US" i="1" dirty="0"/>
              <a:t>Imam</a:t>
            </a:r>
            <a:r>
              <a:rPr lang="en-US" dirty="0"/>
              <a:t> has the capacity to interfere and do religious interpretation.</a:t>
            </a:r>
          </a:p>
          <a:p>
            <a:endParaRPr lang="en-US" dirty="0"/>
          </a:p>
        </p:txBody>
      </p:sp>
    </p:spTree>
    <p:extLst>
      <p:ext uri="{BB962C8B-B14F-4D97-AF65-F5344CB8AC3E}">
        <p14:creationId xmlns:p14="http://schemas.microsoft.com/office/powerpoint/2010/main" val="1064720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DDB00-43D2-0043-9F8C-E005192B0CB6}"/>
              </a:ext>
            </a:extLst>
          </p:cNvPr>
          <p:cNvSpPr>
            <a:spLocks noGrp="1"/>
          </p:cNvSpPr>
          <p:nvPr>
            <p:ph type="title"/>
          </p:nvPr>
        </p:nvSpPr>
        <p:spPr/>
        <p:txBody>
          <a:bodyPr/>
          <a:lstStyle/>
          <a:p>
            <a:pPr algn="ctr"/>
            <a:r>
              <a:rPr lang="en-US" dirty="0"/>
              <a:t>Schism: Sunni v. Shi’a</a:t>
            </a:r>
          </a:p>
        </p:txBody>
      </p:sp>
      <p:sp>
        <p:nvSpPr>
          <p:cNvPr id="3" name="Content Placeholder 2">
            <a:extLst>
              <a:ext uri="{FF2B5EF4-FFF2-40B4-BE49-F238E27FC236}">
                <a16:creationId xmlns:a16="http://schemas.microsoft.com/office/drawing/2014/main" id="{3596ABA0-266B-5E43-8CBE-44F88050D979}"/>
              </a:ext>
            </a:extLst>
          </p:cNvPr>
          <p:cNvSpPr>
            <a:spLocks noGrp="1"/>
          </p:cNvSpPr>
          <p:nvPr>
            <p:ph idx="1"/>
          </p:nvPr>
        </p:nvSpPr>
        <p:spPr/>
        <p:txBody>
          <a:bodyPr>
            <a:normAutofit fontScale="92500" lnSpcReduction="10000"/>
          </a:bodyPr>
          <a:lstStyle/>
          <a:p>
            <a:r>
              <a:rPr lang="en-US" dirty="0"/>
              <a:t>Sunni focus on consensus, </a:t>
            </a:r>
            <a:r>
              <a:rPr lang="en-US" b="1" dirty="0"/>
              <a:t>no religious component </a:t>
            </a:r>
            <a:r>
              <a:rPr lang="en-US" dirty="0"/>
              <a:t>to successor.</a:t>
            </a:r>
          </a:p>
          <a:p>
            <a:r>
              <a:rPr lang="en-US" dirty="0"/>
              <a:t>Shi’is say Ali should have succeeded as political leader and interpreter of text by virtue of religious kind of connection to Mohammed.</a:t>
            </a:r>
          </a:p>
          <a:p>
            <a:r>
              <a:rPr lang="en-US" dirty="0"/>
              <a:t>All figures related by being from the </a:t>
            </a:r>
            <a:r>
              <a:rPr lang="en-US" b="1" dirty="0"/>
              <a:t>Quraysh</a:t>
            </a:r>
            <a:r>
              <a:rPr lang="en-US" dirty="0"/>
              <a:t> Meccan tribe.</a:t>
            </a:r>
          </a:p>
          <a:p>
            <a:r>
              <a:rPr lang="en-US" dirty="0"/>
              <a:t>Umayyads, Abbasids: palaces, minting coins without human figures but inscribed with the </a:t>
            </a:r>
            <a:r>
              <a:rPr lang="en-US" i="1" dirty="0"/>
              <a:t>shahada</a:t>
            </a:r>
            <a:r>
              <a:rPr lang="en-US" dirty="0"/>
              <a:t> </a:t>
            </a:r>
          </a:p>
          <a:p>
            <a:r>
              <a:rPr lang="en-US" dirty="0"/>
              <a:t>Dome of the Rock (691 AD): rock structure from where Mohammed began night journey to heaven; capital moves to Damascus.</a:t>
            </a:r>
          </a:p>
          <a:p>
            <a:r>
              <a:rPr lang="en-US" dirty="0"/>
              <a:t>Persecution: Karbala where descendants of Ali besieged by Umayyads and massacred.</a:t>
            </a:r>
          </a:p>
          <a:p>
            <a:r>
              <a:rPr lang="en-US" dirty="0"/>
              <a:t>Disciples succession – religious or political</a:t>
            </a:r>
          </a:p>
        </p:txBody>
      </p:sp>
    </p:spTree>
    <p:extLst>
      <p:ext uri="{BB962C8B-B14F-4D97-AF65-F5344CB8AC3E}">
        <p14:creationId xmlns:p14="http://schemas.microsoft.com/office/powerpoint/2010/main" val="2502929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0AC2B-78F1-0F48-A0FC-647B02C5CBE2}"/>
              </a:ext>
            </a:extLst>
          </p:cNvPr>
          <p:cNvSpPr>
            <a:spLocks noGrp="1"/>
          </p:cNvSpPr>
          <p:nvPr>
            <p:ph type="title"/>
          </p:nvPr>
        </p:nvSpPr>
        <p:spPr/>
        <p:txBody>
          <a:bodyPr/>
          <a:lstStyle/>
          <a:p>
            <a:pPr algn="ctr"/>
            <a:r>
              <a:rPr lang="en-US" dirty="0"/>
              <a:t>Historical background of Islam</a:t>
            </a:r>
          </a:p>
        </p:txBody>
      </p:sp>
      <p:sp>
        <p:nvSpPr>
          <p:cNvPr id="3" name="Content Placeholder 2">
            <a:extLst>
              <a:ext uri="{FF2B5EF4-FFF2-40B4-BE49-F238E27FC236}">
                <a16:creationId xmlns:a16="http://schemas.microsoft.com/office/drawing/2014/main" id="{C293153D-7E9A-F149-B9FF-B6035BB74E13}"/>
              </a:ext>
            </a:extLst>
          </p:cNvPr>
          <p:cNvSpPr>
            <a:spLocks noGrp="1"/>
          </p:cNvSpPr>
          <p:nvPr>
            <p:ph idx="1"/>
          </p:nvPr>
        </p:nvSpPr>
        <p:spPr/>
        <p:txBody>
          <a:bodyPr/>
          <a:lstStyle/>
          <a:p>
            <a:r>
              <a:rPr lang="en-US" dirty="0"/>
              <a:t>Islam is a complex faith. Second largest of the world’s religions.</a:t>
            </a:r>
          </a:p>
          <a:p>
            <a:r>
              <a:rPr lang="en-US" dirty="0"/>
              <a:t>How do we explain the appearance of this religion though it appears to emerge from the apparent backwaters of the Middle East rather than a ‘civilization,’ such as Persia or Mesopotamia?</a:t>
            </a:r>
            <a:r>
              <a:rPr lang="en-US" dirty="0">
                <a:effectLst/>
              </a:rPr>
              <a:t>  </a:t>
            </a:r>
          </a:p>
          <a:p>
            <a:r>
              <a:rPr lang="en-US" dirty="0"/>
              <a:t>Emerges in</a:t>
            </a:r>
            <a:r>
              <a:rPr lang="en-US" dirty="0">
                <a:effectLst/>
              </a:rPr>
              <a:t> the 7</a:t>
            </a:r>
            <a:r>
              <a:rPr lang="en-US" baseline="30000" dirty="0">
                <a:effectLst/>
              </a:rPr>
              <a:t>th</a:t>
            </a:r>
            <a:r>
              <a:rPr lang="en-US" dirty="0">
                <a:effectLst/>
              </a:rPr>
              <a:t> century Arabian peninsula.</a:t>
            </a:r>
          </a:p>
          <a:p>
            <a:r>
              <a:rPr lang="en-US" dirty="0"/>
              <a:t>Why did people believe in the Prophet Mohammed?</a:t>
            </a:r>
          </a:p>
          <a:p>
            <a:r>
              <a:rPr lang="en-US" dirty="0"/>
              <a:t>What was the appeal of his reformist message?</a:t>
            </a:r>
          </a:p>
        </p:txBody>
      </p:sp>
    </p:spTree>
    <p:extLst>
      <p:ext uri="{BB962C8B-B14F-4D97-AF65-F5344CB8AC3E}">
        <p14:creationId xmlns:p14="http://schemas.microsoft.com/office/powerpoint/2010/main" val="3447691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27FC6-5E3F-3944-882E-B6A77A396808}"/>
              </a:ext>
            </a:extLst>
          </p:cNvPr>
          <p:cNvSpPr>
            <a:spLocks noGrp="1"/>
          </p:cNvSpPr>
          <p:nvPr>
            <p:ph type="title"/>
          </p:nvPr>
        </p:nvSpPr>
        <p:spPr/>
        <p:txBody>
          <a:bodyPr/>
          <a:lstStyle/>
          <a:p>
            <a:pPr algn="ctr"/>
            <a:r>
              <a:rPr lang="en-US" dirty="0"/>
              <a:t>Coinage minted without figural images</a:t>
            </a:r>
          </a:p>
        </p:txBody>
      </p:sp>
      <p:pic>
        <p:nvPicPr>
          <p:cNvPr id="4" name="Content Placeholder 3">
            <a:extLst>
              <a:ext uri="{FF2B5EF4-FFF2-40B4-BE49-F238E27FC236}">
                <a16:creationId xmlns:a16="http://schemas.microsoft.com/office/drawing/2014/main" id="{5570C65C-9F63-CF43-B9E1-E94352820579}"/>
              </a:ext>
            </a:extLst>
          </p:cNvPr>
          <p:cNvPicPr>
            <a:picLocks noGrp="1" noChangeAspect="1"/>
          </p:cNvPicPr>
          <p:nvPr>
            <p:ph idx="1"/>
          </p:nvPr>
        </p:nvPicPr>
        <p:blipFill>
          <a:blip r:embed="rId2"/>
          <a:stretch>
            <a:fillRect/>
          </a:stretch>
        </p:blipFill>
        <p:spPr>
          <a:xfrm>
            <a:off x="4236908" y="1825625"/>
            <a:ext cx="3718184" cy="4351338"/>
          </a:xfrm>
        </p:spPr>
      </p:pic>
    </p:spTree>
    <p:extLst>
      <p:ext uri="{BB962C8B-B14F-4D97-AF65-F5344CB8AC3E}">
        <p14:creationId xmlns:p14="http://schemas.microsoft.com/office/powerpoint/2010/main" val="27428967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BD3F5-A2F9-5246-A3FC-FE6D3319825D}"/>
              </a:ext>
            </a:extLst>
          </p:cNvPr>
          <p:cNvSpPr>
            <a:spLocks noGrp="1"/>
          </p:cNvSpPr>
          <p:nvPr>
            <p:ph type="title"/>
          </p:nvPr>
        </p:nvSpPr>
        <p:spPr/>
        <p:txBody>
          <a:bodyPr/>
          <a:lstStyle/>
          <a:p>
            <a:pPr algn="ctr"/>
            <a:r>
              <a:rPr lang="en-US" dirty="0"/>
              <a:t>Dome of the Rock, 691 CE</a:t>
            </a:r>
          </a:p>
        </p:txBody>
      </p:sp>
      <p:pic>
        <p:nvPicPr>
          <p:cNvPr id="4" name="Content Placeholder 3">
            <a:extLst>
              <a:ext uri="{FF2B5EF4-FFF2-40B4-BE49-F238E27FC236}">
                <a16:creationId xmlns:a16="http://schemas.microsoft.com/office/drawing/2014/main" id="{CE88BA37-0B6C-014F-BBA7-8BA9470CF271}"/>
              </a:ext>
            </a:extLst>
          </p:cNvPr>
          <p:cNvPicPr>
            <a:picLocks noGrp="1" noChangeAspect="1"/>
          </p:cNvPicPr>
          <p:nvPr>
            <p:ph idx="1"/>
          </p:nvPr>
        </p:nvPicPr>
        <p:blipFill>
          <a:blip r:embed="rId2"/>
          <a:stretch>
            <a:fillRect/>
          </a:stretch>
        </p:blipFill>
        <p:spPr>
          <a:xfrm>
            <a:off x="2876194" y="1825625"/>
            <a:ext cx="6439612" cy="4351338"/>
          </a:xfrm>
        </p:spPr>
      </p:pic>
    </p:spTree>
    <p:extLst>
      <p:ext uri="{BB962C8B-B14F-4D97-AF65-F5344CB8AC3E}">
        <p14:creationId xmlns:p14="http://schemas.microsoft.com/office/powerpoint/2010/main" val="3190908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A24F7-89C2-7F40-9313-AD9921643F53}"/>
              </a:ext>
            </a:extLst>
          </p:cNvPr>
          <p:cNvSpPr>
            <a:spLocks noGrp="1"/>
          </p:cNvSpPr>
          <p:nvPr>
            <p:ph type="title"/>
          </p:nvPr>
        </p:nvSpPr>
        <p:spPr/>
        <p:txBody>
          <a:bodyPr/>
          <a:lstStyle/>
          <a:p>
            <a:pPr algn="ctr"/>
            <a:r>
              <a:rPr lang="en-US"/>
              <a:t>20-21</a:t>
            </a:r>
            <a:r>
              <a:rPr lang="en-US" baseline="30000"/>
              <a:t>st</a:t>
            </a:r>
            <a:r>
              <a:rPr lang="en-US"/>
              <a:t> century: </a:t>
            </a:r>
            <a:br>
              <a:rPr lang="en-US"/>
            </a:br>
            <a:r>
              <a:rPr lang="en-US"/>
              <a:t>What is the significance </a:t>
            </a:r>
            <a:r>
              <a:rPr lang="en-US" dirty="0"/>
              <a:t>today?</a:t>
            </a:r>
          </a:p>
        </p:txBody>
      </p:sp>
      <p:sp>
        <p:nvSpPr>
          <p:cNvPr id="3" name="Content Placeholder 2">
            <a:extLst>
              <a:ext uri="{FF2B5EF4-FFF2-40B4-BE49-F238E27FC236}">
                <a16:creationId xmlns:a16="http://schemas.microsoft.com/office/drawing/2014/main" id="{9B3F56C1-6EDC-F949-A6C6-7674EEE99B5A}"/>
              </a:ext>
            </a:extLst>
          </p:cNvPr>
          <p:cNvSpPr>
            <a:spLocks noGrp="1"/>
          </p:cNvSpPr>
          <p:nvPr>
            <p:ph idx="1"/>
          </p:nvPr>
        </p:nvSpPr>
        <p:spPr/>
        <p:txBody>
          <a:bodyPr>
            <a:normAutofit fontScale="77500" lnSpcReduction="20000"/>
          </a:bodyPr>
          <a:lstStyle/>
          <a:p>
            <a:r>
              <a:rPr lang="en-US" b="1" dirty="0"/>
              <a:t>1926, Abdel </a:t>
            </a:r>
            <a:r>
              <a:rPr lang="en-US" b="1" dirty="0" err="1"/>
              <a:t>Raziq</a:t>
            </a:r>
            <a:r>
              <a:rPr lang="en-US" b="1" dirty="0"/>
              <a:t>, Egyptian judge: </a:t>
            </a:r>
          </a:p>
          <a:p>
            <a:pPr marL="0" indent="0">
              <a:buNone/>
            </a:pPr>
            <a:r>
              <a:rPr lang="en-US" dirty="0"/>
              <a:t>‘On the Principles of Rule in Islam’: dispute between Sunni/Shi’a out of proportion because Islam does not call for political unit among Muslims. Nothing in </a:t>
            </a:r>
            <a:r>
              <a:rPr lang="en-US" i="1" dirty="0" err="1"/>
              <a:t>sunna</a:t>
            </a:r>
            <a:r>
              <a:rPr lang="en-US" dirty="0"/>
              <a:t> or Koran that necessitates political unification of followers; purely religious. &lt;-- Considered blasphemy.</a:t>
            </a:r>
          </a:p>
          <a:p>
            <a:pPr marL="0" indent="0">
              <a:buNone/>
            </a:pPr>
            <a:endParaRPr lang="en-US" dirty="0"/>
          </a:p>
          <a:p>
            <a:r>
              <a:rPr lang="en-US" b="1" dirty="0"/>
              <a:t>Political fundamentalist Islam:</a:t>
            </a:r>
          </a:p>
          <a:p>
            <a:pPr marL="0" indent="0">
              <a:buNone/>
            </a:pPr>
            <a:r>
              <a:rPr lang="en-US" dirty="0"/>
              <a:t>13 centuries of legal reasoning is not binding and we will interpret text as we see fit. Imagine the subversion of Bin Laden and others.</a:t>
            </a:r>
          </a:p>
          <a:p>
            <a:pPr marL="0" indent="0">
              <a:buNone/>
            </a:pPr>
            <a:r>
              <a:rPr lang="en-US" dirty="0"/>
              <a:t>As if to say that the judges in US Supreme Court not entitled to interpret the constitution</a:t>
            </a:r>
          </a:p>
          <a:p>
            <a:pPr marL="0" indent="0">
              <a:buNone/>
            </a:pPr>
            <a:r>
              <a:rPr lang="en-US" dirty="0"/>
              <a:t>All preceding judgements are redundant. We will go to Founding Fathers and decide what they meant in, not the current appointed judges or the court.</a:t>
            </a:r>
          </a:p>
          <a:p>
            <a:pPr marL="0" indent="0">
              <a:buNone/>
            </a:pPr>
            <a:r>
              <a:rPr lang="en-US" dirty="0"/>
              <a:t>Founding Fathers did not lead lives we thought. Ignore history thereafter and </a:t>
            </a:r>
            <a:r>
              <a:rPr lang="en-US" b="1" dirty="0"/>
              <a:t>reinterpret</a:t>
            </a:r>
            <a:r>
              <a:rPr lang="en-US" dirty="0"/>
              <a:t> what they did, their acts.</a:t>
            </a:r>
          </a:p>
          <a:p>
            <a:pPr marL="0" indent="0">
              <a:buNone/>
            </a:pPr>
            <a:endParaRPr lang="en-US" dirty="0"/>
          </a:p>
          <a:p>
            <a:endParaRPr lang="en-US" dirty="0"/>
          </a:p>
        </p:txBody>
      </p:sp>
    </p:spTree>
    <p:extLst>
      <p:ext uri="{BB962C8B-B14F-4D97-AF65-F5344CB8AC3E}">
        <p14:creationId xmlns:p14="http://schemas.microsoft.com/office/powerpoint/2010/main" val="2380254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A8097-4ABA-FF4C-9F02-39C37ABB5B70}"/>
              </a:ext>
            </a:extLst>
          </p:cNvPr>
          <p:cNvSpPr>
            <a:spLocks noGrp="1"/>
          </p:cNvSpPr>
          <p:nvPr>
            <p:ph type="title"/>
          </p:nvPr>
        </p:nvSpPr>
        <p:spPr/>
        <p:txBody>
          <a:bodyPr/>
          <a:lstStyle/>
          <a:p>
            <a:pPr algn="ctr"/>
            <a:r>
              <a:rPr lang="en-US" dirty="0"/>
              <a:t>Map of pre-Islamic Middle East, 6</a:t>
            </a:r>
            <a:r>
              <a:rPr lang="en-US" baseline="30000" dirty="0"/>
              <a:t>th </a:t>
            </a:r>
            <a:r>
              <a:rPr lang="en-US" dirty="0"/>
              <a:t>century CE</a:t>
            </a:r>
          </a:p>
        </p:txBody>
      </p:sp>
      <p:pic>
        <p:nvPicPr>
          <p:cNvPr id="1026" name="Picture 2" descr="page1image1659967696">
            <a:extLst>
              <a:ext uri="{FF2B5EF4-FFF2-40B4-BE49-F238E27FC236}">
                <a16:creationId xmlns:a16="http://schemas.microsoft.com/office/drawing/2014/main" id="{7207D037-033A-4548-9EF8-CCA9A182F95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08149" y="1690688"/>
            <a:ext cx="5983235" cy="4169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930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7D62A-0116-2E41-BE38-6517BFEF6E54}"/>
              </a:ext>
            </a:extLst>
          </p:cNvPr>
          <p:cNvSpPr>
            <a:spLocks noGrp="1"/>
          </p:cNvSpPr>
          <p:nvPr>
            <p:ph type="title"/>
          </p:nvPr>
        </p:nvSpPr>
        <p:spPr/>
        <p:txBody>
          <a:bodyPr/>
          <a:lstStyle/>
          <a:p>
            <a:pPr algn="ctr"/>
            <a:r>
              <a:rPr lang="en-US" dirty="0"/>
              <a:t>Pre-Islamic Middle East</a:t>
            </a:r>
          </a:p>
        </p:txBody>
      </p:sp>
      <p:sp>
        <p:nvSpPr>
          <p:cNvPr id="3" name="Content Placeholder 2">
            <a:extLst>
              <a:ext uri="{FF2B5EF4-FFF2-40B4-BE49-F238E27FC236}">
                <a16:creationId xmlns:a16="http://schemas.microsoft.com/office/drawing/2014/main" id="{74CECE0A-E239-4B40-A5B2-A1FB8DCD54CB}"/>
              </a:ext>
            </a:extLst>
          </p:cNvPr>
          <p:cNvSpPr>
            <a:spLocks noGrp="1"/>
          </p:cNvSpPr>
          <p:nvPr>
            <p:ph idx="1"/>
          </p:nvPr>
        </p:nvSpPr>
        <p:spPr/>
        <p:txBody>
          <a:bodyPr>
            <a:normAutofit/>
          </a:bodyPr>
          <a:lstStyle/>
          <a:p>
            <a:r>
              <a:rPr lang="en-US" dirty="0"/>
              <a:t>Byzantine (Eastern Roman) Empire:</a:t>
            </a:r>
          </a:p>
          <a:p>
            <a:pPr marL="0" indent="0">
              <a:buNone/>
            </a:pPr>
            <a:r>
              <a:rPr lang="en-US" sz="2000" dirty="0"/>
              <a:t>Polytheist, 2</a:t>
            </a:r>
            <a:r>
              <a:rPr lang="en-US" sz="2000" baseline="30000" dirty="0"/>
              <a:t>nd</a:t>
            </a:r>
            <a:r>
              <a:rPr lang="en-US" sz="2000" dirty="0"/>
              <a:t> century, agrarian, army, taxes, bureaucracy, political unification centered on Rome.</a:t>
            </a:r>
            <a:r>
              <a:rPr lang="en-US" sz="2000" dirty="0">
                <a:effectLst/>
              </a:rPr>
              <a:t> </a:t>
            </a:r>
          </a:p>
          <a:p>
            <a:pPr marL="0" indent="0">
              <a:buNone/>
            </a:pPr>
            <a:r>
              <a:rPr lang="en-US" sz="2000" dirty="0">
                <a:effectLst/>
              </a:rPr>
              <a:t>320 </a:t>
            </a:r>
            <a:r>
              <a:rPr lang="en-US" sz="2000" dirty="0"/>
              <a:t>A.D</a:t>
            </a:r>
            <a:r>
              <a:rPr lang="en-US" sz="2000" dirty="0">
                <a:effectLst/>
              </a:rPr>
              <a:t>., Roman emperor Constantine converts to Christianity; legitimate religion with a new capital in Constantinople (Byzantium – eastern part of the Empire, speak Greek instead of Latin).</a:t>
            </a:r>
          </a:p>
          <a:p>
            <a:pPr marL="0" indent="0">
              <a:buNone/>
            </a:pPr>
            <a:endParaRPr lang="en-US" sz="2000" dirty="0">
              <a:effectLst/>
            </a:endParaRPr>
          </a:p>
          <a:p>
            <a:r>
              <a:rPr lang="en-US" dirty="0"/>
              <a:t>Sassanid (Persian) Empire:</a:t>
            </a:r>
          </a:p>
          <a:p>
            <a:pPr marL="0" indent="0">
              <a:buNone/>
            </a:pPr>
            <a:r>
              <a:rPr lang="en-US" sz="2000" dirty="0"/>
              <a:t>Agrarian, mono/ditheistic Zoroastrianism, taxes, bureaucracy.</a:t>
            </a:r>
          </a:p>
          <a:p>
            <a:pPr marL="0" indent="0">
              <a:buNone/>
            </a:pPr>
            <a:r>
              <a:rPr lang="en-US" sz="2000" dirty="0"/>
              <a:t>Christianity, Manicheanism, Buddhism, Judaism with Ctesiphon as the royal capital of the Persian Empire until the Islamic conquest in 651 AD.</a:t>
            </a:r>
          </a:p>
          <a:p>
            <a:pPr marL="0" indent="0">
              <a:buNone/>
            </a:pPr>
            <a:endParaRPr lang="en-US" sz="2000" dirty="0"/>
          </a:p>
          <a:p>
            <a:pPr marL="0" indent="0">
              <a:buNone/>
            </a:pPr>
            <a:endParaRPr lang="en-US" sz="2000" dirty="0"/>
          </a:p>
          <a:p>
            <a:pPr marL="0" indent="0">
              <a:buNone/>
            </a:pPr>
            <a:endParaRPr lang="en-US" dirty="0"/>
          </a:p>
          <a:p>
            <a:endParaRPr lang="en-US" dirty="0"/>
          </a:p>
        </p:txBody>
      </p:sp>
    </p:spTree>
    <p:extLst>
      <p:ext uri="{BB962C8B-B14F-4D97-AF65-F5344CB8AC3E}">
        <p14:creationId xmlns:p14="http://schemas.microsoft.com/office/powerpoint/2010/main" val="109317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4B92C-D2E8-1046-9124-756290875E8B}"/>
              </a:ext>
            </a:extLst>
          </p:cNvPr>
          <p:cNvSpPr>
            <a:spLocks noGrp="1"/>
          </p:cNvSpPr>
          <p:nvPr>
            <p:ph type="title"/>
          </p:nvPr>
        </p:nvSpPr>
        <p:spPr/>
        <p:txBody>
          <a:bodyPr/>
          <a:lstStyle/>
          <a:p>
            <a:pPr algn="ctr"/>
            <a:r>
              <a:rPr lang="en-US" dirty="0"/>
              <a:t>Arabia, 7</a:t>
            </a:r>
            <a:r>
              <a:rPr lang="en-US" baseline="30000" dirty="0"/>
              <a:t>th</a:t>
            </a:r>
            <a:r>
              <a:rPr lang="en-US" dirty="0"/>
              <a:t> century CE</a:t>
            </a:r>
          </a:p>
        </p:txBody>
      </p:sp>
      <p:sp>
        <p:nvSpPr>
          <p:cNvPr id="3" name="Content Placeholder 2">
            <a:extLst>
              <a:ext uri="{FF2B5EF4-FFF2-40B4-BE49-F238E27FC236}">
                <a16:creationId xmlns:a16="http://schemas.microsoft.com/office/drawing/2014/main" id="{6D045663-0FD4-694F-830C-944AE00FCE69}"/>
              </a:ext>
            </a:extLst>
          </p:cNvPr>
          <p:cNvSpPr>
            <a:spLocks noGrp="1"/>
          </p:cNvSpPr>
          <p:nvPr>
            <p:ph sz="half" idx="1"/>
          </p:nvPr>
        </p:nvSpPr>
        <p:spPr/>
        <p:txBody>
          <a:bodyPr>
            <a:normAutofit fontScale="62500" lnSpcReduction="20000"/>
          </a:bodyPr>
          <a:lstStyle/>
          <a:p>
            <a:r>
              <a:rPr lang="en-US" dirty="0"/>
              <a:t>Desert, no unified political system; nomadic confederations of people with common ancestry. Females dependent, no obligation to defend ‘tribe.’</a:t>
            </a:r>
          </a:p>
          <a:p>
            <a:r>
              <a:rPr lang="en-US" dirty="0"/>
              <a:t> Main building, </a:t>
            </a:r>
            <a:r>
              <a:rPr lang="en-US" b="1" dirty="0" err="1"/>
              <a:t>Ka’aba</a:t>
            </a:r>
            <a:r>
              <a:rPr lang="en-US" dirty="0"/>
              <a:t> (cube) in Mecca with pre-Islamic, polytheist roots as a monument for ritual.</a:t>
            </a:r>
          </a:p>
          <a:p>
            <a:r>
              <a:rPr lang="en-US" dirty="0"/>
              <a:t> Value system: Language/poetry is flourishing mark of each nomadic group in asserting hegemony, expressed identity through memorized poem; loyalty; family.</a:t>
            </a:r>
          </a:p>
          <a:p>
            <a:r>
              <a:rPr lang="en-US" dirty="0"/>
              <a:t>No major agriculture, some herding, domestication of camel. Exceptions to ‘barren-ness’: Trade was a major economic activity and linked peninsula to neighbors globally: China, India, Mediterranean, Africa.  </a:t>
            </a:r>
          </a:p>
          <a:p>
            <a:r>
              <a:rPr lang="en-US" b="1" dirty="0"/>
              <a:t>Conclude</a:t>
            </a:r>
            <a:r>
              <a:rPr lang="en-US" dirty="0"/>
              <a:t>: No major political unity among warring tribes. Agriculture and settled agriculture alongside polytheism but not isolated by virtue of trade and knowledge of surrounding areas. </a:t>
            </a:r>
          </a:p>
          <a:p>
            <a:endParaRPr lang="en-US" b="1" dirty="0"/>
          </a:p>
          <a:p>
            <a:endParaRPr lang="en-US" dirty="0"/>
          </a:p>
        </p:txBody>
      </p:sp>
      <p:sp>
        <p:nvSpPr>
          <p:cNvPr id="4" name="Content Placeholder 3">
            <a:extLst>
              <a:ext uri="{FF2B5EF4-FFF2-40B4-BE49-F238E27FC236}">
                <a16:creationId xmlns:a16="http://schemas.microsoft.com/office/drawing/2014/main" id="{8DB544FD-4FC1-0F4D-9B3E-836B1E128730}"/>
              </a:ext>
            </a:extLst>
          </p:cNvPr>
          <p:cNvSpPr>
            <a:spLocks noGrp="1"/>
          </p:cNvSpPr>
          <p:nvPr>
            <p:ph sz="half" idx="2"/>
          </p:nvPr>
        </p:nvSpPr>
        <p:spPr>
          <a:xfrm>
            <a:off x="6526162" y="1825625"/>
            <a:ext cx="5181600" cy="4351338"/>
          </a:xfrm>
        </p:spPr>
        <p:txBody>
          <a:bodyPr>
            <a:normAutofit fontScale="62500" lnSpcReduction="20000"/>
          </a:bodyPr>
          <a:lstStyle/>
          <a:p>
            <a:endParaRPr lang="en-US"/>
          </a:p>
        </p:txBody>
      </p:sp>
      <p:pic>
        <p:nvPicPr>
          <p:cNvPr id="5" name="Content Placeholder 7">
            <a:extLst>
              <a:ext uri="{FF2B5EF4-FFF2-40B4-BE49-F238E27FC236}">
                <a16:creationId xmlns:a16="http://schemas.microsoft.com/office/drawing/2014/main" id="{9DE183E9-3AC8-4443-A32D-A78FE4D59B72}"/>
              </a:ext>
            </a:extLst>
          </p:cNvPr>
          <p:cNvPicPr>
            <a:picLocks noChangeAspect="1"/>
          </p:cNvPicPr>
          <p:nvPr/>
        </p:nvPicPr>
        <p:blipFill>
          <a:blip r:embed="rId2"/>
          <a:stretch>
            <a:fillRect/>
          </a:stretch>
        </p:blipFill>
        <p:spPr>
          <a:xfrm>
            <a:off x="6795525" y="2227006"/>
            <a:ext cx="3797300" cy="2723102"/>
          </a:xfrm>
          <a:prstGeom prst="rect">
            <a:avLst/>
          </a:prstGeom>
        </p:spPr>
      </p:pic>
    </p:spTree>
    <p:extLst>
      <p:ext uri="{BB962C8B-B14F-4D97-AF65-F5344CB8AC3E}">
        <p14:creationId xmlns:p14="http://schemas.microsoft.com/office/powerpoint/2010/main" val="3655410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C714B-F521-4D4D-92EF-85FB14B58688}"/>
              </a:ext>
            </a:extLst>
          </p:cNvPr>
          <p:cNvSpPr>
            <a:spLocks noGrp="1"/>
          </p:cNvSpPr>
          <p:nvPr>
            <p:ph type="title"/>
          </p:nvPr>
        </p:nvSpPr>
        <p:spPr/>
        <p:txBody>
          <a:bodyPr/>
          <a:lstStyle/>
          <a:p>
            <a:pPr algn="ctr"/>
            <a:r>
              <a:rPr lang="en-US" dirty="0"/>
              <a:t>Ancient Trade Routes</a:t>
            </a:r>
          </a:p>
        </p:txBody>
      </p:sp>
      <p:pic>
        <p:nvPicPr>
          <p:cNvPr id="4" name="Content Placeholder 3">
            <a:extLst>
              <a:ext uri="{FF2B5EF4-FFF2-40B4-BE49-F238E27FC236}">
                <a16:creationId xmlns:a16="http://schemas.microsoft.com/office/drawing/2014/main" id="{71D29FC6-E001-6D4E-A93C-017E211E8F6D}"/>
              </a:ext>
            </a:extLst>
          </p:cNvPr>
          <p:cNvPicPr>
            <a:picLocks noGrp="1" noChangeAspect="1"/>
          </p:cNvPicPr>
          <p:nvPr>
            <p:ph idx="1"/>
          </p:nvPr>
        </p:nvPicPr>
        <p:blipFill>
          <a:blip r:embed="rId2"/>
          <a:stretch>
            <a:fillRect/>
          </a:stretch>
        </p:blipFill>
        <p:spPr>
          <a:xfrm>
            <a:off x="2946400" y="1690688"/>
            <a:ext cx="6688667" cy="4486275"/>
          </a:xfrm>
        </p:spPr>
      </p:pic>
    </p:spTree>
    <p:extLst>
      <p:ext uri="{BB962C8B-B14F-4D97-AF65-F5344CB8AC3E}">
        <p14:creationId xmlns:p14="http://schemas.microsoft.com/office/powerpoint/2010/main" val="3712807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764AB-707C-944C-B095-BA71CF9D3155}"/>
              </a:ext>
            </a:extLst>
          </p:cNvPr>
          <p:cNvSpPr>
            <a:spLocks noGrp="1"/>
          </p:cNvSpPr>
          <p:nvPr>
            <p:ph type="title"/>
          </p:nvPr>
        </p:nvSpPr>
        <p:spPr/>
        <p:txBody>
          <a:bodyPr/>
          <a:lstStyle/>
          <a:p>
            <a:pPr algn="ctr"/>
            <a:r>
              <a:rPr lang="en-US" dirty="0"/>
              <a:t>Prophet Mohammed’s accomplishments</a:t>
            </a:r>
          </a:p>
        </p:txBody>
      </p:sp>
      <p:sp>
        <p:nvSpPr>
          <p:cNvPr id="3" name="Content Placeholder 2">
            <a:extLst>
              <a:ext uri="{FF2B5EF4-FFF2-40B4-BE49-F238E27FC236}">
                <a16:creationId xmlns:a16="http://schemas.microsoft.com/office/drawing/2014/main" id="{989FFC86-6EED-3042-95DE-16CE1E33B6B8}"/>
              </a:ext>
            </a:extLst>
          </p:cNvPr>
          <p:cNvSpPr>
            <a:spLocks noGrp="1"/>
          </p:cNvSpPr>
          <p:nvPr>
            <p:ph idx="1"/>
          </p:nvPr>
        </p:nvSpPr>
        <p:spPr/>
        <p:txBody>
          <a:bodyPr>
            <a:normAutofit fontScale="92500" lnSpcReduction="10000"/>
          </a:bodyPr>
          <a:lstStyle/>
          <a:p>
            <a:r>
              <a:rPr lang="en-US" dirty="0"/>
              <a:t>570 AD, born in Mecca from Quraysh nomadic group (marginal)</a:t>
            </a:r>
          </a:p>
          <a:p>
            <a:r>
              <a:rPr lang="en-US" dirty="0"/>
              <a:t>610 AD, prophet, claim of direct link to one God; attracted animosity of    		      tribal public</a:t>
            </a:r>
          </a:p>
          <a:p>
            <a:r>
              <a:rPr lang="en-US" dirty="0"/>
              <a:t>622 AD, Hijra (flight) to Yathrib (Medina)</a:t>
            </a:r>
          </a:p>
          <a:p>
            <a:r>
              <a:rPr lang="en-US" dirty="0"/>
              <a:t>628 AD, captured hometown of Mecca</a:t>
            </a:r>
          </a:p>
          <a:p>
            <a:r>
              <a:rPr lang="en-US" dirty="0"/>
              <a:t>630 AD, Arabia prays allegiance to him</a:t>
            </a:r>
          </a:p>
          <a:p>
            <a:r>
              <a:rPr lang="en-US" dirty="0"/>
              <a:t>632 AD, death</a:t>
            </a:r>
          </a:p>
          <a:p>
            <a:pPr marL="0" indent="0">
              <a:buNone/>
            </a:pPr>
            <a:endParaRPr lang="en-US" dirty="0"/>
          </a:p>
          <a:p>
            <a:r>
              <a:rPr lang="en-US" dirty="0"/>
              <a:t>In his lifetime, he engaged in caravan trade (Yemen-Syria)</a:t>
            </a:r>
          </a:p>
          <a:p>
            <a:r>
              <a:rPr lang="en-US" dirty="0"/>
              <a:t>Married Khadija, a business woman</a:t>
            </a:r>
          </a:p>
          <a:p>
            <a:endParaRPr lang="en-US" dirty="0"/>
          </a:p>
        </p:txBody>
      </p:sp>
    </p:spTree>
    <p:extLst>
      <p:ext uri="{BB962C8B-B14F-4D97-AF65-F5344CB8AC3E}">
        <p14:creationId xmlns:p14="http://schemas.microsoft.com/office/powerpoint/2010/main" val="1884539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BF7AC-FD4E-E04F-B0E5-50488E988094}"/>
              </a:ext>
            </a:extLst>
          </p:cNvPr>
          <p:cNvSpPr>
            <a:spLocks noGrp="1"/>
          </p:cNvSpPr>
          <p:nvPr>
            <p:ph type="title"/>
          </p:nvPr>
        </p:nvSpPr>
        <p:spPr/>
        <p:txBody>
          <a:bodyPr/>
          <a:lstStyle/>
          <a:p>
            <a:pPr algn="ctr"/>
            <a:r>
              <a:rPr lang="en-US" dirty="0"/>
              <a:t>Political Message</a:t>
            </a:r>
          </a:p>
        </p:txBody>
      </p:sp>
      <p:sp>
        <p:nvSpPr>
          <p:cNvPr id="3" name="Content Placeholder 2">
            <a:extLst>
              <a:ext uri="{FF2B5EF4-FFF2-40B4-BE49-F238E27FC236}">
                <a16:creationId xmlns:a16="http://schemas.microsoft.com/office/drawing/2014/main" id="{E5FB7B12-772D-3545-AE47-C231CFA99114}"/>
              </a:ext>
            </a:extLst>
          </p:cNvPr>
          <p:cNvSpPr>
            <a:spLocks noGrp="1"/>
          </p:cNvSpPr>
          <p:nvPr>
            <p:ph idx="1"/>
          </p:nvPr>
        </p:nvSpPr>
        <p:spPr/>
        <p:txBody>
          <a:bodyPr/>
          <a:lstStyle/>
          <a:p>
            <a:r>
              <a:rPr lang="en-US" b="1" dirty="0"/>
              <a:t>Conversion</a:t>
            </a:r>
            <a:r>
              <a:rPr lang="en-US" dirty="0"/>
              <a:t>—decisively—to very strong monotheism with no human attributes; no intercession via saints and intermediaries, just a direct link between people and God.</a:t>
            </a:r>
            <a:endParaRPr lang="en-US" b="1" i="1" dirty="0"/>
          </a:p>
          <a:p>
            <a:r>
              <a:rPr lang="en-US" b="1" i="1" dirty="0" err="1"/>
              <a:t>shahhadah</a:t>
            </a:r>
            <a:r>
              <a:rPr lang="en-US" dirty="0"/>
              <a:t> – no god but God and Mohammed is his Prophet</a:t>
            </a:r>
          </a:p>
          <a:p>
            <a:r>
              <a:rPr lang="en-US" dirty="0"/>
              <a:t>political revolution – tribes subsumed under </a:t>
            </a:r>
            <a:r>
              <a:rPr lang="en-US" b="1" i="1" dirty="0" err="1"/>
              <a:t>umma</a:t>
            </a:r>
            <a:r>
              <a:rPr lang="en-US" dirty="0"/>
              <a:t> (Muslim people or community of Islam)</a:t>
            </a:r>
          </a:p>
          <a:p>
            <a:r>
              <a:rPr lang="en-US" dirty="0"/>
              <a:t>from oral culture to textual written practices: </a:t>
            </a:r>
            <a:r>
              <a:rPr lang="en-US" b="1" i="1" dirty="0"/>
              <a:t>Koran/Quran</a:t>
            </a:r>
            <a:r>
              <a:rPr lang="en-US" dirty="0"/>
              <a:t> is the first book written in Arabic.</a:t>
            </a:r>
            <a:r>
              <a:rPr lang="en-US" dirty="0">
                <a:effectLst/>
              </a:rPr>
              <a:t> </a:t>
            </a:r>
            <a:endParaRPr lang="en-US" dirty="0"/>
          </a:p>
          <a:p>
            <a:pPr marL="0" indent="0">
              <a:buNone/>
            </a:pPr>
            <a:endParaRPr lang="en-US" dirty="0"/>
          </a:p>
        </p:txBody>
      </p:sp>
    </p:spTree>
    <p:extLst>
      <p:ext uri="{BB962C8B-B14F-4D97-AF65-F5344CB8AC3E}">
        <p14:creationId xmlns:p14="http://schemas.microsoft.com/office/powerpoint/2010/main" val="3160494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FBE0D9A-7D41-6A4F-84B8-2907E28EC2F3}"/>
              </a:ext>
            </a:extLst>
          </p:cNvPr>
          <p:cNvSpPr>
            <a:spLocks noGrp="1"/>
          </p:cNvSpPr>
          <p:nvPr>
            <p:ph type="title"/>
          </p:nvPr>
        </p:nvSpPr>
        <p:spPr/>
        <p:txBody>
          <a:bodyPr/>
          <a:lstStyle/>
          <a:p>
            <a:pPr algn="ctr"/>
            <a:r>
              <a:rPr lang="en-US" dirty="0"/>
              <a:t>Quran (the Recitation): first book in Arabic</a:t>
            </a:r>
          </a:p>
        </p:txBody>
      </p:sp>
      <p:pic>
        <p:nvPicPr>
          <p:cNvPr id="8" name="Content Placeholder 7">
            <a:extLst>
              <a:ext uri="{FF2B5EF4-FFF2-40B4-BE49-F238E27FC236}">
                <a16:creationId xmlns:a16="http://schemas.microsoft.com/office/drawing/2014/main" id="{F2EEB5EC-CB16-9047-90F6-86A4D6659403}"/>
              </a:ext>
            </a:extLst>
          </p:cNvPr>
          <p:cNvPicPr>
            <a:picLocks noGrp="1" noChangeAspect="1"/>
          </p:cNvPicPr>
          <p:nvPr>
            <p:ph idx="1"/>
          </p:nvPr>
        </p:nvPicPr>
        <p:blipFill>
          <a:blip r:embed="rId2"/>
          <a:stretch>
            <a:fillRect/>
          </a:stretch>
        </p:blipFill>
        <p:spPr>
          <a:xfrm>
            <a:off x="3195108" y="1825625"/>
            <a:ext cx="5801784" cy="4351338"/>
          </a:xfrm>
        </p:spPr>
      </p:pic>
    </p:spTree>
    <p:extLst>
      <p:ext uri="{BB962C8B-B14F-4D97-AF65-F5344CB8AC3E}">
        <p14:creationId xmlns:p14="http://schemas.microsoft.com/office/powerpoint/2010/main" val="18449148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714</TotalTime>
  <Words>1255</Words>
  <Application>Microsoft Macintosh PowerPoint</Application>
  <PresentationFormat>Widescreen</PresentationFormat>
  <Paragraphs>114</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Islam: Dogma, Faith, and Practice</vt:lpstr>
      <vt:lpstr>Historical background of Islam</vt:lpstr>
      <vt:lpstr>Map of pre-Islamic Middle East, 6th century CE</vt:lpstr>
      <vt:lpstr>Pre-Islamic Middle East</vt:lpstr>
      <vt:lpstr>Arabia, 7th century CE</vt:lpstr>
      <vt:lpstr>Ancient Trade Routes</vt:lpstr>
      <vt:lpstr>Prophet Mohammed’s accomplishments</vt:lpstr>
      <vt:lpstr>Political Message</vt:lpstr>
      <vt:lpstr>Quran (the Recitation): first book in Arabic</vt:lpstr>
      <vt:lpstr>750 CE, Muslim world expands</vt:lpstr>
      <vt:lpstr>Basic Islamic Beliefs</vt:lpstr>
      <vt:lpstr>Many more similarities that connect Islam to Christianity and Judaism than differences</vt:lpstr>
      <vt:lpstr>Major teachings of the Koran and the Muslim Community</vt:lpstr>
      <vt:lpstr>Authority to Interpret the Text</vt:lpstr>
      <vt:lpstr>Disputes, given the nature of the text</vt:lpstr>
      <vt:lpstr>Politics of the Faith:  After Prophet Mohammad’s death</vt:lpstr>
      <vt:lpstr>Taha Hussein, 1889-1972</vt:lpstr>
      <vt:lpstr>Problem of Succession</vt:lpstr>
      <vt:lpstr>Schism: Sunni v. Shi’a</vt:lpstr>
      <vt:lpstr>Coinage minted without figural images</vt:lpstr>
      <vt:lpstr>Dome of the Rock, 691 CE</vt:lpstr>
      <vt:lpstr>20-21st century:  What is the significance today?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67</cp:revision>
  <dcterms:created xsi:type="dcterms:W3CDTF">2019-05-17T08:10:45Z</dcterms:created>
  <dcterms:modified xsi:type="dcterms:W3CDTF">2019-10-17T09:04:58Z</dcterms:modified>
</cp:coreProperties>
</file>