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92" r:id="rId3"/>
    <p:sldId id="257" r:id="rId4"/>
    <p:sldId id="293" r:id="rId5"/>
    <p:sldId id="291" r:id="rId6"/>
    <p:sldId id="294" r:id="rId7"/>
    <p:sldId id="295" r:id="rId8"/>
    <p:sldId id="296" r:id="rId9"/>
    <p:sldId id="297" r:id="rId10"/>
    <p:sldId id="298" r:id="rId11"/>
    <p:sldId id="299" r:id="rId12"/>
    <p:sldId id="300" r:id="rId13"/>
    <p:sldId id="301" r:id="rId14"/>
    <p:sldId id="302" r:id="rId15"/>
    <p:sldId id="272" r:id="rId16"/>
    <p:sldId id="303" r:id="rId17"/>
    <p:sldId id="304" r:id="rId18"/>
    <p:sldId id="305" r:id="rId19"/>
    <p:sldId id="306" r:id="rId20"/>
    <p:sldId id="307" r:id="rId21"/>
    <p:sldId id="308" r:id="rId22"/>
    <p:sldId id="30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588"/>
    <p:restoredTop sz="94433"/>
  </p:normalViewPr>
  <p:slideViewPr>
    <p:cSldViewPr snapToGrid="0" snapToObjects="1">
      <p:cViewPr>
        <p:scale>
          <a:sx n="84" d="100"/>
          <a:sy n="84" d="100"/>
        </p:scale>
        <p:origin x="144" y="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B66677-3921-A44D-8CB7-F185980B19B4}" type="datetimeFigureOut">
              <a:rPr lang="en-US" smtClean="0"/>
              <a:t>2/6/20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D2F9DF-059B-B44F-9E86-4FE05C5AB984}" type="slidenum">
              <a:rPr lang="en-US" smtClean="0"/>
              <a:t>‹#›</a:t>
            </a:fld>
            <a:endParaRPr lang="en-US"/>
          </a:p>
        </p:txBody>
      </p:sp>
    </p:spTree>
    <p:extLst>
      <p:ext uri="{BB962C8B-B14F-4D97-AF65-F5344CB8AC3E}">
        <p14:creationId xmlns:p14="http://schemas.microsoft.com/office/powerpoint/2010/main" val="1539954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7">
            <a:extLst>
              <a:ext uri="{FF2B5EF4-FFF2-40B4-BE49-F238E27FC236}">
                <a16:creationId xmlns:a16="http://schemas.microsoft.com/office/drawing/2014/main" id="{01924C27-DFE6-884E-A84C-E1C00466D441}"/>
              </a:ext>
            </a:extLst>
          </p:cNvPr>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3E629A0F-A342-5C46-9213-9421CF0126D2}" type="slidenum">
              <a:rPr lang="en-US" altLang="en-US" sz="1200" smtClean="0"/>
              <a:pPr/>
              <a:t>15</a:t>
            </a:fld>
            <a:endParaRPr lang="en-US" altLang="en-US" sz="1200"/>
          </a:p>
        </p:txBody>
      </p:sp>
      <p:sp>
        <p:nvSpPr>
          <p:cNvPr id="81922" name="Rectangle 2">
            <a:extLst>
              <a:ext uri="{FF2B5EF4-FFF2-40B4-BE49-F238E27FC236}">
                <a16:creationId xmlns:a16="http://schemas.microsoft.com/office/drawing/2014/main" id="{A8E4D3D4-335F-294A-8284-85B3EAD549AD}"/>
              </a:ext>
            </a:extLst>
          </p:cNvPr>
          <p:cNvSpPr>
            <a:spLocks noGrp="1" noRot="1" noChangeAspect="1" noChangeArrowheads="1" noTextEdit="1"/>
          </p:cNvSpPr>
          <p:nvPr>
            <p:ph type="sldImg"/>
          </p:nvPr>
        </p:nvSpPr>
        <p:spPr>
          <a:ln/>
        </p:spPr>
      </p:sp>
      <p:sp>
        <p:nvSpPr>
          <p:cNvPr id="106499" name="Rectangle 3">
            <a:extLst>
              <a:ext uri="{FF2B5EF4-FFF2-40B4-BE49-F238E27FC236}">
                <a16:creationId xmlns:a16="http://schemas.microsoft.com/office/drawing/2014/main" id="{5E1A31D5-69D6-4D4A-B36B-312E7557D9FC}"/>
              </a:ext>
            </a:extLst>
          </p:cNvPr>
          <p:cNvSpPr>
            <a:spLocks noGrp="1" noChangeArrowheads="1"/>
          </p:cNvSpPr>
          <p:nvPr>
            <p:ph type="body" idx="1"/>
          </p:nvPr>
        </p:nvSpPr>
        <p:spPr>
          <a:noFill/>
        </p:spPr>
        <p:txBody>
          <a:bodyPr/>
          <a:lstStyle/>
          <a:p>
            <a:pPr eaLnBrk="1" hangingPunct="1"/>
            <a:endParaRPr lang="en-US" altLang="en-US">
              <a:latin typeface="Helvetica" pitchFamily="2" charset="0"/>
              <a:ea typeface="ＭＳ Ｐゴシック" panose="020B0600070205080204" pitchFamily="34" charset="-128"/>
            </a:endParaRPr>
          </a:p>
        </p:txBody>
      </p:sp>
    </p:spTree>
    <p:extLst>
      <p:ext uri="{BB962C8B-B14F-4D97-AF65-F5344CB8AC3E}">
        <p14:creationId xmlns:p14="http://schemas.microsoft.com/office/powerpoint/2010/main" val="3920860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77224-B7B5-464C-8A3B-471764E043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9974AE4-63A3-C64B-B303-0E4DB29D0B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5432C5-28E5-614D-99A2-F4609F5B896E}"/>
              </a:ext>
            </a:extLst>
          </p:cNvPr>
          <p:cNvSpPr>
            <a:spLocks noGrp="1"/>
          </p:cNvSpPr>
          <p:nvPr>
            <p:ph type="dt" sz="half" idx="10"/>
          </p:nvPr>
        </p:nvSpPr>
        <p:spPr/>
        <p:txBody>
          <a:bodyPr/>
          <a:lstStyle/>
          <a:p>
            <a:fld id="{4F89EE68-1672-504A-9EBB-DC845AFDE62F}" type="datetimeFigureOut">
              <a:rPr lang="en-US" smtClean="0"/>
              <a:t>2/6/20</a:t>
            </a:fld>
            <a:endParaRPr lang="en-US"/>
          </a:p>
        </p:txBody>
      </p:sp>
      <p:sp>
        <p:nvSpPr>
          <p:cNvPr id="5" name="Footer Placeholder 4">
            <a:extLst>
              <a:ext uri="{FF2B5EF4-FFF2-40B4-BE49-F238E27FC236}">
                <a16:creationId xmlns:a16="http://schemas.microsoft.com/office/drawing/2014/main" id="{59CA4A56-5243-BA42-9800-06C8CCC6AE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5EACD7-99C2-D14C-9624-34B497BF3445}"/>
              </a:ext>
            </a:extLst>
          </p:cNvPr>
          <p:cNvSpPr>
            <a:spLocks noGrp="1"/>
          </p:cNvSpPr>
          <p:nvPr>
            <p:ph type="sldNum" sz="quarter" idx="12"/>
          </p:nvPr>
        </p:nvSpPr>
        <p:spPr/>
        <p:txBody>
          <a:bodyPr/>
          <a:lstStyle/>
          <a:p>
            <a:fld id="{B6A883D7-E6B3-1643-A0A7-8068B6B7ABBF}" type="slidenum">
              <a:rPr lang="en-US" smtClean="0"/>
              <a:t>‹#›</a:t>
            </a:fld>
            <a:endParaRPr lang="en-US"/>
          </a:p>
        </p:txBody>
      </p:sp>
    </p:spTree>
    <p:extLst>
      <p:ext uri="{BB962C8B-B14F-4D97-AF65-F5344CB8AC3E}">
        <p14:creationId xmlns:p14="http://schemas.microsoft.com/office/powerpoint/2010/main" val="4266221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4CB20-BF75-C84B-B7D0-75564F33E4B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6215046-BD13-5748-8120-0474D20E2BA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5AE546-E12E-CB48-9FD6-10DF528CE037}"/>
              </a:ext>
            </a:extLst>
          </p:cNvPr>
          <p:cNvSpPr>
            <a:spLocks noGrp="1"/>
          </p:cNvSpPr>
          <p:nvPr>
            <p:ph type="dt" sz="half" idx="10"/>
          </p:nvPr>
        </p:nvSpPr>
        <p:spPr/>
        <p:txBody>
          <a:bodyPr/>
          <a:lstStyle/>
          <a:p>
            <a:fld id="{4F89EE68-1672-504A-9EBB-DC845AFDE62F}" type="datetimeFigureOut">
              <a:rPr lang="en-US" smtClean="0"/>
              <a:t>2/6/20</a:t>
            </a:fld>
            <a:endParaRPr lang="en-US"/>
          </a:p>
        </p:txBody>
      </p:sp>
      <p:sp>
        <p:nvSpPr>
          <p:cNvPr id="5" name="Footer Placeholder 4">
            <a:extLst>
              <a:ext uri="{FF2B5EF4-FFF2-40B4-BE49-F238E27FC236}">
                <a16:creationId xmlns:a16="http://schemas.microsoft.com/office/drawing/2014/main" id="{5D0FA19C-B935-8F40-A013-0977FC008C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A27F11-4EB9-7449-9EA5-F35C9DC57C9D}"/>
              </a:ext>
            </a:extLst>
          </p:cNvPr>
          <p:cNvSpPr>
            <a:spLocks noGrp="1"/>
          </p:cNvSpPr>
          <p:nvPr>
            <p:ph type="sldNum" sz="quarter" idx="12"/>
          </p:nvPr>
        </p:nvSpPr>
        <p:spPr/>
        <p:txBody>
          <a:bodyPr/>
          <a:lstStyle/>
          <a:p>
            <a:fld id="{B6A883D7-E6B3-1643-A0A7-8068B6B7ABBF}" type="slidenum">
              <a:rPr lang="en-US" smtClean="0"/>
              <a:t>‹#›</a:t>
            </a:fld>
            <a:endParaRPr lang="en-US"/>
          </a:p>
        </p:txBody>
      </p:sp>
    </p:spTree>
    <p:extLst>
      <p:ext uri="{BB962C8B-B14F-4D97-AF65-F5344CB8AC3E}">
        <p14:creationId xmlns:p14="http://schemas.microsoft.com/office/powerpoint/2010/main" val="545156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09A684-E2B6-6144-87F0-B0C136894FE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4EACB95-D53C-C648-B13E-61041F05F4E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CC7485-FA53-504E-822C-CFE1AD47156C}"/>
              </a:ext>
            </a:extLst>
          </p:cNvPr>
          <p:cNvSpPr>
            <a:spLocks noGrp="1"/>
          </p:cNvSpPr>
          <p:nvPr>
            <p:ph type="dt" sz="half" idx="10"/>
          </p:nvPr>
        </p:nvSpPr>
        <p:spPr/>
        <p:txBody>
          <a:bodyPr/>
          <a:lstStyle/>
          <a:p>
            <a:fld id="{4F89EE68-1672-504A-9EBB-DC845AFDE62F}" type="datetimeFigureOut">
              <a:rPr lang="en-US" smtClean="0"/>
              <a:t>2/6/20</a:t>
            </a:fld>
            <a:endParaRPr lang="en-US"/>
          </a:p>
        </p:txBody>
      </p:sp>
      <p:sp>
        <p:nvSpPr>
          <p:cNvPr id="5" name="Footer Placeholder 4">
            <a:extLst>
              <a:ext uri="{FF2B5EF4-FFF2-40B4-BE49-F238E27FC236}">
                <a16:creationId xmlns:a16="http://schemas.microsoft.com/office/drawing/2014/main" id="{59CC7675-E4F3-4745-91B6-067F32BC0C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309B4D-FB40-6947-8402-D2B26678EE3E}"/>
              </a:ext>
            </a:extLst>
          </p:cNvPr>
          <p:cNvSpPr>
            <a:spLocks noGrp="1"/>
          </p:cNvSpPr>
          <p:nvPr>
            <p:ph type="sldNum" sz="quarter" idx="12"/>
          </p:nvPr>
        </p:nvSpPr>
        <p:spPr/>
        <p:txBody>
          <a:bodyPr/>
          <a:lstStyle/>
          <a:p>
            <a:fld id="{B6A883D7-E6B3-1643-A0A7-8068B6B7ABBF}" type="slidenum">
              <a:rPr lang="en-US" smtClean="0"/>
              <a:t>‹#›</a:t>
            </a:fld>
            <a:endParaRPr lang="en-US"/>
          </a:p>
        </p:txBody>
      </p:sp>
    </p:spTree>
    <p:extLst>
      <p:ext uri="{BB962C8B-B14F-4D97-AF65-F5344CB8AC3E}">
        <p14:creationId xmlns:p14="http://schemas.microsoft.com/office/powerpoint/2010/main" val="1895068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14400" y="609600"/>
            <a:ext cx="1036320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a:extLst>
              <a:ext uri="{FF2B5EF4-FFF2-40B4-BE49-F238E27FC236}">
                <a16:creationId xmlns:a16="http://schemas.microsoft.com/office/drawing/2014/main" id="{EDBC8BF0-6D8D-4B4F-99F7-7233BEF149F4}"/>
              </a:ext>
            </a:extLst>
          </p:cNvPr>
          <p:cNvSpPr>
            <a:spLocks noGrp="1" noChangeArrowheads="1"/>
          </p:cNvSpPr>
          <p:nvPr>
            <p:ph type="dt" sz="half" idx="10"/>
          </p:nvPr>
        </p:nvSpPr>
        <p:spPr>
          <a:ln/>
        </p:spPr>
        <p:txBody>
          <a:bodyPr/>
          <a:lstStyle>
            <a:lvl1pPr>
              <a:defRPr/>
            </a:lvl1pPr>
          </a:lstStyle>
          <a:p>
            <a:pPr>
              <a:defRPr/>
            </a:pPr>
            <a:endParaRPr lang="en-US" altLang="x-none"/>
          </a:p>
        </p:txBody>
      </p:sp>
      <p:sp>
        <p:nvSpPr>
          <p:cNvPr id="4" name="Rectangle 5">
            <a:extLst>
              <a:ext uri="{FF2B5EF4-FFF2-40B4-BE49-F238E27FC236}">
                <a16:creationId xmlns:a16="http://schemas.microsoft.com/office/drawing/2014/main" id="{DA47913A-E230-1248-9EFE-38609C54C4B1}"/>
              </a:ext>
            </a:extLst>
          </p:cNvPr>
          <p:cNvSpPr>
            <a:spLocks noGrp="1" noChangeArrowheads="1"/>
          </p:cNvSpPr>
          <p:nvPr>
            <p:ph type="ftr" sz="quarter" idx="11"/>
          </p:nvPr>
        </p:nvSpPr>
        <p:spPr>
          <a:ln/>
        </p:spPr>
        <p:txBody>
          <a:bodyPr/>
          <a:lstStyle>
            <a:lvl1pPr>
              <a:defRPr/>
            </a:lvl1pPr>
          </a:lstStyle>
          <a:p>
            <a:pPr>
              <a:defRPr/>
            </a:pPr>
            <a:endParaRPr lang="en-US" altLang="x-none"/>
          </a:p>
        </p:txBody>
      </p:sp>
      <p:sp>
        <p:nvSpPr>
          <p:cNvPr id="5" name="Rectangle 6">
            <a:extLst>
              <a:ext uri="{FF2B5EF4-FFF2-40B4-BE49-F238E27FC236}">
                <a16:creationId xmlns:a16="http://schemas.microsoft.com/office/drawing/2014/main" id="{73D36DBA-5F65-7644-91E0-5DF8AAEFCE40}"/>
              </a:ext>
            </a:extLst>
          </p:cNvPr>
          <p:cNvSpPr>
            <a:spLocks noGrp="1" noChangeArrowheads="1"/>
          </p:cNvSpPr>
          <p:nvPr>
            <p:ph type="sldNum" sz="quarter" idx="12"/>
          </p:nvPr>
        </p:nvSpPr>
        <p:spPr>
          <a:ln/>
        </p:spPr>
        <p:txBody>
          <a:bodyPr/>
          <a:lstStyle>
            <a:lvl1pPr>
              <a:defRPr/>
            </a:lvl1pPr>
          </a:lstStyle>
          <a:p>
            <a:pPr>
              <a:defRPr/>
            </a:pPr>
            <a:fld id="{69E213F8-78EE-BA4E-805E-971A1978FA06}" type="slidenum">
              <a:rPr lang="en-US" altLang="x-none"/>
              <a:pPr>
                <a:defRPr/>
              </a:pPr>
              <a:t>‹#›</a:t>
            </a:fld>
            <a:endParaRPr lang="en-US" altLang="x-none"/>
          </a:p>
        </p:txBody>
      </p:sp>
    </p:spTree>
    <p:extLst>
      <p:ext uri="{BB962C8B-B14F-4D97-AF65-F5344CB8AC3E}">
        <p14:creationId xmlns:p14="http://schemas.microsoft.com/office/powerpoint/2010/main" val="29070989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AD54D017-340E-1C46-B724-69F9DD8EB576}"/>
              </a:ext>
            </a:extLst>
          </p:cNvPr>
          <p:cNvSpPr>
            <a:spLocks noGrp="1" noChangeArrowheads="1"/>
          </p:cNvSpPr>
          <p:nvPr>
            <p:ph type="dt" sz="half" idx="10"/>
          </p:nvPr>
        </p:nvSpPr>
        <p:spPr>
          <a:ln/>
        </p:spPr>
        <p:txBody>
          <a:bodyPr/>
          <a:lstStyle>
            <a:lvl1pPr>
              <a:defRPr/>
            </a:lvl1pPr>
          </a:lstStyle>
          <a:p>
            <a:pPr>
              <a:defRPr/>
            </a:pPr>
            <a:endParaRPr lang="en-US" altLang="x-none"/>
          </a:p>
        </p:txBody>
      </p:sp>
      <p:sp>
        <p:nvSpPr>
          <p:cNvPr id="6" name="Rectangle 5">
            <a:extLst>
              <a:ext uri="{FF2B5EF4-FFF2-40B4-BE49-F238E27FC236}">
                <a16:creationId xmlns:a16="http://schemas.microsoft.com/office/drawing/2014/main" id="{E8AAB17C-0622-5A4B-82C3-970B51612E74}"/>
              </a:ext>
            </a:extLst>
          </p:cNvPr>
          <p:cNvSpPr>
            <a:spLocks noGrp="1" noChangeArrowheads="1"/>
          </p:cNvSpPr>
          <p:nvPr>
            <p:ph type="ftr" sz="quarter" idx="11"/>
          </p:nvPr>
        </p:nvSpPr>
        <p:spPr>
          <a:ln/>
        </p:spPr>
        <p:txBody>
          <a:bodyPr/>
          <a:lstStyle>
            <a:lvl1pPr>
              <a:defRPr/>
            </a:lvl1pPr>
          </a:lstStyle>
          <a:p>
            <a:pPr>
              <a:defRPr/>
            </a:pPr>
            <a:endParaRPr lang="en-US" altLang="x-none"/>
          </a:p>
        </p:txBody>
      </p:sp>
      <p:sp>
        <p:nvSpPr>
          <p:cNvPr id="7" name="Rectangle 6">
            <a:extLst>
              <a:ext uri="{FF2B5EF4-FFF2-40B4-BE49-F238E27FC236}">
                <a16:creationId xmlns:a16="http://schemas.microsoft.com/office/drawing/2014/main" id="{8B6AF54B-01D5-D04E-8481-DF841AD6EB80}"/>
              </a:ext>
            </a:extLst>
          </p:cNvPr>
          <p:cNvSpPr>
            <a:spLocks noGrp="1" noChangeArrowheads="1"/>
          </p:cNvSpPr>
          <p:nvPr>
            <p:ph type="sldNum" sz="quarter" idx="12"/>
          </p:nvPr>
        </p:nvSpPr>
        <p:spPr>
          <a:ln/>
        </p:spPr>
        <p:txBody>
          <a:bodyPr/>
          <a:lstStyle>
            <a:lvl1pPr>
              <a:defRPr/>
            </a:lvl1pPr>
          </a:lstStyle>
          <a:p>
            <a:pPr>
              <a:defRPr/>
            </a:pPr>
            <a:fld id="{BE5E848E-A446-F644-B103-11C5E4B4F7BD}" type="slidenum">
              <a:rPr lang="en-US" altLang="x-none"/>
              <a:pPr>
                <a:defRPr/>
              </a:pPr>
              <a:t>‹#›</a:t>
            </a:fld>
            <a:endParaRPr lang="en-US" altLang="x-none"/>
          </a:p>
        </p:txBody>
      </p:sp>
    </p:spTree>
    <p:extLst>
      <p:ext uri="{BB962C8B-B14F-4D97-AF65-F5344CB8AC3E}">
        <p14:creationId xmlns:p14="http://schemas.microsoft.com/office/powerpoint/2010/main" val="377487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A3141-CF73-EF49-9693-2E2E9F4FD1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9C11CC-479C-C145-B5A8-BFCFD7960F2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189447-D8D2-5D49-AE44-1C378F2A0D27}"/>
              </a:ext>
            </a:extLst>
          </p:cNvPr>
          <p:cNvSpPr>
            <a:spLocks noGrp="1"/>
          </p:cNvSpPr>
          <p:nvPr>
            <p:ph type="dt" sz="half" idx="10"/>
          </p:nvPr>
        </p:nvSpPr>
        <p:spPr/>
        <p:txBody>
          <a:bodyPr/>
          <a:lstStyle/>
          <a:p>
            <a:fld id="{4F89EE68-1672-504A-9EBB-DC845AFDE62F}" type="datetimeFigureOut">
              <a:rPr lang="en-US" smtClean="0"/>
              <a:t>2/6/20</a:t>
            </a:fld>
            <a:endParaRPr lang="en-US"/>
          </a:p>
        </p:txBody>
      </p:sp>
      <p:sp>
        <p:nvSpPr>
          <p:cNvPr id="5" name="Footer Placeholder 4">
            <a:extLst>
              <a:ext uri="{FF2B5EF4-FFF2-40B4-BE49-F238E27FC236}">
                <a16:creationId xmlns:a16="http://schemas.microsoft.com/office/drawing/2014/main" id="{022A4042-0D59-2E4A-8C3E-BCCA0EC0D0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34D1DD-888E-0D43-A183-BB8F040E3A88}"/>
              </a:ext>
            </a:extLst>
          </p:cNvPr>
          <p:cNvSpPr>
            <a:spLocks noGrp="1"/>
          </p:cNvSpPr>
          <p:nvPr>
            <p:ph type="sldNum" sz="quarter" idx="12"/>
          </p:nvPr>
        </p:nvSpPr>
        <p:spPr/>
        <p:txBody>
          <a:bodyPr/>
          <a:lstStyle/>
          <a:p>
            <a:fld id="{B6A883D7-E6B3-1643-A0A7-8068B6B7ABBF}" type="slidenum">
              <a:rPr lang="en-US" smtClean="0"/>
              <a:t>‹#›</a:t>
            </a:fld>
            <a:endParaRPr lang="en-US"/>
          </a:p>
        </p:txBody>
      </p:sp>
    </p:spTree>
    <p:extLst>
      <p:ext uri="{BB962C8B-B14F-4D97-AF65-F5344CB8AC3E}">
        <p14:creationId xmlns:p14="http://schemas.microsoft.com/office/powerpoint/2010/main" val="724386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18B3B-386C-374E-937F-E7B1237C2D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AA11538-3754-EC49-9AA2-6AF1503BDF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7763F23-C854-B644-B6BF-EB8408847FE8}"/>
              </a:ext>
            </a:extLst>
          </p:cNvPr>
          <p:cNvSpPr>
            <a:spLocks noGrp="1"/>
          </p:cNvSpPr>
          <p:nvPr>
            <p:ph type="dt" sz="half" idx="10"/>
          </p:nvPr>
        </p:nvSpPr>
        <p:spPr/>
        <p:txBody>
          <a:bodyPr/>
          <a:lstStyle/>
          <a:p>
            <a:fld id="{4F89EE68-1672-504A-9EBB-DC845AFDE62F}" type="datetimeFigureOut">
              <a:rPr lang="en-US" smtClean="0"/>
              <a:t>2/6/20</a:t>
            </a:fld>
            <a:endParaRPr lang="en-US"/>
          </a:p>
        </p:txBody>
      </p:sp>
      <p:sp>
        <p:nvSpPr>
          <p:cNvPr id="5" name="Footer Placeholder 4">
            <a:extLst>
              <a:ext uri="{FF2B5EF4-FFF2-40B4-BE49-F238E27FC236}">
                <a16:creationId xmlns:a16="http://schemas.microsoft.com/office/drawing/2014/main" id="{B710D72F-26AC-1546-BE02-AEF47A3AE3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DF0A3F-4555-0C4F-AA59-48F4ECF48466}"/>
              </a:ext>
            </a:extLst>
          </p:cNvPr>
          <p:cNvSpPr>
            <a:spLocks noGrp="1"/>
          </p:cNvSpPr>
          <p:nvPr>
            <p:ph type="sldNum" sz="quarter" idx="12"/>
          </p:nvPr>
        </p:nvSpPr>
        <p:spPr/>
        <p:txBody>
          <a:bodyPr/>
          <a:lstStyle/>
          <a:p>
            <a:fld id="{B6A883D7-E6B3-1643-A0A7-8068B6B7ABBF}" type="slidenum">
              <a:rPr lang="en-US" smtClean="0"/>
              <a:t>‹#›</a:t>
            </a:fld>
            <a:endParaRPr lang="en-US"/>
          </a:p>
        </p:txBody>
      </p:sp>
    </p:spTree>
    <p:extLst>
      <p:ext uri="{BB962C8B-B14F-4D97-AF65-F5344CB8AC3E}">
        <p14:creationId xmlns:p14="http://schemas.microsoft.com/office/powerpoint/2010/main" val="4214089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308CF-92BB-1643-82DE-8835AFF572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A892A8-6B52-E142-91F2-2C3361EE662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6FFF88-6AC5-4344-8224-BB5B4281273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5EC346A-EDF9-CB4B-A9E1-159FAD1A9168}"/>
              </a:ext>
            </a:extLst>
          </p:cNvPr>
          <p:cNvSpPr>
            <a:spLocks noGrp="1"/>
          </p:cNvSpPr>
          <p:nvPr>
            <p:ph type="dt" sz="half" idx="10"/>
          </p:nvPr>
        </p:nvSpPr>
        <p:spPr/>
        <p:txBody>
          <a:bodyPr/>
          <a:lstStyle/>
          <a:p>
            <a:fld id="{4F89EE68-1672-504A-9EBB-DC845AFDE62F}" type="datetimeFigureOut">
              <a:rPr lang="en-US" smtClean="0"/>
              <a:t>2/6/20</a:t>
            </a:fld>
            <a:endParaRPr lang="en-US"/>
          </a:p>
        </p:txBody>
      </p:sp>
      <p:sp>
        <p:nvSpPr>
          <p:cNvPr id="6" name="Footer Placeholder 5">
            <a:extLst>
              <a:ext uri="{FF2B5EF4-FFF2-40B4-BE49-F238E27FC236}">
                <a16:creationId xmlns:a16="http://schemas.microsoft.com/office/drawing/2014/main" id="{C887BA80-40C1-474C-9968-67CF979148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1A0E48-3163-A746-8FF0-27E6F447AC00}"/>
              </a:ext>
            </a:extLst>
          </p:cNvPr>
          <p:cNvSpPr>
            <a:spLocks noGrp="1"/>
          </p:cNvSpPr>
          <p:nvPr>
            <p:ph type="sldNum" sz="quarter" idx="12"/>
          </p:nvPr>
        </p:nvSpPr>
        <p:spPr/>
        <p:txBody>
          <a:bodyPr/>
          <a:lstStyle/>
          <a:p>
            <a:fld id="{B6A883D7-E6B3-1643-A0A7-8068B6B7ABBF}" type="slidenum">
              <a:rPr lang="en-US" smtClean="0"/>
              <a:t>‹#›</a:t>
            </a:fld>
            <a:endParaRPr lang="en-US"/>
          </a:p>
        </p:txBody>
      </p:sp>
    </p:spTree>
    <p:extLst>
      <p:ext uri="{BB962C8B-B14F-4D97-AF65-F5344CB8AC3E}">
        <p14:creationId xmlns:p14="http://schemas.microsoft.com/office/powerpoint/2010/main" val="1618516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D0250-D47F-8E46-AD8F-59D73B9277B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DDE8AFE-4D71-7045-877C-14E44E3EAC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FAD8E64-57AE-D44C-8C17-EA22F0A1073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FAF03B3-2867-AD4F-9750-476B19C0BE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2FF7D9E-D339-004D-89E1-4BA92A67B38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038DE17-ABBC-9B49-AEDB-E9293D46D2AA}"/>
              </a:ext>
            </a:extLst>
          </p:cNvPr>
          <p:cNvSpPr>
            <a:spLocks noGrp="1"/>
          </p:cNvSpPr>
          <p:nvPr>
            <p:ph type="dt" sz="half" idx="10"/>
          </p:nvPr>
        </p:nvSpPr>
        <p:spPr/>
        <p:txBody>
          <a:bodyPr/>
          <a:lstStyle/>
          <a:p>
            <a:fld id="{4F89EE68-1672-504A-9EBB-DC845AFDE62F}" type="datetimeFigureOut">
              <a:rPr lang="en-US" smtClean="0"/>
              <a:t>2/6/20</a:t>
            </a:fld>
            <a:endParaRPr lang="en-US"/>
          </a:p>
        </p:txBody>
      </p:sp>
      <p:sp>
        <p:nvSpPr>
          <p:cNvPr id="8" name="Footer Placeholder 7">
            <a:extLst>
              <a:ext uri="{FF2B5EF4-FFF2-40B4-BE49-F238E27FC236}">
                <a16:creationId xmlns:a16="http://schemas.microsoft.com/office/drawing/2014/main" id="{2ECE08A1-5421-EA47-8C18-8C3B13296FD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E510E51-E457-0D40-A60E-3EEA8E35BAA0}"/>
              </a:ext>
            </a:extLst>
          </p:cNvPr>
          <p:cNvSpPr>
            <a:spLocks noGrp="1"/>
          </p:cNvSpPr>
          <p:nvPr>
            <p:ph type="sldNum" sz="quarter" idx="12"/>
          </p:nvPr>
        </p:nvSpPr>
        <p:spPr/>
        <p:txBody>
          <a:bodyPr/>
          <a:lstStyle/>
          <a:p>
            <a:fld id="{B6A883D7-E6B3-1643-A0A7-8068B6B7ABBF}" type="slidenum">
              <a:rPr lang="en-US" smtClean="0"/>
              <a:t>‹#›</a:t>
            </a:fld>
            <a:endParaRPr lang="en-US"/>
          </a:p>
        </p:txBody>
      </p:sp>
    </p:spTree>
    <p:extLst>
      <p:ext uri="{BB962C8B-B14F-4D97-AF65-F5344CB8AC3E}">
        <p14:creationId xmlns:p14="http://schemas.microsoft.com/office/powerpoint/2010/main" val="543092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A9779-029E-C646-92D1-C776B1C442A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FC3AE1F-AE04-844C-B300-1956AB0030A1}"/>
              </a:ext>
            </a:extLst>
          </p:cNvPr>
          <p:cNvSpPr>
            <a:spLocks noGrp="1"/>
          </p:cNvSpPr>
          <p:nvPr>
            <p:ph type="dt" sz="half" idx="10"/>
          </p:nvPr>
        </p:nvSpPr>
        <p:spPr/>
        <p:txBody>
          <a:bodyPr/>
          <a:lstStyle/>
          <a:p>
            <a:fld id="{4F89EE68-1672-504A-9EBB-DC845AFDE62F}" type="datetimeFigureOut">
              <a:rPr lang="en-US" smtClean="0"/>
              <a:t>2/6/20</a:t>
            </a:fld>
            <a:endParaRPr lang="en-US"/>
          </a:p>
        </p:txBody>
      </p:sp>
      <p:sp>
        <p:nvSpPr>
          <p:cNvPr id="4" name="Footer Placeholder 3">
            <a:extLst>
              <a:ext uri="{FF2B5EF4-FFF2-40B4-BE49-F238E27FC236}">
                <a16:creationId xmlns:a16="http://schemas.microsoft.com/office/drawing/2014/main" id="{B03D18E8-696A-824A-845A-6E69B1E20D1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71F5A3B-AB4C-244A-BB2A-6DC2167DD546}"/>
              </a:ext>
            </a:extLst>
          </p:cNvPr>
          <p:cNvSpPr>
            <a:spLocks noGrp="1"/>
          </p:cNvSpPr>
          <p:nvPr>
            <p:ph type="sldNum" sz="quarter" idx="12"/>
          </p:nvPr>
        </p:nvSpPr>
        <p:spPr/>
        <p:txBody>
          <a:bodyPr/>
          <a:lstStyle/>
          <a:p>
            <a:fld id="{B6A883D7-E6B3-1643-A0A7-8068B6B7ABBF}" type="slidenum">
              <a:rPr lang="en-US" smtClean="0"/>
              <a:t>‹#›</a:t>
            </a:fld>
            <a:endParaRPr lang="en-US"/>
          </a:p>
        </p:txBody>
      </p:sp>
    </p:spTree>
    <p:extLst>
      <p:ext uri="{BB962C8B-B14F-4D97-AF65-F5344CB8AC3E}">
        <p14:creationId xmlns:p14="http://schemas.microsoft.com/office/powerpoint/2010/main" val="501089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04FF78-5D75-F84F-BA96-39EC08F7822F}"/>
              </a:ext>
            </a:extLst>
          </p:cNvPr>
          <p:cNvSpPr>
            <a:spLocks noGrp="1"/>
          </p:cNvSpPr>
          <p:nvPr>
            <p:ph type="dt" sz="half" idx="10"/>
          </p:nvPr>
        </p:nvSpPr>
        <p:spPr/>
        <p:txBody>
          <a:bodyPr/>
          <a:lstStyle/>
          <a:p>
            <a:fld id="{4F89EE68-1672-504A-9EBB-DC845AFDE62F}" type="datetimeFigureOut">
              <a:rPr lang="en-US" smtClean="0"/>
              <a:t>2/6/20</a:t>
            </a:fld>
            <a:endParaRPr lang="en-US"/>
          </a:p>
        </p:txBody>
      </p:sp>
      <p:sp>
        <p:nvSpPr>
          <p:cNvPr id="3" name="Footer Placeholder 2">
            <a:extLst>
              <a:ext uri="{FF2B5EF4-FFF2-40B4-BE49-F238E27FC236}">
                <a16:creationId xmlns:a16="http://schemas.microsoft.com/office/drawing/2014/main" id="{73521CE0-3364-C141-9085-02717332ED4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1ECCB9C-8E1D-B748-BFF8-23D2356EEE83}"/>
              </a:ext>
            </a:extLst>
          </p:cNvPr>
          <p:cNvSpPr>
            <a:spLocks noGrp="1"/>
          </p:cNvSpPr>
          <p:nvPr>
            <p:ph type="sldNum" sz="quarter" idx="12"/>
          </p:nvPr>
        </p:nvSpPr>
        <p:spPr/>
        <p:txBody>
          <a:bodyPr/>
          <a:lstStyle/>
          <a:p>
            <a:fld id="{B6A883D7-E6B3-1643-A0A7-8068B6B7ABBF}" type="slidenum">
              <a:rPr lang="en-US" smtClean="0"/>
              <a:t>‹#›</a:t>
            </a:fld>
            <a:endParaRPr lang="en-US"/>
          </a:p>
        </p:txBody>
      </p:sp>
    </p:spTree>
    <p:extLst>
      <p:ext uri="{BB962C8B-B14F-4D97-AF65-F5344CB8AC3E}">
        <p14:creationId xmlns:p14="http://schemas.microsoft.com/office/powerpoint/2010/main" val="1081687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59943-06AC-BE4A-8B0A-90A3C47F25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9EFAE2A-5AB3-474F-8217-083B2F07DC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D1404D3-782E-9141-A449-9A819130D3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B9E923A-BCF6-2B46-9BD4-646CC8F26026}"/>
              </a:ext>
            </a:extLst>
          </p:cNvPr>
          <p:cNvSpPr>
            <a:spLocks noGrp="1"/>
          </p:cNvSpPr>
          <p:nvPr>
            <p:ph type="dt" sz="half" idx="10"/>
          </p:nvPr>
        </p:nvSpPr>
        <p:spPr/>
        <p:txBody>
          <a:bodyPr/>
          <a:lstStyle/>
          <a:p>
            <a:fld id="{4F89EE68-1672-504A-9EBB-DC845AFDE62F}" type="datetimeFigureOut">
              <a:rPr lang="en-US" smtClean="0"/>
              <a:t>2/6/20</a:t>
            </a:fld>
            <a:endParaRPr lang="en-US"/>
          </a:p>
        </p:txBody>
      </p:sp>
      <p:sp>
        <p:nvSpPr>
          <p:cNvPr id="6" name="Footer Placeholder 5">
            <a:extLst>
              <a:ext uri="{FF2B5EF4-FFF2-40B4-BE49-F238E27FC236}">
                <a16:creationId xmlns:a16="http://schemas.microsoft.com/office/drawing/2014/main" id="{67596E6B-94A5-E447-A7BE-C03612AF37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CC6694-9155-CC4D-BA6D-217261FD5B6D}"/>
              </a:ext>
            </a:extLst>
          </p:cNvPr>
          <p:cNvSpPr>
            <a:spLocks noGrp="1"/>
          </p:cNvSpPr>
          <p:nvPr>
            <p:ph type="sldNum" sz="quarter" idx="12"/>
          </p:nvPr>
        </p:nvSpPr>
        <p:spPr/>
        <p:txBody>
          <a:bodyPr/>
          <a:lstStyle/>
          <a:p>
            <a:fld id="{B6A883D7-E6B3-1643-A0A7-8068B6B7ABBF}" type="slidenum">
              <a:rPr lang="en-US" smtClean="0"/>
              <a:t>‹#›</a:t>
            </a:fld>
            <a:endParaRPr lang="en-US"/>
          </a:p>
        </p:txBody>
      </p:sp>
    </p:spTree>
    <p:extLst>
      <p:ext uri="{BB962C8B-B14F-4D97-AF65-F5344CB8AC3E}">
        <p14:creationId xmlns:p14="http://schemas.microsoft.com/office/powerpoint/2010/main" val="1129239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3CAB9-4F79-8F48-9F72-A3FA174FFF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2C9330-8EDE-8D4D-BB38-E268645083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AC0FB7D-6047-3F48-88B7-7A2866E58B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34888CC-A1D7-EC4F-9D1C-2D955D19A6BB}"/>
              </a:ext>
            </a:extLst>
          </p:cNvPr>
          <p:cNvSpPr>
            <a:spLocks noGrp="1"/>
          </p:cNvSpPr>
          <p:nvPr>
            <p:ph type="dt" sz="half" idx="10"/>
          </p:nvPr>
        </p:nvSpPr>
        <p:spPr/>
        <p:txBody>
          <a:bodyPr/>
          <a:lstStyle/>
          <a:p>
            <a:fld id="{4F89EE68-1672-504A-9EBB-DC845AFDE62F}" type="datetimeFigureOut">
              <a:rPr lang="en-US" smtClean="0"/>
              <a:t>2/6/20</a:t>
            </a:fld>
            <a:endParaRPr lang="en-US"/>
          </a:p>
        </p:txBody>
      </p:sp>
      <p:sp>
        <p:nvSpPr>
          <p:cNvPr id="6" name="Footer Placeholder 5">
            <a:extLst>
              <a:ext uri="{FF2B5EF4-FFF2-40B4-BE49-F238E27FC236}">
                <a16:creationId xmlns:a16="http://schemas.microsoft.com/office/drawing/2014/main" id="{7DF4B9B3-960B-CF43-9477-5E98CF44F6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4F6E7B-639B-8346-8118-84A8E439911D}"/>
              </a:ext>
            </a:extLst>
          </p:cNvPr>
          <p:cNvSpPr>
            <a:spLocks noGrp="1"/>
          </p:cNvSpPr>
          <p:nvPr>
            <p:ph type="sldNum" sz="quarter" idx="12"/>
          </p:nvPr>
        </p:nvSpPr>
        <p:spPr/>
        <p:txBody>
          <a:bodyPr/>
          <a:lstStyle/>
          <a:p>
            <a:fld id="{B6A883D7-E6B3-1643-A0A7-8068B6B7ABBF}" type="slidenum">
              <a:rPr lang="en-US" smtClean="0"/>
              <a:t>‹#›</a:t>
            </a:fld>
            <a:endParaRPr lang="en-US"/>
          </a:p>
        </p:txBody>
      </p:sp>
    </p:spTree>
    <p:extLst>
      <p:ext uri="{BB962C8B-B14F-4D97-AF65-F5344CB8AC3E}">
        <p14:creationId xmlns:p14="http://schemas.microsoft.com/office/powerpoint/2010/main" val="2005238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0D8D73-10B9-AB45-98B5-B62588A9F2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0C142CE-B0DD-2E4B-A4FF-47A253671C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8682BF-1B06-F44D-ADDD-8427CC465F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89EE68-1672-504A-9EBB-DC845AFDE62F}" type="datetimeFigureOut">
              <a:rPr lang="en-US" smtClean="0"/>
              <a:t>2/6/20</a:t>
            </a:fld>
            <a:endParaRPr lang="en-US"/>
          </a:p>
        </p:txBody>
      </p:sp>
      <p:sp>
        <p:nvSpPr>
          <p:cNvPr id="5" name="Footer Placeholder 4">
            <a:extLst>
              <a:ext uri="{FF2B5EF4-FFF2-40B4-BE49-F238E27FC236}">
                <a16:creationId xmlns:a16="http://schemas.microsoft.com/office/drawing/2014/main" id="{A1496188-CACC-0D48-AAAE-73D9BDEA49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8B1ABD4-7DEB-8445-B502-F6E9F942D1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A883D7-E6B3-1643-A0A7-8068B6B7ABBF}" type="slidenum">
              <a:rPr lang="en-US" smtClean="0"/>
              <a:t>‹#›</a:t>
            </a:fld>
            <a:endParaRPr lang="en-US"/>
          </a:p>
        </p:txBody>
      </p:sp>
    </p:spTree>
    <p:extLst>
      <p:ext uri="{BB962C8B-B14F-4D97-AF65-F5344CB8AC3E}">
        <p14:creationId xmlns:p14="http://schemas.microsoft.com/office/powerpoint/2010/main" val="3373685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EDA76-CB0A-844E-8B1C-9417313F0765}"/>
              </a:ext>
            </a:extLst>
          </p:cNvPr>
          <p:cNvSpPr>
            <a:spLocks noGrp="1"/>
          </p:cNvSpPr>
          <p:nvPr>
            <p:ph type="ctrTitle"/>
          </p:nvPr>
        </p:nvSpPr>
        <p:spPr/>
        <p:txBody>
          <a:bodyPr/>
          <a:lstStyle/>
          <a:p>
            <a:r>
              <a:rPr lang="en-US" dirty="0"/>
              <a:t>Petroleum Politics (I)</a:t>
            </a:r>
          </a:p>
        </p:txBody>
      </p:sp>
      <p:sp>
        <p:nvSpPr>
          <p:cNvPr id="3" name="Subtitle 2">
            <a:extLst>
              <a:ext uri="{FF2B5EF4-FFF2-40B4-BE49-F238E27FC236}">
                <a16:creationId xmlns:a16="http://schemas.microsoft.com/office/drawing/2014/main" id="{28A60E45-CBF8-5F43-850C-B39B5C69067A}"/>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72616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4E9D8-9DB5-6049-9201-8A154FB502D2}"/>
              </a:ext>
            </a:extLst>
          </p:cNvPr>
          <p:cNvSpPr>
            <a:spLocks noGrp="1"/>
          </p:cNvSpPr>
          <p:nvPr>
            <p:ph type="title"/>
          </p:nvPr>
        </p:nvSpPr>
        <p:spPr/>
        <p:txBody>
          <a:bodyPr/>
          <a:lstStyle/>
          <a:p>
            <a:pPr algn="ctr"/>
            <a:r>
              <a:rPr lang="en-US" dirty="0"/>
              <a:t>Aramco and American Exceptionalism</a:t>
            </a:r>
          </a:p>
        </p:txBody>
      </p:sp>
      <p:sp>
        <p:nvSpPr>
          <p:cNvPr id="3" name="Content Placeholder 2">
            <a:extLst>
              <a:ext uri="{FF2B5EF4-FFF2-40B4-BE49-F238E27FC236}">
                <a16:creationId xmlns:a16="http://schemas.microsoft.com/office/drawing/2014/main" id="{CC667723-39C3-E245-81C8-DB25BCC41FE5}"/>
              </a:ext>
            </a:extLst>
          </p:cNvPr>
          <p:cNvSpPr>
            <a:spLocks noGrp="1"/>
          </p:cNvSpPr>
          <p:nvPr>
            <p:ph idx="1"/>
          </p:nvPr>
        </p:nvSpPr>
        <p:spPr/>
        <p:txBody>
          <a:bodyPr>
            <a:normAutofit fontScale="85000" lnSpcReduction="20000"/>
          </a:bodyPr>
          <a:lstStyle/>
          <a:p>
            <a:r>
              <a:rPr lang="en-US" dirty="0"/>
              <a:t>Operations of Aramco (Dharan), ‘helping to build a state’ not mentioned in history books</a:t>
            </a:r>
          </a:p>
          <a:p>
            <a:r>
              <a:rPr lang="en-US" b="1" dirty="0"/>
              <a:t>American ‘exceptionalism’ </a:t>
            </a:r>
            <a:r>
              <a:rPr lang="en-US" dirty="0"/>
              <a:t>especially with regard to rise of Saudi State:</a:t>
            </a:r>
          </a:p>
          <a:p>
            <a:r>
              <a:rPr lang="en-US" dirty="0"/>
              <a:t>Saudi Arabian history not story of </a:t>
            </a:r>
            <a:r>
              <a:rPr lang="en-US" dirty="0" err="1"/>
              <a:t>colonisation</a:t>
            </a:r>
            <a:r>
              <a:rPr lang="en-US" dirty="0"/>
              <a:t> like neighboring regions.</a:t>
            </a:r>
          </a:p>
          <a:p>
            <a:r>
              <a:rPr lang="en-US" dirty="0"/>
              <a:t>America’s role here exceptional in terms of creating empires</a:t>
            </a:r>
          </a:p>
          <a:p>
            <a:r>
              <a:rPr lang="en-US" dirty="0"/>
              <a:t>Aramco (American oil company) exceptional in creating a ‘modern state’ while ‘preserving traditional’; a munificent company </a:t>
            </a:r>
          </a:p>
          <a:p>
            <a:r>
              <a:rPr lang="en-US" dirty="0"/>
              <a:t>‘Anti-imperial’ connotation</a:t>
            </a:r>
          </a:p>
          <a:p>
            <a:r>
              <a:rPr lang="en-US" dirty="0"/>
              <a:t>Running of economy by local elite allied with foreign powers and economic interests means that it is not exactly a sovereign state.</a:t>
            </a:r>
          </a:p>
          <a:p>
            <a:r>
              <a:rPr lang="en-US" dirty="0"/>
              <a:t>1940s-50s political struggles: Racism toward work force around the world as new transnational corporations established overseas operations</a:t>
            </a:r>
          </a:p>
        </p:txBody>
      </p:sp>
    </p:spTree>
    <p:extLst>
      <p:ext uri="{BB962C8B-B14F-4D97-AF65-F5344CB8AC3E}">
        <p14:creationId xmlns:p14="http://schemas.microsoft.com/office/powerpoint/2010/main" val="3617106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B754B-CBD1-3F4B-9691-AA74EC9F312F}"/>
              </a:ext>
            </a:extLst>
          </p:cNvPr>
          <p:cNvSpPr>
            <a:spLocks noGrp="1"/>
          </p:cNvSpPr>
          <p:nvPr>
            <p:ph type="title"/>
          </p:nvPr>
        </p:nvSpPr>
        <p:spPr/>
        <p:txBody>
          <a:bodyPr/>
          <a:lstStyle/>
          <a:p>
            <a:pPr algn="ctr"/>
            <a:r>
              <a:rPr lang="en-US" dirty="0"/>
              <a:t>Mexico 1936-38; </a:t>
            </a:r>
            <a:r>
              <a:rPr lang="en-US" b="1" dirty="0"/>
              <a:t>Iran</a:t>
            </a:r>
            <a:r>
              <a:rPr lang="en-US" dirty="0"/>
              <a:t> 1929, 1944-51; Venezuela</a:t>
            </a:r>
          </a:p>
        </p:txBody>
      </p:sp>
      <p:sp>
        <p:nvSpPr>
          <p:cNvPr id="3" name="Content Placeholder 2">
            <a:extLst>
              <a:ext uri="{FF2B5EF4-FFF2-40B4-BE49-F238E27FC236}">
                <a16:creationId xmlns:a16="http://schemas.microsoft.com/office/drawing/2014/main" id="{DBE1B381-0F34-C74E-8063-21CC9E077887}"/>
              </a:ext>
            </a:extLst>
          </p:cNvPr>
          <p:cNvSpPr>
            <a:spLocks noGrp="1"/>
          </p:cNvSpPr>
          <p:nvPr>
            <p:ph idx="1"/>
          </p:nvPr>
        </p:nvSpPr>
        <p:spPr/>
        <p:txBody>
          <a:bodyPr>
            <a:normAutofit/>
          </a:bodyPr>
          <a:lstStyle/>
          <a:p>
            <a:r>
              <a:rPr lang="en-US" dirty="0"/>
              <a:t>Something about 20</a:t>
            </a:r>
            <a:r>
              <a:rPr lang="en-US" baseline="30000" dirty="0"/>
              <a:t>th</a:t>
            </a:r>
            <a:r>
              <a:rPr lang="en-US" dirty="0"/>
              <a:t> century politics need to create alliances with states, cannot just occupy and settle.</a:t>
            </a:r>
          </a:p>
          <a:p>
            <a:r>
              <a:rPr lang="en-US" dirty="0"/>
              <a:t>Different responses to labor unrest in Iran versus Saudi Arabia:</a:t>
            </a:r>
          </a:p>
          <a:p>
            <a:r>
              <a:rPr lang="en-US" b="1" dirty="0"/>
              <a:t>Iran</a:t>
            </a:r>
            <a:r>
              <a:rPr lang="en-US" dirty="0"/>
              <a:t>: Nationalist movement, protest working conditions, discrimination</a:t>
            </a:r>
          </a:p>
          <a:p>
            <a:r>
              <a:rPr lang="en-US" b="1" dirty="0"/>
              <a:t>Saudi Arabia</a:t>
            </a:r>
            <a:r>
              <a:rPr lang="en-US" dirty="0"/>
              <a:t>: labor movement in 1940s-50s asking for better conditions. </a:t>
            </a:r>
            <a:r>
              <a:rPr lang="en-US" dirty="0" err="1"/>
              <a:t>Eg.</a:t>
            </a:r>
            <a:r>
              <a:rPr lang="en-US" dirty="0"/>
              <a:t> 1956, demanding right to form labor unions, release of imprisoned workers, political parties and constitution, end to US interference, closing of US base which was used to protect Aramco.</a:t>
            </a:r>
          </a:p>
        </p:txBody>
      </p:sp>
    </p:spTree>
    <p:extLst>
      <p:ext uri="{BB962C8B-B14F-4D97-AF65-F5344CB8AC3E}">
        <p14:creationId xmlns:p14="http://schemas.microsoft.com/office/powerpoint/2010/main" val="803461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35348-380D-754A-9F08-7756950CF7DF}"/>
              </a:ext>
            </a:extLst>
          </p:cNvPr>
          <p:cNvSpPr>
            <a:spLocks noGrp="1"/>
          </p:cNvSpPr>
          <p:nvPr>
            <p:ph type="title"/>
          </p:nvPr>
        </p:nvSpPr>
        <p:spPr/>
        <p:txBody>
          <a:bodyPr/>
          <a:lstStyle/>
          <a:p>
            <a:pPr algn="ctr"/>
            <a:r>
              <a:rPr lang="en-US" dirty="0"/>
              <a:t>Role of transnational corporation (TNC)</a:t>
            </a:r>
          </a:p>
        </p:txBody>
      </p:sp>
      <p:sp>
        <p:nvSpPr>
          <p:cNvPr id="3" name="Content Placeholder 2">
            <a:extLst>
              <a:ext uri="{FF2B5EF4-FFF2-40B4-BE49-F238E27FC236}">
                <a16:creationId xmlns:a16="http://schemas.microsoft.com/office/drawing/2014/main" id="{19DD8EC6-A9BB-4140-A45F-6C27BB3A1F94}"/>
              </a:ext>
            </a:extLst>
          </p:cNvPr>
          <p:cNvSpPr>
            <a:spLocks noGrp="1"/>
          </p:cNvSpPr>
          <p:nvPr>
            <p:ph idx="1"/>
          </p:nvPr>
        </p:nvSpPr>
        <p:spPr>
          <a:xfrm>
            <a:off x="838200" y="1539240"/>
            <a:ext cx="10515600" cy="4637723"/>
          </a:xfrm>
        </p:spPr>
        <p:txBody>
          <a:bodyPr>
            <a:noAutofit/>
          </a:bodyPr>
          <a:lstStyle/>
          <a:p>
            <a:r>
              <a:rPr lang="en-US" sz="1800" dirty="0"/>
              <a:t>While not colonizing, still involved in political repression:</a:t>
            </a:r>
          </a:p>
          <a:p>
            <a:r>
              <a:rPr lang="en-US" sz="1800" b="1" dirty="0"/>
              <a:t>First</a:t>
            </a:r>
            <a:r>
              <a:rPr lang="en-US" sz="1800" dirty="0"/>
              <a:t>, if oil had been a commodity in the 19</a:t>
            </a:r>
            <a:r>
              <a:rPr lang="en-US" sz="1800" baseline="30000" dirty="0"/>
              <a:t>th</a:t>
            </a:r>
            <a:r>
              <a:rPr lang="en-US" sz="1800" dirty="0"/>
              <a:t> century, may have been easier to occupy but no longer possible in the 20</a:t>
            </a:r>
            <a:r>
              <a:rPr lang="en-US" sz="1800" baseline="30000" dirty="0"/>
              <a:t>th</a:t>
            </a:r>
            <a:r>
              <a:rPr lang="en-US" sz="1800" dirty="0"/>
              <a:t> century so that a company must build up power of local state and need to give it political cohesion and legitimacy.</a:t>
            </a:r>
          </a:p>
          <a:p>
            <a:r>
              <a:rPr lang="en-US" sz="1800" b="1" dirty="0"/>
              <a:t>Second</a:t>
            </a:r>
            <a:r>
              <a:rPr lang="en-US" sz="1800" dirty="0"/>
              <a:t>, particular solution to establish political control is that Aramco forms alliance with Ibn Saud and a new dynamic force: Islamic politics, namely </a:t>
            </a:r>
            <a:r>
              <a:rPr lang="en-US" sz="1800" i="1" dirty="0"/>
              <a:t>Wahhabism</a:t>
            </a:r>
            <a:endParaRPr lang="en-US" sz="1800" dirty="0"/>
          </a:p>
          <a:p>
            <a:r>
              <a:rPr lang="en-US" sz="1800" dirty="0"/>
              <a:t>Alliance with Ibn Saud means a drawing on forces of ‘</a:t>
            </a:r>
            <a:r>
              <a:rPr lang="en-US" sz="1800" dirty="0" err="1"/>
              <a:t>Ikhwan</a:t>
            </a:r>
            <a:r>
              <a:rPr lang="en-US" sz="1800" dirty="0"/>
              <a:t>’ (Brotherhood) fighters to cleanse moral/financial. </a:t>
            </a:r>
          </a:p>
          <a:p>
            <a:r>
              <a:rPr lang="en-US" sz="1800" dirty="0"/>
              <a:t>Ibn Saud  forces settlement of nomadic population but still needs to make cohesive modern state.</a:t>
            </a:r>
          </a:p>
          <a:p>
            <a:r>
              <a:rPr lang="en-US" sz="1800" dirty="0"/>
              <a:t>Ibn Saud realizes political usefulness of reliance on Wahhabism as source of discipline and authority</a:t>
            </a:r>
          </a:p>
          <a:p>
            <a:r>
              <a:rPr lang="en-US" sz="1800" b="1" dirty="0"/>
              <a:t>Thus, we observe dependence on new force with </a:t>
            </a:r>
            <a:r>
              <a:rPr lang="en-US" sz="1800" b="1" i="1" dirty="0"/>
              <a:t>own</a:t>
            </a:r>
            <a:r>
              <a:rPr lang="en-US" sz="1800" b="1" dirty="0"/>
              <a:t> logic and a curious arrangement of TNC with revivalist Islam as best way to build this new political order.</a:t>
            </a:r>
          </a:p>
          <a:p>
            <a:r>
              <a:rPr lang="en-US" sz="1800" dirty="0"/>
              <a:t>Curious alliance of religious revivalism and oil company to help train armies, police, control strikes, and  discipline state in exchange for company to remain.</a:t>
            </a:r>
          </a:p>
        </p:txBody>
      </p:sp>
    </p:spTree>
    <p:extLst>
      <p:ext uri="{BB962C8B-B14F-4D97-AF65-F5344CB8AC3E}">
        <p14:creationId xmlns:p14="http://schemas.microsoft.com/office/powerpoint/2010/main" val="2306761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4D0B9-476F-DC48-BB01-D65435249D8C}"/>
              </a:ext>
            </a:extLst>
          </p:cNvPr>
          <p:cNvSpPr>
            <a:spLocks noGrp="1"/>
          </p:cNvSpPr>
          <p:nvPr>
            <p:ph type="title"/>
          </p:nvPr>
        </p:nvSpPr>
        <p:spPr/>
        <p:txBody>
          <a:bodyPr/>
          <a:lstStyle/>
          <a:p>
            <a:pPr algn="ctr"/>
            <a:r>
              <a:rPr lang="en-US" dirty="0"/>
              <a:t>Critique of Culturalist Explanation</a:t>
            </a:r>
          </a:p>
        </p:txBody>
      </p:sp>
      <p:sp>
        <p:nvSpPr>
          <p:cNvPr id="3" name="Content Placeholder 2">
            <a:extLst>
              <a:ext uri="{FF2B5EF4-FFF2-40B4-BE49-F238E27FC236}">
                <a16:creationId xmlns:a16="http://schemas.microsoft.com/office/drawing/2014/main" id="{D3647BD1-CE79-214D-BF30-B999AB955DCA}"/>
              </a:ext>
            </a:extLst>
          </p:cNvPr>
          <p:cNvSpPr>
            <a:spLocks noGrp="1"/>
          </p:cNvSpPr>
          <p:nvPr>
            <p:ph idx="1"/>
          </p:nvPr>
        </p:nvSpPr>
        <p:spPr/>
        <p:txBody>
          <a:bodyPr>
            <a:normAutofit/>
          </a:bodyPr>
          <a:lstStyle/>
          <a:p>
            <a:r>
              <a:rPr lang="en-US" dirty="0"/>
              <a:t>Contrast this arrangement with argument of </a:t>
            </a:r>
            <a:r>
              <a:rPr lang="en-US" b="1" dirty="0"/>
              <a:t>Bernard Lewis</a:t>
            </a:r>
          </a:p>
          <a:p>
            <a:r>
              <a:rPr lang="en-US" dirty="0"/>
              <a:t>A kind of ‘</a:t>
            </a:r>
            <a:r>
              <a:rPr lang="en-US" b="1" dirty="0"/>
              <a:t>Jihad v. McWorld’ (Barber)</a:t>
            </a:r>
            <a:r>
              <a:rPr lang="en-US" dirty="0"/>
              <a:t>: assumed pockets of religious fundamentalism </a:t>
            </a:r>
            <a:r>
              <a:rPr lang="en-US" i="1" dirty="0"/>
              <a:t>as opposed to </a:t>
            </a:r>
            <a:r>
              <a:rPr lang="en-US" dirty="0"/>
              <a:t>McWorld or Globalization and rational behavior of business. </a:t>
            </a:r>
          </a:p>
          <a:p>
            <a:r>
              <a:rPr lang="en-US" i="1" dirty="0" err="1"/>
              <a:t>McJihad</a:t>
            </a:r>
            <a:r>
              <a:rPr lang="en-US" dirty="0"/>
              <a:t> (Mitchell) captures meaning of these forces actually working together so that the oil company needs religious fundamentalism to politically discipline the state and religious fundamentalists need oil company to survive and grow financially and infrastructurally.</a:t>
            </a:r>
          </a:p>
        </p:txBody>
      </p:sp>
    </p:spTree>
    <p:extLst>
      <p:ext uri="{BB962C8B-B14F-4D97-AF65-F5344CB8AC3E}">
        <p14:creationId xmlns:p14="http://schemas.microsoft.com/office/powerpoint/2010/main" val="4056820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6C972-BE26-9E4F-A0E8-E1F2DBD3F8C1}"/>
              </a:ext>
            </a:extLst>
          </p:cNvPr>
          <p:cNvSpPr>
            <a:spLocks noGrp="1"/>
          </p:cNvSpPr>
          <p:nvPr>
            <p:ph type="title"/>
          </p:nvPr>
        </p:nvSpPr>
        <p:spPr/>
        <p:txBody>
          <a:bodyPr/>
          <a:lstStyle/>
          <a:p>
            <a:pPr algn="ctr"/>
            <a:r>
              <a:rPr lang="en-US" dirty="0"/>
              <a:t>Iran</a:t>
            </a:r>
          </a:p>
        </p:txBody>
      </p:sp>
      <p:sp>
        <p:nvSpPr>
          <p:cNvPr id="3" name="Content Placeholder 2">
            <a:extLst>
              <a:ext uri="{FF2B5EF4-FFF2-40B4-BE49-F238E27FC236}">
                <a16:creationId xmlns:a16="http://schemas.microsoft.com/office/drawing/2014/main" id="{534BE30B-5AA4-C04A-8F85-06AE361D7B5C}"/>
              </a:ext>
            </a:extLst>
          </p:cNvPr>
          <p:cNvSpPr>
            <a:spLocks noGrp="1"/>
          </p:cNvSpPr>
          <p:nvPr>
            <p:ph idx="1"/>
          </p:nvPr>
        </p:nvSpPr>
        <p:spPr/>
        <p:txBody>
          <a:bodyPr>
            <a:normAutofit/>
          </a:bodyPr>
          <a:lstStyle/>
          <a:p>
            <a:r>
              <a:rPr lang="en-US" dirty="0"/>
              <a:t>1906 Constitutional Revolution: leads to establishment of constitutional form of government known as the </a:t>
            </a:r>
            <a:r>
              <a:rPr lang="en-US" i="1" dirty="0"/>
              <a:t>Majlis</a:t>
            </a:r>
            <a:r>
              <a:rPr lang="en-US" dirty="0"/>
              <a:t>.</a:t>
            </a:r>
          </a:p>
          <a:p>
            <a:r>
              <a:rPr lang="en-US" dirty="0"/>
              <a:t>Does not survive due to conditions of WWI and division of country into spheres of influence and other movements emerging in northwest of the country such as Baku oil workers demanding redistribution of wealth. War of poverty, suffering, disease.</a:t>
            </a:r>
          </a:p>
          <a:p>
            <a:r>
              <a:rPr lang="en-US" dirty="0"/>
              <a:t>New political order emerges because Britain and Russia have created organized military force: Cossacks in which Reza Khan emerges and becomes prime minister of Iran in 1923 and Shah in 1925.</a:t>
            </a:r>
          </a:p>
          <a:p>
            <a:pPr marL="0" indent="0">
              <a:buNone/>
            </a:pPr>
            <a:endParaRPr lang="en-US" dirty="0"/>
          </a:p>
        </p:txBody>
      </p:sp>
    </p:spTree>
    <p:extLst>
      <p:ext uri="{BB962C8B-B14F-4D97-AF65-F5344CB8AC3E}">
        <p14:creationId xmlns:p14="http://schemas.microsoft.com/office/powerpoint/2010/main" val="13888726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3" name="Picture 3" descr="rezashah1-11">
            <a:extLst>
              <a:ext uri="{FF2B5EF4-FFF2-40B4-BE49-F238E27FC236}">
                <a16:creationId xmlns:a16="http://schemas.microsoft.com/office/drawing/2014/main" id="{8E998B9F-D8E5-C34B-96C0-CB06C5B6760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p:pic>
      <p:sp>
        <p:nvSpPr>
          <p:cNvPr id="105474" name="Rectangle 4">
            <a:extLst>
              <a:ext uri="{FF2B5EF4-FFF2-40B4-BE49-F238E27FC236}">
                <a16:creationId xmlns:a16="http://schemas.microsoft.com/office/drawing/2014/main" id="{2CBDD397-B270-4149-9799-B62D5A3DFC32}"/>
              </a:ext>
            </a:extLst>
          </p:cNvPr>
          <p:cNvSpPr>
            <a:spLocks noGrp="1" noChangeArrowheads="1"/>
          </p:cNvSpPr>
          <p:nvPr>
            <p:ph type="title"/>
          </p:nvPr>
        </p:nvSpPr>
        <p:spPr/>
        <p:txBody>
          <a:bodyPr/>
          <a:lstStyle/>
          <a:p>
            <a:pPr algn="ctr" eaLnBrk="1" hangingPunct="1"/>
            <a:r>
              <a:rPr lang="en-US" altLang="en-US" dirty="0">
                <a:latin typeface="Calibri" panose="020F0502020204030204" pitchFamily="34" charset="0"/>
                <a:cs typeface="Calibri" panose="020F0502020204030204" pitchFamily="34" charset="0"/>
              </a:rPr>
              <a:t>Reza </a:t>
            </a:r>
            <a:r>
              <a:rPr lang="en-US" altLang="en-US" dirty="0" err="1">
                <a:latin typeface="Calibri" panose="020F0502020204030204" pitchFamily="34" charset="0"/>
                <a:cs typeface="Calibri" panose="020F0502020204030204" pitchFamily="34" charset="0"/>
              </a:rPr>
              <a:t>Pahlevi</a:t>
            </a:r>
            <a:endParaRPr lang="en-US" altLang="en-US" dirty="0">
              <a:latin typeface="Calibri" panose="020F0502020204030204" pitchFamily="34" charset="0"/>
              <a:cs typeface="Calibri" panose="020F0502020204030204" pitchFamily="34" charset="0"/>
            </a:endParaRPr>
          </a:p>
        </p:txBody>
      </p:sp>
      <p:sp>
        <p:nvSpPr>
          <p:cNvPr id="45059" name="Rectangle 5">
            <a:extLst>
              <a:ext uri="{FF2B5EF4-FFF2-40B4-BE49-F238E27FC236}">
                <a16:creationId xmlns:a16="http://schemas.microsoft.com/office/drawing/2014/main" id="{4F25A5EC-B6B0-0642-BF79-39DA49549E85}"/>
              </a:ext>
            </a:extLst>
          </p:cNvPr>
          <p:cNvSpPr>
            <a:spLocks noGrp="1" noChangeArrowheads="1"/>
          </p:cNvSpPr>
          <p:nvPr>
            <p:ph type="body" sz="half" idx="2"/>
          </p:nvPr>
        </p:nvSpPr>
        <p:spPr/>
        <p:txBody>
          <a:bodyPr>
            <a:noAutofit/>
          </a:bodyPr>
          <a:lstStyle/>
          <a:p>
            <a:pPr eaLnBrk="1" hangingPunct="1">
              <a:lnSpc>
                <a:spcPct val="90000"/>
              </a:lnSpc>
              <a:defRPr/>
            </a:pPr>
            <a:r>
              <a:rPr lang="en-US" altLang="en-US" sz="2400" dirty="0">
                <a:latin typeface="Calibri" panose="020F0502020204030204" pitchFamily="34" charset="0"/>
                <a:cs typeface="Calibri" panose="020F0502020204030204" pitchFamily="34" charset="0"/>
              </a:rPr>
              <a:t>Cossack Brigade commander, replaces Qajar monarchy in British supported coup, 1921-25</a:t>
            </a:r>
          </a:p>
          <a:p>
            <a:pPr marL="0" indent="0">
              <a:buNone/>
              <a:defRPr/>
            </a:pPr>
            <a:endParaRPr lang="en-US" altLang="en-US" sz="2400" dirty="0">
              <a:latin typeface="Calibri" panose="020F0502020204030204" pitchFamily="34" charset="0"/>
              <a:cs typeface="Calibri" panose="020F0502020204030204" pitchFamily="34" charset="0"/>
            </a:endParaRPr>
          </a:p>
          <a:p>
            <a:pPr eaLnBrk="1" hangingPunct="1">
              <a:lnSpc>
                <a:spcPct val="90000"/>
              </a:lnSpc>
              <a:defRPr/>
            </a:pPr>
            <a:r>
              <a:rPr lang="en-US" altLang="en-US" sz="2400" dirty="0">
                <a:latin typeface="Calibri" panose="020F0502020204030204" pitchFamily="34" charset="0"/>
                <a:cs typeface="Calibri" panose="020F0502020204030204" pitchFamily="34" charset="0"/>
              </a:rPr>
              <a:t>Industrial and military projects; suppresses autonomy movements in the provinces; </a:t>
            </a:r>
            <a:r>
              <a:rPr lang="en-US" altLang="en-US" sz="2400" i="1" dirty="0" err="1">
                <a:latin typeface="Calibri" panose="020F0502020204030204" pitchFamily="34" charset="0"/>
                <a:cs typeface="Calibri" panose="020F0502020204030204" pitchFamily="34" charset="0"/>
              </a:rPr>
              <a:t>ulema</a:t>
            </a:r>
            <a:r>
              <a:rPr lang="en-US" altLang="en-US" sz="2400" dirty="0">
                <a:latin typeface="Calibri" panose="020F0502020204030204" pitchFamily="34" charset="0"/>
                <a:cs typeface="Calibri" panose="020F0502020204030204" pitchFamily="34" charset="0"/>
              </a:rPr>
              <a:t> power weakened</a:t>
            </a:r>
          </a:p>
          <a:p>
            <a:pPr eaLnBrk="1" hangingPunct="1">
              <a:lnSpc>
                <a:spcPct val="90000"/>
              </a:lnSpc>
              <a:defRPr/>
            </a:pPr>
            <a:endParaRPr lang="en-US" altLang="en-US" sz="2400" dirty="0">
              <a:latin typeface="Calibri" panose="020F0502020204030204" pitchFamily="34" charset="0"/>
              <a:cs typeface="Calibri" panose="020F0502020204030204" pitchFamily="34" charset="0"/>
            </a:endParaRPr>
          </a:p>
          <a:p>
            <a:pPr eaLnBrk="1" hangingPunct="1">
              <a:lnSpc>
                <a:spcPct val="90000"/>
              </a:lnSpc>
              <a:defRPr/>
            </a:pPr>
            <a:r>
              <a:rPr lang="en-US" altLang="en-US" sz="2400" dirty="0">
                <a:latin typeface="Calibri" panose="020F0502020204030204" pitchFamily="34" charset="0"/>
                <a:cs typeface="Calibri" panose="020F0502020204030204" pitchFamily="34" charset="0"/>
              </a:rPr>
              <a:t>Abdicates to son, Mohammad Reza </a:t>
            </a:r>
            <a:r>
              <a:rPr lang="en-US" altLang="en-US" sz="2400" dirty="0" err="1">
                <a:latin typeface="Calibri" panose="020F0502020204030204" pitchFamily="34" charset="0"/>
                <a:cs typeface="Calibri" panose="020F0502020204030204" pitchFamily="34" charset="0"/>
              </a:rPr>
              <a:t>Pahlevi</a:t>
            </a:r>
            <a:r>
              <a:rPr lang="en-US" altLang="en-US" sz="2400" dirty="0">
                <a:latin typeface="Calibri" panose="020F0502020204030204" pitchFamily="34" charset="0"/>
                <a:cs typeface="Calibri" panose="020F0502020204030204" pitchFamily="34" charset="0"/>
              </a:rPr>
              <a:t>, in 1941</a:t>
            </a:r>
          </a:p>
        </p:txBody>
      </p:sp>
    </p:spTree>
    <p:extLst>
      <p:ext uri="{BB962C8B-B14F-4D97-AF65-F5344CB8AC3E}">
        <p14:creationId xmlns:p14="http://schemas.microsoft.com/office/powerpoint/2010/main" val="3480957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1590A-AAFE-ED41-B6F6-DDAACF803BAB}"/>
              </a:ext>
            </a:extLst>
          </p:cNvPr>
          <p:cNvSpPr>
            <a:spLocks noGrp="1"/>
          </p:cNvSpPr>
          <p:nvPr>
            <p:ph type="title"/>
          </p:nvPr>
        </p:nvSpPr>
        <p:spPr/>
        <p:txBody>
          <a:bodyPr/>
          <a:lstStyle/>
          <a:p>
            <a:pPr algn="ctr"/>
            <a:r>
              <a:rPr lang="en-US" i="1" dirty="0"/>
              <a:t>Iran versus Saudi Arabia</a:t>
            </a:r>
            <a:endParaRPr lang="en-US" dirty="0"/>
          </a:p>
        </p:txBody>
      </p:sp>
      <p:sp>
        <p:nvSpPr>
          <p:cNvPr id="3" name="Content Placeholder 2">
            <a:extLst>
              <a:ext uri="{FF2B5EF4-FFF2-40B4-BE49-F238E27FC236}">
                <a16:creationId xmlns:a16="http://schemas.microsoft.com/office/drawing/2014/main" id="{65169E1A-CD3E-DB46-87A4-FBCE990AB0A8}"/>
              </a:ext>
            </a:extLst>
          </p:cNvPr>
          <p:cNvSpPr>
            <a:spLocks noGrp="1"/>
          </p:cNvSpPr>
          <p:nvPr>
            <p:ph idx="1"/>
          </p:nvPr>
        </p:nvSpPr>
        <p:spPr/>
        <p:txBody>
          <a:bodyPr>
            <a:normAutofit fontScale="92500"/>
          </a:bodyPr>
          <a:lstStyle/>
          <a:p>
            <a:pPr marL="0" indent="0">
              <a:buNone/>
            </a:pPr>
            <a:r>
              <a:rPr lang="en-US" dirty="0"/>
              <a:t>1. Policies described as modernizing from above and imposed do nothing to address inegalitarian social structure, maintaining rural population at 90% who own no land versus small percentage that controls all land</a:t>
            </a:r>
          </a:p>
          <a:p>
            <a:pPr marL="0" indent="0">
              <a:buNone/>
            </a:pPr>
            <a:r>
              <a:rPr lang="en-US" dirty="0"/>
              <a:t>2. Oil completely under the control of the British. 80% of profits to British, small royalty, and after WWII, attempts to negotiate terms. British refuse to negotiate leading to embargo in 1950s and nationalization movement to claim the oil.</a:t>
            </a:r>
          </a:p>
          <a:p>
            <a:pPr marL="0" indent="0">
              <a:buNone/>
            </a:pPr>
            <a:r>
              <a:rPr lang="en-US" dirty="0"/>
              <a:t>3. In </a:t>
            </a:r>
            <a:r>
              <a:rPr lang="en-US" b="1" dirty="0"/>
              <a:t>Saudi, </a:t>
            </a:r>
            <a:r>
              <a:rPr lang="en-US" dirty="0"/>
              <a:t>the government wants more and the oil company says OK but we will make American tax payer pay you directly through a tax loophole that allows company to register increased profit payments as additional foreign income tax that is deductible and payed for by the US tax payers = ‘</a:t>
            </a:r>
            <a:r>
              <a:rPr lang="en-US" b="1" dirty="0"/>
              <a:t>50-50’</a:t>
            </a:r>
          </a:p>
        </p:txBody>
      </p:sp>
    </p:spTree>
    <p:extLst>
      <p:ext uri="{BB962C8B-B14F-4D97-AF65-F5344CB8AC3E}">
        <p14:creationId xmlns:p14="http://schemas.microsoft.com/office/powerpoint/2010/main" val="31323677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FBEC0-8F32-424A-B748-1120CDB63A03}"/>
              </a:ext>
            </a:extLst>
          </p:cNvPr>
          <p:cNvSpPr>
            <a:spLocks noGrp="1"/>
          </p:cNvSpPr>
          <p:nvPr>
            <p:ph type="title"/>
          </p:nvPr>
        </p:nvSpPr>
        <p:spPr/>
        <p:txBody>
          <a:bodyPr/>
          <a:lstStyle/>
          <a:p>
            <a:pPr algn="ctr"/>
            <a:r>
              <a:rPr lang="en-US" dirty="0"/>
              <a:t>Key points</a:t>
            </a:r>
          </a:p>
        </p:txBody>
      </p:sp>
      <p:sp>
        <p:nvSpPr>
          <p:cNvPr id="3" name="Content Placeholder 2">
            <a:extLst>
              <a:ext uri="{FF2B5EF4-FFF2-40B4-BE49-F238E27FC236}">
                <a16:creationId xmlns:a16="http://schemas.microsoft.com/office/drawing/2014/main" id="{43F81A39-1F45-7C4C-94AF-BA5B52A8EB2D}"/>
              </a:ext>
            </a:extLst>
          </p:cNvPr>
          <p:cNvSpPr>
            <a:spLocks noGrp="1"/>
          </p:cNvSpPr>
          <p:nvPr>
            <p:ph idx="1"/>
          </p:nvPr>
        </p:nvSpPr>
        <p:spPr/>
        <p:txBody>
          <a:bodyPr>
            <a:normAutofit fontScale="92500" lnSpcReduction="20000"/>
          </a:bodyPr>
          <a:lstStyle/>
          <a:p>
            <a:r>
              <a:rPr lang="en-US" dirty="0"/>
              <a:t>The building of the Middle East oil economy and the modern state. The issue of oil abundance and demand for oil and controlling abundance to keep prices high (price mechanism). A situation similar to the colonizing corporation controlling trade routes, slaves, etc. but in the 20</a:t>
            </a:r>
            <a:r>
              <a:rPr lang="en-US" baseline="30000" dirty="0"/>
              <a:t>th</a:t>
            </a:r>
            <a:r>
              <a:rPr lang="en-US" dirty="0"/>
              <a:t>c., the commodity was oil.</a:t>
            </a:r>
          </a:p>
          <a:p>
            <a:r>
              <a:rPr lang="en-US" dirty="0"/>
              <a:t>Particular kinds of policies were pursued in the Middle East:</a:t>
            </a:r>
          </a:p>
          <a:p>
            <a:r>
              <a:rPr lang="en-US" dirty="0"/>
              <a:t>In </a:t>
            </a:r>
            <a:r>
              <a:rPr lang="en-US" b="1" dirty="0"/>
              <a:t>Saudi Arabia</a:t>
            </a:r>
            <a:r>
              <a:rPr lang="en-US" dirty="0"/>
              <a:t>, we have seen that creating the modern state involved the accumulation of royalties by the Saudi royal family. Legitimacy was achieved through alliances with religious and disciplinary forces and the ruling family.</a:t>
            </a:r>
          </a:p>
          <a:p>
            <a:r>
              <a:rPr lang="en-US" dirty="0"/>
              <a:t>In </a:t>
            </a:r>
            <a:r>
              <a:rPr lang="en-US" b="1" dirty="0"/>
              <a:t>Iran</a:t>
            </a:r>
            <a:r>
              <a:rPr lang="en-US" dirty="0"/>
              <a:t>, modernization was imposed from above so to speak. By 1941, the oil industry was the largest employer than any other industry or factory in the country.</a:t>
            </a:r>
          </a:p>
          <a:p>
            <a:endParaRPr lang="en-US" dirty="0"/>
          </a:p>
        </p:txBody>
      </p:sp>
    </p:spTree>
    <p:extLst>
      <p:ext uri="{BB962C8B-B14F-4D97-AF65-F5344CB8AC3E}">
        <p14:creationId xmlns:p14="http://schemas.microsoft.com/office/powerpoint/2010/main" val="2273321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34668-2FC1-A343-A0AC-B31EC667648F}"/>
              </a:ext>
            </a:extLst>
          </p:cNvPr>
          <p:cNvSpPr>
            <a:spLocks noGrp="1"/>
          </p:cNvSpPr>
          <p:nvPr>
            <p:ph type="title"/>
          </p:nvPr>
        </p:nvSpPr>
        <p:spPr/>
        <p:txBody>
          <a:bodyPr/>
          <a:lstStyle/>
          <a:p>
            <a:pPr algn="ctr"/>
            <a:endParaRPr lang="en-US" dirty="0"/>
          </a:p>
        </p:txBody>
      </p:sp>
      <p:sp>
        <p:nvSpPr>
          <p:cNvPr id="3" name="Content Placeholder 2">
            <a:extLst>
              <a:ext uri="{FF2B5EF4-FFF2-40B4-BE49-F238E27FC236}">
                <a16:creationId xmlns:a16="http://schemas.microsoft.com/office/drawing/2014/main" id="{27C1CB84-C9E2-F040-AB64-A52592DF15D9}"/>
              </a:ext>
            </a:extLst>
          </p:cNvPr>
          <p:cNvSpPr>
            <a:spLocks noGrp="1"/>
          </p:cNvSpPr>
          <p:nvPr>
            <p:ph idx="1"/>
          </p:nvPr>
        </p:nvSpPr>
        <p:spPr/>
        <p:txBody>
          <a:bodyPr>
            <a:normAutofit/>
          </a:bodyPr>
          <a:lstStyle/>
          <a:p>
            <a:r>
              <a:rPr lang="en-US" dirty="0"/>
              <a:t>The other aspect is the dominant role of large landowners in Iran which is different from Saudi.</a:t>
            </a:r>
          </a:p>
          <a:p>
            <a:r>
              <a:rPr lang="en-US" b="1" dirty="0"/>
              <a:t>In Saudi and Iran the main turning points occurred in 1970s and 1950s respectively. </a:t>
            </a:r>
          </a:p>
          <a:p>
            <a:r>
              <a:rPr lang="en-US" dirty="0"/>
              <a:t>Similar movements around the world in Americas, Mexico in the 1930s, Venezuela in the 1930s supported by nationalist government against oil company that leads in 1949 to renegotiation of terms to 50/50 profit sharing with oil companies and national government. </a:t>
            </a:r>
          </a:p>
        </p:txBody>
      </p:sp>
    </p:spTree>
    <p:extLst>
      <p:ext uri="{BB962C8B-B14F-4D97-AF65-F5344CB8AC3E}">
        <p14:creationId xmlns:p14="http://schemas.microsoft.com/office/powerpoint/2010/main" val="22241481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03ECB-C1E0-5D40-A997-D3C2453B58AD}"/>
              </a:ext>
            </a:extLst>
          </p:cNvPr>
          <p:cNvSpPr>
            <a:spLocks noGrp="1"/>
          </p:cNvSpPr>
          <p:nvPr>
            <p:ph type="title"/>
          </p:nvPr>
        </p:nvSpPr>
        <p:spPr/>
        <p:txBody>
          <a:bodyPr/>
          <a:lstStyle/>
          <a:p>
            <a:pPr algn="ctr"/>
            <a:r>
              <a:rPr lang="en-US" dirty="0"/>
              <a:t>50-50 Profit Sharing</a:t>
            </a:r>
          </a:p>
        </p:txBody>
      </p:sp>
      <p:sp>
        <p:nvSpPr>
          <p:cNvPr id="3" name="Content Placeholder 2">
            <a:extLst>
              <a:ext uri="{FF2B5EF4-FFF2-40B4-BE49-F238E27FC236}">
                <a16:creationId xmlns:a16="http://schemas.microsoft.com/office/drawing/2014/main" id="{3930D7F8-9893-4D4A-AB10-8AD3E377FA43}"/>
              </a:ext>
            </a:extLst>
          </p:cNvPr>
          <p:cNvSpPr>
            <a:spLocks noGrp="1"/>
          </p:cNvSpPr>
          <p:nvPr>
            <p:ph idx="1"/>
          </p:nvPr>
        </p:nvSpPr>
        <p:spPr/>
        <p:txBody>
          <a:bodyPr>
            <a:normAutofit fontScale="92500"/>
          </a:bodyPr>
          <a:lstStyle/>
          <a:p>
            <a:r>
              <a:rPr lang="en-US" dirty="0"/>
              <a:t>Symbolic notion of 50/50 share that fuels debate in Iran and Saudi but 2 different response by Americans in Saudi and British in Iran.</a:t>
            </a:r>
          </a:p>
          <a:p>
            <a:r>
              <a:rPr lang="en-US" dirty="0"/>
              <a:t>Saudi demand this in 1949, 50/50 at first rejected but then get the US government to pay increased royalty to Saudi and to pretend its tax on our economic activities (Saudi government taxation of company). This is a form of subsidization by the US Treasury department agreeing to forgo taxes on revenue so that 50/50 to Saudi works with no cost to the company.</a:t>
            </a:r>
          </a:p>
          <a:p>
            <a:r>
              <a:rPr lang="en-US" dirty="0"/>
              <a:t>British in Iran are far more dependent on income from Iranian oil than America’s dependence on Saudi oil because America still had large income from domestic production. This led to political crisis with rejection of demand for 50/50. </a:t>
            </a:r>
          </a:p>
        </p:txBody>
      </p:sp>
    </p:spTree>
    <p:extLst>
      <p:ext uri="{BB962C8B-B14F-4D97-AF65-F5344CB8AC3E}">
        <p14:creationId xmlns:p14="http://schemas.microsoft.com/office/powerpoint/2010/main" val="922210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A27CF-DB14-614F-8805-17FE48B3FEC3}"/>
              </a:ext>
            </a:extLst>
          </p:cNvPr>
          <p:cNvSpPr>
            <a:spLocks noGrp="1"/>
          </p:cNvSpPr>
          <p:nvPr>
            <p:ph type="title"/>
          </p:nvPr>
        </p:nvSpPr>
        <p:spPr/>
        <p:txBody>
          <a:bodyPr/>
          <a:lstStyle/>
          <a:p>
            <a:pPr algn="ctr"/>
            <a:r>
              <a:rPr lang="en-US" dirty="0"/>
              <a:t>Long-Berenger Oil Agreement, 1919</a:t>
            </a:r>
          </a:p>
        </p:txBody>
      </p:sp>
      <p:sp>
        <p:nvSpPr>
          <p:cNvPr id="3" name="Content Placeholder 2">
            <a:extLst>
              <a:ext uri="{FF2B5EF4-FFF2-40B4-BE49-F238E27FC236}">
                <a16:creationId xmlns:a16="http://schemas.microsoft.com/office/drawing/2014/main" id="{36DED51A-3741-9244-B225-A2CA7C6E81A7}"/>
              </a:ext>
            </a:extLst>
          </p:cNvPr>
          <p:cNvSpPr>
            <a:spLocks noGrp="1"/>
          </p:cNvSpPr>
          <p:nvPr>
            <p:ph idx="1"/>
          </p:nvPr>
        </p:nvSpPr>
        <p:spPr/>
        <p:txBody>
          <a:bodyPr/>
          <a:lstStyle/>
          <a:p>
            <a:r>
              <a:rPr lang="en-US" dirty="0"/>
              <a:t>Post-war conference between Britain and France on the division of 95% of the Ottoman Empire, rights to oil are allocated with a ¼ share each to Shell, APOC (now BP), the French oil company (Total), and the Near East Development Corporation. </a:t>
            </a:r>
          </a:p>
          <a:p>
            <a:r>
              <a:rPr lang="en-US" dirty="0"/>
              <a:t>The Agreement is the basis for the </a:t>
            </a:r>
            <a:r>
              <a:rPr lang="en-US" b="1" dirty="0"/>
              <a:t>San Remo Oil Agreement of 1920</a:t>
            </a:r>
            <a:r>
              <a:rPr lang="en-US" dirty="0"/>
              <a:t>, which gave France a 25% share of Iraqi oil. 5% is also allocated to the Ottoman Armenian entrepreneur, </a:t>
            </a:r>
            <a:r>
              <a:rPr lang="en-US" dirty="0" err="1"/>
              <a:t>Calouste</a:t>
            </a:r>
            <a:r>
              <a:rPr lang="en-US" dirty="0"/>
              <a:t> </a:t>
            </a:r>
            <a:r>
              <a:rPr lang="en-US" dirty="0" err="1"/>
              <a:t>Gulbenkian</a:t>
            </a:r>
            <a:r>
              <a:rPr lang="en-US" dirty="0"/>
              <a:t>. </a:t>
            </a:r>
          </a:p>
          <a:p>
            <a:endParaRPr lang="en-US" dirty="0"/>
          </a:p>
          <a:p>
            <a:endParaRPr lang="en-US" dirty="0"/>
          </a:p>
        </p:txBody>
      </p:sp>
    </p:spTree>
    <p:extLst>
      <p:ext uri="{BB962C8B-B14F-4D97-AF65-F5344CB8AC3E}">
        <p14:creationId xmlns:p14="http://schemas.microsoft.com/office/powerpoint/2010/main" val="29783182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BE29B-0203-2148-9DF7-A40D272CA9C8}"/>
              </a:ext>
            </a:extLst>
          </p:cNvPr>
          <p:cNvSpPr>
            <a:spLocks noGrp="1"/>
          </p:cNvSpPr>
          <p:nvPr>
            <p:ph type="title"/>
          </p:nvPr>
        </p:nvSpPr>
        <p:spPr/>
        <p:txBody>
          <a:bodyPr/>
          <a:lstStyle/>
          <a:p>
            <a:pPr algn="ctr"/>
            <a:r>
              <a:rPr lang="en-US" dirty="0"/>
              <a:t>Iran: 1950-53 Coup</a:t>
            </a:r>
          </a:p>
        </p:txBody>
      </p:sp>
      <p:sp>
        <p:nvSpPr>
          <p:cNvPr id="3" name="Content Placeholder 2">
            <a:extLst>
              <a:ext uri="{FF2B5EF4-FFF2-40B4-BE49-F238E27FC236}">
                <a16:creationId xmlns:a16="http://schemas.microsoft.com/office/drawing/2014/main" id="{B6D0D258-5210-484F-85C1-A8200F5FAAB9}"/>
              </a:ext>
            </a:extLst>
          </p:cNvPr>
          <p:cNvSpPr>
            <a:spLocks noGrp="1"/>
          </p:cNvSpPr>
          <p:nvPr>
            <p:ph idx="1"/>
          </p:nvPr>
        </p:nvSpPr>
        <p:spPr>
          <a:xfrm>
            <a:off x="838200" y="1539240"/>
            <a:ext cx="10515600" cy="4637722"/>
          </a:xfrm>
        </p:spPr>
        <p:txBody>
          <a:bodyPr>
            <a:noAutofit/>
          </a:bodyPr>
          <a:lstStyle/>
          <a:p>
            <a:r>
              <a:rPr lang="en-US" sz="2000" dirty="0"/>
              <a:t>At end of the 1950, Iranians learn of Saudi 50/50 agreement with America so that Iran calls from British for some or else nationalization (a new idea) with pressure of oil workers from the southwest. In Britain, railroads and coal all taken over by the state,</a:t>
            </a:r>
          </a:p>
          <a:p>
            <a:r>
              <a:rPr lang="en-US" sz="2000" dirty="0"/>
              <a:t>April 1951, Mossadegh: big landowner, head of national front, elected to parliament on mandate of nationalization of oil.</a:t>
            </a:r>
          </a:p>
          <a:p>
            <a:r>
              <a:rPr lang="en-US" sz="2000" dirty="0"/>
              <a:t>Issue taken to Hague World Court: solution is Britain/AIOC accept 50/50 but British continue to control marketing of oil.</a:t>
            </a:r>
          </a:p>
          <a:p>
            <a:r>
              <a:rPr lang="en-US" sz="2000" dirty="0"/>
              <a:t>1950s (1953): Critical moment; channeling of funds to conservative forces</a:t>
            </a:r>
          </a:p>
          <a:p>
            <a:r>
              <a:rPr lang="en-US" sz="2000" dirty="0"/>
              <a:t>Before: Shah was previously forced to rule according to representational parliament and demands.</a:t>
            </a:r>
          </a:p>
          <a:p>
            <a:r>
              <a:rPr lang="en-US" sz="2000" dirty="0"/>
              <a:t>After: Popular movement arrested, eliminated </a:t>
            </a:r>
            <a:r>
              <a:rPr lang="en-US" sz="2000" i="1" dirty="0" err="1"/>
              <a:t>Tudeh</a:t>
            </a:r>
            <a:r>
              <a:rPr lang="en-US" sz="2000" dirty="0"/>
              <a:t> from politics, nationalists get short sentences and re-emerge</a:t>
            </a:r>
          </a:p>
          <a:p>
            <a:r>
              <a:rPr lang="en-US" sz="2000" dirty="0"/>
              <a:t>Thus, nationalization of oil left in place but given control of marketing to </a:t>
            </a:r>
            <a:r>
              <a:rPr lang="en-US" sz="2000" b="1" dirty="0"/>
              <a:t>consortium</a:t>
            </a:r>
            <a:r>
              <a:rPr lang="en-US" sz="2000" dirty="0"/>
              <a:t>: 40% to BP; 14% to Shell; 7% to US oil majors; 5% to smaller companies. </a:t>
            </a:r>
          </a:p>
        </p:txBody>
      </p:sp>
    </p:spTree>
    <p:extLst>
      <p:ext uri="{BB962C8B-B14F-4D97-AF65-F5344CB8AC3E}">
        <p14:creationId xmlns:p14="http://schemas.microsoft.com/office/powerpoint/2010/main" val="1655731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8338D-0768-7644-A3AF-578E0AA17BE5}"/>
              </a:ext>
            </a:extLst>
          </p:cNvPr>
          <p:cNvSpPr>
            <a:spLocks noGrp="1"/>
          </p:cNvSpPr>
          <p:nvPr>
            <p:ph type="title"/>
          </p:nvPr>
        </p:nvSpPr>
        <p:spPr/>
        <p:txBody>
          <a:bodyPr/>
          <a:lstStyle/>
          <a:p>
            <a:pPr algn="ctr"/>
            <a:r>
              <a:rPr lang="en-US" dirty="0"/>
              <a:t>Iran: 1953-1960s</a:t>
            </a:r>
          </a:p>
        </p:txBody>
      </p:sp>
      <p:sp>
        <p:nvSpPr>
          <p:cNvPr id="3" name="Content Placeholder 2">
            <a:extLst>
              <a:ext uri="{FF2B5EF4-FFF2-40B4-BE49-F238E27FC236}">
                <a16:creationId xmlns:a16="http://schemas.microsoft.com/office/drawing/2014/main" id="{F80138E3-6A7A-F54D-8DDE-A1F32104942C}"/>
              </a:ext>
            </a:extLst>
          </p:cNvPr>
          <p:cNvSpPr>
            <a:spLocks noGrp="1"/>
          </p:cNvSpPr>
          <p:nvPr>
            <p:ph idx="1"/>
          </p:nvPr>
        </p:nvSpPr>
        <p:spPr/>
        <p:txBody>
          <a:bodyPr>
            <a:normAutofit fontScale="85000" lnSpcReduction="20000"/>
          </a:bodyPr>
          <a:lstStyle/>
          <a:p>
            <a:r>
              <a:rPr lang="en-US" dirty="0"/>
              <a:t>Following the 1953 coup, US replaces Britain completely to back this new and more authoritarian regime: </a:t>
            </a:r>
            <a:r>
              <a:rPr lang="en-US" b="1" dirty="0"/>
              <a:t>military assistance, 1953-61 from US</a:t>
            </a:r>
            <a:r>
              <a:rPr lang="en-US" dirty="0"/>
              <a:t>.</a:t>
            </a:r>
          </a:p>
          <a:p>
            <a:r>
              <a:rPr lang="en-US" dirty="0"/>
              <a:t>Nationalism repressed via security service and </a:t>
            </a:r>
            <a:r>
              <a:rPr lang="en-US" i="1" dirty="0"/>
              <a:t>SAVAK</a:t>
            </a:r>
            <a:r>
              <a:rPr lang="en-US" dirty="0"/>
              <a:t>, 1957, political repression but more cautious with </a:t>
            </a:r>
            <a:r>
              <a:rPr lang="en-US" i="1" dirty="0"/>
              <a:t>bazaar </a:t>
            </a:r>
            <a:r>
              <a:rPr lang="en-US" dirty="0"/>
              <a:t>(merchant class) and religious establishment.</a:t>
            </a:r>
          </a:p>
          <a:p>
            <a:r>
              <a:rPr lang="en-US" b="1" dirty="0"/>
              <a:t>1959-63</a:t>
            </a:r>
            <a:r>
              <a:rPr lang="en-US" dirty="0"/>
              <a:t>:</a:t>
            </a:r>
          </a:p>
          <a:p>
            <a:r>
              <a:rPr lang="en-US" dirty="0"/>
              <a:t>Opposition emerges and Shah introduces reforms: land reform legislation and in face of student protests, there is series of attempts at modernization and education.</a:t>
            </a:r>
          </a:p>
          <a:p>
            <a:r>
              <a:rPr lang="en-US" dirty="0"/>
              <a:t>Large holdings out of 375 acres; Owners decide which land to keep</a:t>
            </a:r>
          </a:p>
          <a:p>
            <a:r>
              <a:rPr lang="en-US" dirty="0"/>
              <a:t>First time religious opposition emerges: Khomeini in 1963 in Qum exiled to Iraq, criticizes land reforms of the White Revolution</a:t>
            </a:r>
          </a:p>
          <a:p>
            <a:r>
              <a:rPr lang="en-US" dirty="0"/>
              <a:t>1964: more US aid, strikes, protests, deportations</a:t>
            </a:r>
          </a:p>
        </p:txBody>
      </p:sp>
    </p:spTree>
    <p:extLst>
      <p:ext uri="{BB962C8B-B14F-4D97-AF65-F5344CB8AC3E}">
        <p14:creationId xmlns:p14="http://schemas.microsoft.com/office/powerpoint/2010/main" val="22512880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F7628-FC62-DA48-A809-2BCC9279725B}"/>
              </a:ext>
            </a:extLst>
          </p:cNvPr>
          <p:cNvSpPr>
            <a:spLocks noGrp="1"/>
          </p:cNvSpPr>
          <p:nvPr>
            <p:ph type="title"/>
          </p:nvPr>
        </p:nvSpPr>
        <p:spPr/>
        <p:txBody>
          <a:bodyPr/>
          <a:lstStyle/>
          <a:p>
            <a:pPr algn="ctr"/>
            <a:r>
              <a:rPr lang="en-US" dirty="0"/>
              <a:t>Saudi </a:t>
            </a:r>
            <a:r>
              <a:rPr lang="en-US"/>
              <a:t>Arabia, 1950s</a:t>
            </a:r>
            <a:endParaRPr lang="en-US" dirty="0"/>
          </a:p>
        </p:txBody>
      </p:sp>
      <p:sp>
        <p:nvSpPr>
          <p:cNvPr id="3" name="Content Placeholder 2">
            <a:extLst>
              <a:ext uri="{FF2B5EF4-FFF2-40B4-BE49-F238E27FC236}">
                <a16:creationId xmlns:a16="http://schemas.microsoft.com/office/drawing/2014/main" id="{0A974A32-3F9D-C94D-AE64-1412E3BCB872}"/>
              </a:ext>
            </a:extLst>
          </p:cNvPr>
          <p:cNvSpPr>
            <a:spLocks noGrp="1"/>
          </p:cNvSpPr>
          <p:nvPr>
            <p:ph idx="1"/>
          </p:nvPr>
        </p:nvSpPr>
        <p:spPr/>
        <p:txBody>
          <a:bodyPr>
            <a:normAutofit fontScale="92500" lnSpcReduction="10000"/>
          </a:bodyPr>
          <a:lstStyle/>
          <a:p>
            <a:r>
              <a:rPr lang="en-US" dirty="0"/>
              <a:t>Threat of nationalization put off because American corporation willingness to accede to 50/50 profit sharing.</a:t>
            </a:r>
          </a:p>
          <a:p>
            <a:r>
              <a:rPr lang="en-US" dirty="0"/>
              <a:t>With transformation of new state, strikes in oil industry emerge in 1950s, 1953, 1956. </a:t>
            </a:r>
          </a:p>
          <a:p>
            <a:r>
              <a:rPr lang="en-US" dirty="0"/>
              <a:t>Change in Saudi politics later in 1958: sons of ibn Saud, ‘reformist princes’ backing political change known as the ‘free princes’</a:t>
            </a:r>
          </a:p>
          <a:p>
            <a:r>
              <a:rPr lang="en-US" dirty="0"/>
              <a:t>America looking for something different and cements closer alliance to Saudi (1957-58) to counter Egypt and Iraq.</a:t>
            </a:r>
          </a:p>
          <a:p>
            <a:r>
              <a:rPr lang="en-US" dirty="0"/>
              <a:t>Saudi seen as center of gravity; promises of constitution, judicial reform. Americans interested questioned and linked to control of oil. In this period, we see emergence of OPEC 1960</a:t>
            </a:r>
            <a:r>
              <a:rPr lang="en-US"/>
              <a:t>. </a:t>
            </a:r>
            <a:endParaRPr lang="en-US" dirty="0"/>
          </a:p>
        </p:txBody>
      </p:sp>
    </p:spTree>
    <p:extLst>
      <p:ext uri="{BB962C8B-B14F-4D97-AF65-F5344CB8AC3E}">
        <p14:creationId xmlns:p14="http://schemas.microsoft.com/office/powerpoint/2010/main" val="3989825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ADD75-468E-4A4B-80C1-69F58D3D612F}"/>
              </a:ext>
            </a:extLst>
          </p:cNvPr>
          <p:cNvSpPr>
            <a:spLocks noGrp="1"/>
          </p:cNvSpPr>
          <p:nvPr>
            <p:ph type="title"/>
          </p:nvPr>
        </p:nvSpPr>
        <p:spPr/>
        <p:txBody>
          <a:bodyPr/>
          <a:lstStyle/>
          <a:p>
            <a:pPr algn="ctr"/>
            <a:r>
              <a:rPr lang="en-US" dirty="0"/>
              <a:t>Iraq and the Arabian Peninsula (Saudi Arabia)</a:t>
            </a:r>
          </a:p>
        </p:txBody>
      </p:sp>
      <p:pic>
        <p:nvPicPr>
          <p:cNvPr id="5" name="Picture 1" descr="page1image3519141216">
            <a:extLst>
              <a:ext uri="{FF2B5EF4-FFF2-40B4-BE49-F238E27FC236}">
                <a16:creationId xmlns:a16="http://schemas.microsoft.com/office/drawing/2014/main" id="{FC0BD0A1-CA4D-2E4A-AA27-3D4561E7D6E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2457" y="1690687"/>
            <a:ext cx="6500553" cy="4676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9651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1AA19-BA66-D54F-84E6-D5CCCFB90034}"/>
              </a:ext>
            </a:extLst>
          </p:cNvPr>
          <p:cNvSpPr>
            <a:spLocks noGrp="1"/>
          </p:cNvSpPr>
          <p:nvPr>
            <p:ph type="title"/>
          </p:nvPr>
        </p:nvSpPr>
        <p:spPr/>
        <p:txBody>
          <a:bodyPr/>
          <a:lstStyle/>
          <a:p>
            <a:pPr algn="ctr"/>
            <a:r>
              <a:rPr lang="en-US" dirty="0"/>
              <a:t>Managing Oil Abundance</a:t>
            </a:r>
          </a:p>
        </p:txBody>
      </p:sp>
      <p:sp>
        <p:nvSpPr>
          <p:cNvPr id="3" name="Content Placeholder 2">
            <a:extLst>
              <a:ext uri="{FF2B5EF4-FFF2-40B4-BE49-F238E27FC236}">
                <a16:creationId xmlns:a16="http://schemas.microsoft.com/office/drawing/2014/main" id="{480FFC8F-E5D7-D74C-A1B5-579537027CF1}"/>
              </a:ext>
            </a:extLst>
          </p:cNvPr>
          <p:cNvSpPr>
            <a:spLocks noGrp="1"/>
          </p:cNvSpPr>
          <p:nvPr>
            <p:ph idx="1"/>
          </p:nvPr>
        </p:nvSpPr>
        <p:spPr/>
        <p:txBody>
          <a:bodyPr>
            <a:normAutofit/>
          </a:bodyPr>
          <a:lstStyle/>
          <a:p>
            <a:r>
              <a:rPr lang="en-US" dirty="0"/>
              <a:t>Oil abundance up to WWI when demand for oil increases rapidly with the invention of the internal combustion engine.</a:t>
            </a:r>
          </a:p>
          <a:p>
            <a:r>
              <a:rPr lang="en-US" dirty="0"/>
              <a:t> Cheapest source of production is in the Middle East. </a:t>
            </a:r>
          </a:p>
          <a:p>
            <a:r>
              <a:rPr lang="en-US" dirty="0"/>
              <a:t>The </a:t>
            </a:r>
            <a:r>
              <a:rPr lang="en-US" b="1" dirty="0"/>
              <a:t>Texas Railroad Commission (TRC) </a:t>
            </a:r>
            <a:r>
              <a:rPr lang="en-US" dirty="0"/>
              <a:t>is setting the price up to 1929-30s which then shifts to control by the largest major oil corporations after WWII followed by OPEC.</a:t>
            </a:r>
          </a:p>
          <a:p>
            <a:endParaRPr lang="en-US" dirty="0"/>
          </a:p>
        </p:txBody>
      </p:sp>
    </p:spTree>
    <p:extLst>
      <p:ext uri="{BB962C8B-B14F-4D97-AF65-F5344CB8AC3E}">
        <p14:creationId xmlns:p14="http://schemas.microsoft.com/office/powerpoint/2010/main" val="2696097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0C081-8033-7A45-A966-8C9563814DA2}"/>
              </a:ext>
            </a:extLst>
          </p:cNvPr>
          <p:cNvSpPr>
            <a:spLocks noGrp="1"/>
          </p:cNvSpPr>
          <p:nvPr>
            <p:ph type="title"/>
          </p:nvPr>
        </p:nvSpPr>
        <p:spPr/>
        <p:txBody>
          <a:bodyPr/>
          <a:lstStyle/>
          <a:p>
            <a:pPr algn="ctr"/>
            <a:r>
              <a:rPr lang="en-US" dirty="0"/>
              <a:t>Red Line Agreement, 1928</a:t>
            </a:r>
          </a:p>
        </p:txBody>
      </p:sp>
      <p:pic>
        <p:nvPicPr>
          <p:cNvPr id="72705" name="Content Placeholder 2">
            <a:extLst>
              <a:ext uri="{FF2B5EF4-FFF2-40B4-BE49-F238E27FC236}">
                <a16:creationId xmlns:a16="http://schemas.microsoft.com/office/drawing/2014/main" id="{83C10905-40E0-4642-8F08-C866C85CE47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208607" y="1825625"/>
            <a:ext cx="3774785" cy="4351338"/>
          </a:xfrm>
        </p:spPr>
      </p:pic>
    </p:spTree>
    <p:extLst>
      <p:ext uri="{BB962C8B-B14F-4D97-AF65-F5344CB8AC3E}">
        <p14:creationId xmlns:p14="http://schemas.microsoft.com/office/powerpoint/2010/main" val="724019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20A63-F95F-934C-BE59-9E0C24E48F5C}"/>
              </a:ext>
            </a:extLst>
          </p:cNvPr>
          <p:cNvSpPr>
            <a:spLocks noGrp="1"/>
          </p:cNvSpPr>
          <p:nvPr>
            <p:ph type="title"/>
          </p:nvPr>
        </p:nvSpPr>
        <p:spPr/>
        <p:txBody>
          <a:bodyPr/>
          <a:lstStyle/>
          <a:p>
            <a:pPr algn="ctr"/>
            <a:r>
              <a:rPr lang="en-US" b="1" dirty="0"/>
              <a:t>Anti-market Mechanisms</a:t>
            </a:r>
            <a:r>
              <a:rPr lang="en-US" dirty="0"/>
              <a:t>: </a:t>
            </a:r>
            <a:br>
              <a:rPr lang="en-US" dirty="0"/>
            </a:br>
            <a:r>
              <a:rPr lang="en-US" dirty="0"/>
              <a:t>Cartels and </a:t>
            </a:r>
            <a:r>
              <a:rPr lang="en-US" dirty="0" err="1"/>
              <a:t>Monopolisation</a:t>
            </a:r>
            <a:endParaRPr lang="en-US" dirty="0"/>
          </a:p>
        </p:txBody>
      </p:sp>
      <p:sp>
        <p:nvSpPr>
          <p:cNvPr id="3" name="Content Placeholder 2">
            <a:extLst>
              <a:ext uri="{FF2B5EF4-FFF2-40B4-BE49-F238E27FC236}">
                <a16:creationId xmlns:a16="http://schemas.microsoft.com/office/drawing/2014/main" id="{AD294A64-4E2B-CB46-866A-D878C62D8DD1}"/>
              </a:ext>
            </a:extLst>
          </p:cNvPr>
          <p:cNvSpPr>
            <a:spLocks noGrp="1"/>
          </p:cNvSpPr>
          <p:nvPr>
            <p:ph idx="1"/>
          </p:nvPr>
        </p:nvSpPr>
        <p:spPr/>
        <p:txBody>
          <a:bodyPr>
            <a:normAutofit lnSpcReduction="10000"/>
          </a:bodyPr>
          <a:lstStyle/>
          <a:p>
            <a:r>
              <a:rPr lang="en-US" dirty="0"/>
              <a:t>If each company was left to produce as it wanted their market would be established and sold at competitive prices and be remarkably cheap.</a:t>
            </a:r>
          </a:p>
          <a:p>
            <a:r>
              <a:rPr lang="en-US" dirty="0"/>
              <a:t>The energy system needs to be built in a way that demand and overabundance are managed.</a:t>
            </a:r>
          </a:p>
          <a:p>
            <a:r>
              <a:rPr lang="en-US" dirty="0"/>
              <a:t>Oil already discovered in the US in 1859. Rockefeller did not actually own his own wells but </a:t>
            </a:r>
            <a:r>
              <a:rPr lang="en-US" b="1" dirty="0"/>
              <a:t>monopolized</a:t>
            </a:r>
            <a:r>
              <a:rPr lang="en-US" dirty="0"/>
              <a:t> infrastructure for the distribution and refining of oil.</a:t>
            </a:r>
          </a:p>
          <a:p>
            <a:r>
              <a:rPr lang="en-US" dirty="0"/>
              <a:t>Post-WWI, </a:t>
            </a:r>
            <a:r>
              <a:rPr lang="en-US" b="1" dirty="0"/>
              <a:t>monopoly of production is recreated on a global scale</a:t>
            </a:r>
            <a:r>
              <a:rPr lang="en-US" dirty="0"/>
              <a:t>. </a:t>
            </a:r>
          </a:p>
          <a:p>
            <a:r>
              <a:rPr lang="en-US" dirty="0"/>
              <a:t>This pricing system continues from 1920s to end of 1959. </a:t>
            </a:r>
          </a:p>
        </p:txBody>
      </p:sp>
    </p:spTree>
    <p:extLst>
      <p:ext uri="{BB962C8B-B14F-4D97-AF65-F5344CB8AC3E}">
        <p14:creationId xmlns:p14="http://schemas.microsoft.com/office/powerpoint/2010/main" val="1124104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EC4DC-6DFD-124E-B96F-F741482B2B03}"/>
              </a:ext>
            </a:extLst>
          </p:cNvPr>
          <p:cNvSpPr>
            <a:spLocks noGrp="1"/>
          </p:cNvSpPr>
          <p:nvPr>
            <p:ph type="title"/>
          </p:nvPr>
        </p:nvSpPr>
        <p:spPr/>
        <p:txBody>
          <a:bodyPr/>
          <a:lstStyle/>
          <a:p>
            <a:pPr algn="ctr"/>
            <a:r>
              <a:rPr lang="en-US" dirty="0"/>
              <a:t>Kingdom of Saudi Arabia</a:t>
            </a:r>
          </a:p>
        </p:txBody>
      </p:sp>
      <p:sp>
        <p:nvSpPr>
          <p:cNvPr id="3" name="Content Placeholder 2">
            <a:extLst>
              <a:ext uri="{FF2B5EF4-FFF2-40B4-BE49-F238E27FC236}">
                <a16:creationId xmlns:a16="http://schemas.microsoft.com/office/drawing/2014/main" id="{0389BAA0-AA24-C44C-9932-7DDFCFDAA737}"/>
              </a:ext>
            </a:extLst>
          </p:cNvPr>
          <p:cNvSpPr>
            <a:spLocks noGrp="1"/>
          </p:cNvSpPr>
          <p:nvPr>
            <p:ph idx="1"/>
          </p:nvPr>
        </p:nvSpPr>
        <p:spPr/>
        <p:txBody>
          <a:bodyPr/>
          <a:lstStyle/>
          <a:p>
            <a:r>
              <a:rPr lang="en-US" dirty="0"/>
              <a:t>1920s prospecting for oil led by Standard Oil of NY, NJ, and California which become Aramco and Chevron</a:t>
            </a:r>
          </a:p>
          <a:p>
            <a:r>
              <a:rPr lang="en-US" dirty="0"/>
              <a:t>Western coast of Arabian peninsula is Ottoman controlled while eastern coast is controlled by independent </a:t>
            </a:r>
            <a:r>
              <a:rPr lang="en-US" dirty="0" err="1"/>
              <a:t>Amirs</a:t>
            </a:r>
            <a:r>
              <a:rPr lang="en-US" dirty="0"/>
              <a:t> (Ibn Saud in Najd; Emirates). </a:t>
            </a:r>
          </a:p>
          <a:p>
            <a:r>
              <a:rPr lang="en-US" dirty="0"/>
              <a:t>Abd-al Aziz bin Saud in 1932 unites the region into a single kingdom of Saudi Arabia.</a:t>
            </a:r>
          </a:p>
          <a:p>
            <a:r>
              <a:rPr lang="en-US" dirty="0"/>
              <a:t>Ibn Saud is installed with the backing of the British. Make a deal with SoCal (Aramco) and Texaco in a 1930 agreement.</a:t>
            </a:r>
          </a:p>
        </p:txBody>
      </p:sp>
    </p:spTree>
    <p:extLst>
      <p:ext uri="{BB962C8B-B14F-4D97-AF65-F5344CB8AC3E}">
        <p14:creationId xmlns:p14="http://schemas.microsoft.com/office/powerpoint/2010/main" val="3159536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descr="page1image3185830432">
            <a:extLst>
              <a:ext uri="{FF2B5EF4-FFF2-40B4-BE49-F238E27FC236}">
                <a16:creationId xmlns:a16="http://schemas.microsoft.com/office/drawing/2014/main" id="{DCFA48CB-4490-0846-848D-E42122288ACE}"/>
              </a:ext>
            </a:extLst>
          </p:cNvPr>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bwMode="auto">
          <a:xfrm>
            <a:off x="3225339" y="897775"/>
            <a:ext cx="5586152" cy="5020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160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4B173-AC03-8449-860F-C2BC38B77EBB}"/>
              </a:ext>
            </a:extLst>
          </p:cNvPr>
          <p:cNvSpPr>
            <a:spLocks noGrp="1"/>
          </p:cNvSpPr>
          <p:nvPr>
            <p:ph type="title"/>
          </p:nvPr>
        </p:nvSpPr>
        <p:spPr/>
        <p:txBody>
          <a:bodyPr/>
          <a:lstStyle/>
          <a:p>
            <a:pPr algn="ctr"/>
            <a:r>
              <a:rPr lang="en-US" dirty="0"/>
              <a:t>How to make a modern state?</a:t>
            </a:r>
          </a:p>
        </p:txBody>
      </p:sp>
      <p:sp>
        <p:nvSpPr>
          <p:cNvPr id="3" name="Content Placeholder 2">
            <a:extLst>
              <a:ext uri="{FF2B5EF4-FFF2-40B4-BE49-F238E27FC236}">
                <a16:creationId xmlns:a16="http://schemas.microsoft.com/office/drawing/2014/main" id="{D544422E-27C8-5141-AB21-DFF33652ECE3}"/>
              </a:ext>
            </a:extLst>
          </p:cNvPr>
          <p:cNvSpPr>
            <a:spLocks noGrp="1"/>
          </p:cNvSpPr>
          <p:nvPr>
            <p:ph idx="1"/>
          </p:nvPr>
        </p:nvSpPr>
        <p:spPr/>
        <p:txBody>
          <a:bodyPr>
            <a:normAutofit/>
          </a:bodyPr>
          <a:lstStyle/>
          <a:p>
            <a:r>
              <a:rPr lang="en-US" dirty="0"/>
              <a:t>Aramco allies with Ibn Saud. Keep in mind that the largest oil producers are US and Russia.</a:t>
            </a:r>
          </a:p>
          <a:p>
            <a:r>
              <a:rPr lang="en-US" dirty="0"/>
              <a:t>New form of politics results: </a:t>
            </a:r>
          </a:p>
          <a:p>
            <a:pPr marL="0" indent="0">
              <a:buNone/>
            </a:pPr>
            <a:r>
              <a:rPr lang="en-US" dirty="0"/>
              <a:t>- brings financial support</a:t>
            </a:r>
          </a:p>
          <a:p>
            <a:pPr marL="0" indent="0">
              <a:buNone/>
            </a:pPr>
            <a:r>
              <a:rPr lang="en-US" dirty="0"/>
              <a:t>- build roads, hospitals, schools, air fields</a:t>
            </a:r>
          </a:p>
          <a:p>
            <a:pPr marL="0" indent="0">
              <a:buNone/>
            </a:pPr>
            <a:r>
              <a:rPr lang="en-US" dirty="0"/>
              <a:t>- WWII, air base, by persuasion of US and its control, is the largest between Germany and Japan.</a:t>
            </a:r>
          </a:p>
          <a:p>
            <a:pPr marL="0" indent="0">
              <a:buNone/>
            </a:pPr>
            <a:r>
              <a:rPr lang="en-US" dirty="0"/>
              <a:t>- contractors: employ Bechtel to build the state</a:t>
            </a:r>
          </a:p>
          <a:p>
            <a:pPr marL="0" indent="0">
              <a:buNone/>
            </a:pPr>
            <a:r>
              <a:rPr lang="en-US" dirty="0"/>
              <a:t>- US financial advisers, ministry of finance</a:t>
            </a:r>
          </a:p>
        </p:txBody>
      </p:sp>
    </p:spTree>
    <p:extLst>
      <p:ext uri="{BB962C8B-B14F-4D97-AF65-F5344CB8AC3E}">
        <p14:creationId xmlns:p14="http://schemas.microsoft.com/office/powerpoint/2010/main" val="24095904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748</TotalTime>
  <Words>2021</Words>
  <Application>Microsoft Macintosh PowerPoint</Application>
  <PresentationFormat>Widescreen</PresentationFormat>
  <Paragraphs>105</Paragraphs>
  <Slides>22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ＭＳ Ｐゴシック</vt:lpstr>
      <vt:lpstr>Arial</vt:lpstr>
      <vt:lpstr>Calibri</vt:lpstr>
      <vt:lpstr>Calibri Light</vt:lpstr>
      <vt:lpstr>Helvetica</vt:lpstr>
      <vt:lpstr>Office Theme</vt:lpstr>
      <vt:lpstr>Petroleum Politics (I)</vt:lpstr>
      <vt:lpstr>Long-Berenger Oil Agreement, 1919</vt:lpstr>
      <vt:lpstr>Iraq and the Arabian Peninsula (Saudi Arabia)</vt:lpstr>
      <vt:lpstr>Managing Oil Abundance</vt:lpstr>
      <vt:lpstr>Red Line Agreement, 1928</vt:lpstr>
      <vt:lpstr>Anti-market Mechanisms:  Cartels and Monopolisation</vt:lpstr>
      <vt:lpstr>Kingdom of Saudi Arabia</vt:lpstr>
      <vt:lpstr>PowerPoint Presentation</vt:lpstr>
      <vt:lpstr>How to make a modern state?</vt:lpstr>
      <vt:lpstr>Aramco and American Exceptionalism</vt:lpstr>
      <vt:lpstr>Mexico 1936-38; Iran 1929, 1944-51; Venezuela</vt:lpstr>
      <vt:lpstr>Role of transnational corporation (TNC)</vt:lpstr>
      <vt:lpstr>Critique of Culturalist Explanation</vt:lpstr>
      <vt:lpstr>Iran</vt:lpstr>
      <vt:lpstr>Reza Pahlevi</vt:lpstr>
      <vt:lpstr>Iran versus Saudi Arabia</vt:lpstr>
      <vt:lpstr>Key points</vt:lpstr>
      <vt:lpstr>PowerPoint Presentation</vt:lpstr>
      <vt:lpstr>50-50 Profit Sharing</vt:lpstr>
      <vt:lpstr>Iran: 1950-53 Coup</vt:lpstr>
      <vt:lpstr>Iran: 1953-1960s</vt:lpstr>
      <vt:lpstr>Saudi Arabia, 1950s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74</cp:revision>
  <dcterms:created xsi:type="dcterms:W3CDTF">2019-06-25T11:38:58Z</dcterms:created>
  <dcterms:modified xsi:type="dcterms:W3CDTF">2020-02-06T14:27:53Z</dcterms:modified>
</cp:coreProperties>
</file>