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 id="274"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9216"/>
    <p:restoredTop sz="94433"/>
  </p:normalViewPr>
  <p:slideViewPr>
    <p:cSldViewPr snapToGrid="0" snapToObjects="1">
      <p:cViewPr varScale="1">
        <p:scale>
          <a:sx n="76" d="100"/>
          <a:sy n="76" d="100"/>
        </p:scale>
        <p:origin x="216" y="8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868F2-3E28-DC45-BCB1-9464C95B11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A727A7-B97F-5E4B-AEE6-C46CA7ED70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CE57F7-37FC-4D40-BCC6-01BA4960D234}"/>
              </a:ext>
            </a:extLst>
          </p:cNvPr>
          <p:cNvSpPr>
            <a:spLocks noGrp="1"/>
          </p:cNvSpPr>
          <p:nvPr>
            <p:ph type="dt" sz="half" idx="10"/>
          </p:nvPr>
        </p:nvSpPr>
        <p:spPr/>
        <p:txBody>
          <a:bodyPr/>
          <a:lstStyle/>
          <a:p>
            <a:fld id="{10EA3A40-6A26-8647-8BE9-B21AA9987B4C}" type="datetimeFigureOut">
              <a:rPr lang="en-US" smtClean="0"/>
              <a:t>2/26/20</a:t>
            </a:fld>
            <a:endParaRPr lang="en-US"/>
          </a:p>
        </p:txBody>
      </p:sp>
      <p:sp>
        <p:nvSpPr>
          <p:cNvPr id="5" name="Footer Placeholder 4">
            <a:extLst>
              <a:ext uri="{FF2B5EF4-FFF2-40B4-BE49-F238E27FC236}">
                <a16:creationId xmlns:a16="http://schemas.microsoft.com/office/drawing/2014/main" id="{5437038F-7A1B-9E41-96DD-A8A57BB4F8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7BE648-0DAC-A545-BDB0-D80C75A6F6D0}"/>
              </a:ext>
            </a:extLst>
          </p:cNvPr>
          <p:cNvSpPr>
            <a:spLocks noGrp="1"/>
          </p:cNvSpPr>
          <p:nvPr>
            <p:ph type="sldNum" sz="quarter" idx="12"/>
          </p:nvPr>
        </p:nvSpPr>
        <p:spPr/>
        <p:txBody>
          <a:bodyPr/>
          <a:lstStyle/>
          <a:p>
            <a:fld id="{B855E8F4-0444-B44C-9D8A-61034149D2B0}" type="slidenum">
              <a:rPr lang="en-US" smtClean="0"/>
              <a:t>‹#›</a:t>
            </a:fld>
            <a:endParaRPr lang="en-US"/>
          </a:p>
        </p:txBody>
      </p:sp>
    </p:spTree>
    <p:extLst>
      <p:ext uri="{BB962C8B-B14F-4D97-AF65-F5344CB8AC3E}">
        <p14:creationId xmlns:p14="http://schemas.microsoft.com/office/powerpoint/2010/main" val="3771836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528BA-181D-D445-978E-B00D7E958E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CAE91FE-6B70-624D-B7DB-8BD49E59962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1B4585-1B4D-C946-B6E9-20428D4A1077}"/>
              </a:ext>
            </a:extLst>
          </p:cNvPr>
          <p:cNvSpPr>
            <a:spLocks noGrp="1"/>
          </p:cNvSpPr>
          <p:nvPr>
            <p:ph type="dt" sz="half" idx="10"/>
          </p:nvPr>
        </p:nvSpPr>
        <p:spPr/>
        <p:txBody>
          <a:bodyPr/>
          <a:lstStyle/>
          <a:p>
            <a:fld id="{10EA3A40-6A26-8647-8BE9-B21AA9987B4C}" type="datetimeFigureOut">
              <a:rPr lang="en-US" smtClean="0"/>
              <a:t>2/26/20</a:t>
            </a:fld>
            <a:endParaRPr lang="en-US"/>
          </a:p>
        </p:txBody>
      </p:sp>
      <p:sp>
        <p:nvSpPr>
          <p:cNvPr id="5" name="Footer Placeholder 4">
            <a:extLst>
              <a:ext uri="{FF2B5EF4-FFF2-40B4-BE49-F238E27FC236}">
                <a16:creationId xmlns:a16="http://schemas.microsoft.com/office/drawing/2014/main" id="{FA698987-6A59-9145-9795-CA59960BA5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687FAB-4925-5A4B-BE9D-4CD747958A4C}"/>
              </a:ext>
            </a:extLst>
          </p:cNvPr>
          <p:cNvSpPr>
            <a:spLocks noGrp="1"/>
          </p:cNvSpPr>
          <p:nvPr>
            <p:ph type="sldNum" sz="quarter" idx="12"/>
          </p:nvPr>
        </p:nvSpPr>
        <p:spPr/>
        <p:txBody>
          <a:bodyPr/>
          <a:lstStyle/>
          <a:p>
            <a:fld id="{B855E8F4-0444-B44C-9D8A-61034149D2B0}" type="slidenum">
              <a:rPr lang="en-US" smtClean="0"/>
              <a:t>‹#›</a:t>
            </a:fld>
            <a:endParaRPr lang="en-US"/>
          </a:p>
        </p:txBody>
      </p:sp>
    </p:spTree>
    <p:extLst>
      <p:ext uri="{BB962C8B-B14F-4D97-AF65-F5344CB8AC3E}">
        <p14:creationId xmlns:p14="http://schemas.microsoft.com/office/powerpoint/2010/main" val="2252862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B3AEA1-B610-DA45-AEFC-45717E7F0E0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ACAE4D5-F904-B344-89B8-7355DE05E49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06189A-A76C-AF4B-AAD7-86120C4DAC38}"/>
              </a:ext>
            </a:extLst>
          </p:cNvPr>
          <p:cNvSpPr>
            <a:spLocks noGrp="1"/>
          </p:cNvSpPr>
          <p:nvPr>
            <p:ph type="dt" sz="half" idx="10"/>
          </p:nvPr>
        </p:nvSpPr>
        <p:spPr/>
        <p:txBody>
          <a:bodyPr/>
          <a:lstStyle/>
          <a:p>
            <a:fld id="{10EA3A40-6A26-8647-8BE9-B21AA9987B4C}" type="datetimeFigureOut">
              <a:rPr lang="en-US" smtClean="0"/>
              <a:t>2/26/20</a:t>
            </a:fld>
            <a:endParaRPr lang="en-US"/>
          </a:p>
        </p:txBody>
      </p:sp>
      <p:sp>
        <p:nvSpPr>
          <p:cNvPr id="5" name="Footer Placeholder 4">
            <a:extLst>
              <a:ext uri="{FF2B5EF4-FFF2-40B4-BE49-F238E27FC236}">
                <a16:creationId xmlns:a16="http://schemas.microsoft.com/office/drawing/2014/main" id="{DB6194D1-9C1F-CB4F-BBFF-B10E7113BE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02E804-F0F0-AE46-892D-EB1EB104DB1F}"/>
              </a:ext>
            </a:extLst>
          </p:cNvPr>
          <p:cNvSpPr>
            <a:spLocks noGrp="1"/>
          </p:cNvSpPr>
          <p:nvPr>
            <p:ph type="sldNum" sz="quarter" idx="12"/>
          </p:nvPr>
        </p:nvSpPr>
        <p:spPr/>
        <p:txBody>
          <a:bodyPr/>
          <a:lstStyle/>
          <a:p>
            <a:fld id="{B855E8F4-0444-B44C-9D8A-61034149D2B0}" type="slidenum">
              <a:rPr lang="en-US" smtClean="0"/>
              <a:t>‹#›</a:t>
            </a:fld>
            <a:endParaRPr lang="en-US"/>
          </a:p>
        </p:txBody>
      </p:sp>
    </p:spTree>
    <p:extLst>
      <p:ext uri="{BB962C8B-B14F-4D97-AF65-F5344CB8AC3E}">
        <p14:creationId xmlns:p14="http://schemas.microsoft.com/office/powerpoint/2010/main" val="2529482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E67FC-24B5-B94F-AD01-164C1CEDD58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9A3BAA-72D0-0343-ACF1-144EBA23EFA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E4FB9A-F446-984D-AB6B-B57C149E00F6}"/>
              </a:ext>
            </a:extLst>
          </p:cNvPr>
          <p:cNvSpPr>
            <a:spLocks noGrp="1"/>
          </p:cNvSpPr>
          <p:nvPr>
            <p:ph type="dt" sz="half" idx="10"/>
          </p:nvPr>
        </p:nvSpPr>
        <p:spPr/>
        <p:txBody>
          <a:bodyPr/>
          <a:lstStyle/>
          <a:p>
            <a:fld id="{10EA3A40-6A26-8647-8BE9-B21AA9987B4C}" type="datetimeFigureOut">
              <a:rPr lang="en-US" smtClean="0"/>
              <a:t>2/26/20</a:t>
            </a:fld>
            <a:endParaRPr lang="en-US"/>
          </a:p>
        </p:txBody>
      </p:sp>
      <p:sp>
        <p:nvSpPr>
          <p:cNvPr id="5" name="Footer Placeholder 4">
            <a:extLst>
              <a:ext uri="{FF2B5EF4-FFF2-40B4-BE49-F238E27FC236}">
                <a16:creationId xmlns:a16="http://schemas.microsoft.com/office/drawing/2014/main" id="{CD7BB505-7451-8043-9692-E325BD3C5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D37C57-C3F7-9C46-9C7C-FE88C16D99B3}"/>
              </a:ext>
            </a:extLst>
          </p:cNvPr>
          <p:cNvSpPr>
            <a:spLocks noGrp="1"/>
          </p:cNvSpPr>
          <p:nvPr>
            <p:ph type="sldNum" sz="quarter" idx="12"/>
          </p:nvPr>
        </p:nvSpPr>
        <p:spPr/>
        <p:txBody>
          <a:bodyPr/>
          <a:lstStyle/>
          <a:p>
            <a:fld id="{B855E8F4-0444-B44C-9D8A-61034149D2B0}" type="slidenum">
              <a:rPr lang="en-US" smtClean="0"/>
              <a:t>‹#›</a:t>
            </a:fld>
            <a:endParaRPr lang="en-US"/>
          </a:p>
        </p:txBody>
      </p:sp>
    </p:spTree>
    <p:extLst>
      <p:ext uri="{BB962C8B-B14F-4D97-AF65-F5344CB8AC3E}">
        <p14:creationId xmlns:p14="http://schemas.microsoft.com/office/powerpoint/2010/main" val="3536885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C09E0-C104-9345-A7E2-381D8603391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4F26874-5FE2-514B-AE03-29CAC9653E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A712FCB-518F-7546-89AE-F50D838B695B}"/>
              </a:ext>
            </a:extLst>
          </p:cNvPr>
          <p:cNvSpPr>
            <a:spLocks noGrp="1"/>
          </p:cNvSpPr>
          <p:nvPr>
            <p:ph type="dt" sz="half" idx="10"/>
          </p:nvPr>
        </p:nvSpPr>
        <p:spPr/>
        <p:txBody>
          <a:bodyPr/>
          <a:lstStyle/>
          <a:p>
            <a:fld id="{10EA3A40-6A26-8647-8BE9-B21AA9987B4C}" type="datetimeFigureOut">
              <a:rPr lang="en-US" smtClean="0"/>
              <a:t>2/26/20</a:t>
            </a:fld>
            <a:endParaRPr lang="en-US"/>
          </a:p>
        </p:txBody>
      </p:sp>
      <p:sp>
        <p:nvSpPr>
          <p:cNvPr id="5" name="Footer Placeholder 4">
            <a:extLst>
              <a:ext uri="{FF2B5EF4-FFF2-40B4-BE49-F238E27FC236}">
                <a16:creationId xmlns:a16="http://schemas.microsoft.com/office/drawing/2014/main" id="{399C778A-DE4B-CA4E-923A-41D4DBE47C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DE53DD-6E74-984D-A76D-94746C76F132}"/>
              </a:ext>
            </a:extLst>
          </p:cNvPr>
          <p:cNvSpPr>
            <a:spLocks noGrp="1"/>
          </p:cNvSpPr>
          <p:nvPr>
            <p:ph type="sldNum" sz="quarter" idx="12"/>
          </p:nvPr>
        </p:nvSpPr>
        <p:spPr/>
        <p:txBody>
          <a:bodyPr/>
          <a:lstStyle/>
          <a:p>
            <a:fld id="{B855E8F4-0444-B44C-9D8A-61034149D2B0}" type="slidenum">
              <a:rPr lang="en-US" smtClean="0"/>
              <a:t>‹#›</a:t>
            </a:fld>
            <a:endParaRPr lang="en-US"/>
          </a:p>
        </p:txBody>
      </p:sp>
    </p:spTree>
    <p:extLst>
      <p:ext uri="{BB962C8B-B14F-4D97-AF65-F5344CB8AC3E}">
        <p14:creationId xmlns:p14="http://schemas.microsoft.com/office/powerpoint/2010/main" val="2627580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CBBE9-1FCD-FF44-B5FB-015DBD9953E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C11739-F0B3-8E4B-89FC-483ED05F4BF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761737-034A-5E4E-873E-7726F2C639E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CDADFF3-0080-8B47-BB47-B1DB23F33B05}"/>
              </a:ext>
            </a:extLst>
          </p:cNvPr>
          <p:cNvSpPr>
            <a:spLocks noGrp="1"/>
          </p:cNvSpPr>
          <p:nvPr>
            <p:ph type="dt" sz="half" idx="10"/>
          </p:nvPr>
        </p:nvSpPr>
        <p:spPr/>
        <p:txBody>
          <a:bodyPr/>
          <a:lstStyle/>
          <a:p>
            <a:fld id="{10EA3A40-6A26-8647-8BE9-B21AA9987B4C}" type="datetimeFigureOut">
              <a:rPr lang="en-US" smtClean="0"/>
              <a:t>2/26/20</a:t>
            </a:fld>
            <a:endParaRPr lang="en-US"/>
          </a:p>
        </p:txBody>
      </p:sp>
      <p:sp>
        <p:nvSpPr>
          <p:cNvPr id="6" name="Footer Placeholder 5">
            <a:extLst>
              <a:ext uri="{FF2B5EF4-FFF2-40B4-BE49-F238E27FC236}">
                <a16:creationId xmlns:a16="http://schemas.microsoft.com/office/drawing/2014/main" id="{C6AF29A4-7662-D24F-8828-E7301D6FEA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CCF212-97DA-8445-BC23-7572C2B7F4C2}"/>
              </a:ext>
            </a:extLst>
          </p:cNvPr>
          <p:cNvSpPr>
            <a:spLocks noGrp="1"/>
          </p:cNvSpPr>
          <p:nvPr>
            <p:ph type="sldNum" sz="quarter" idx="12"/>
          </p:nvPr>
        </p:nvSpPr>
        <p:spPr/>
        <p:txBody>
          <a:bodyPr/>
          <a:lstStyle/>
          <a:p>
            <a:fld id="{B855E8F4-0444-B44C-9D8A-61034149D2B0}" type="slidenum">
              <a:rPr lang="en-US" smtClean="0"/>
              <a:t>‹#›</a:t>
            </a:fld>
            <a:endParaRPr lang="en-US"/>
          </a:p>
        </p:txBody>
      </p:sp>
    </p:spTree>
    <p:extLst>
      <p:ext uri="{BB962C8B-B14F-4D97-AF65-F5344CB8AC3E}">
        <p14:creationId xmlns:p14="http://schemas.microsoft.com/office/powerpoint/2010/main" val="80611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8B785-606D-9746-992D-196E436FF8E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44601F-B8CD-4646-AEF2-ED7D8288D6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17588D-97FF-D84D-A7F2-E90C4DC6D0F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6DC8D2-7890-8944-A91F-3DE09DDAAA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E411850-7AC3-4548-8AE7-823AE81A200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42D0A7-99CE-704E-80DB-BA5A8EABF94A}"/>
              </a:ext>
            </a:extLst>
          </p:cNvPr>
          <p:cNvSpPr>
            <a:spLocks noGrp="1"/>
          </p:cNvSpPr>
          <p:nvPr>
            <p:ph type="dt" sz="half" idx="10"/>
          </p:nvPr>
        </p:nvSpPr>
        <p:spPr/>
        <p:txBody>
          <a:bodyPr/>
          <a:lstStyle/>
          <a:p>
            <a:fld id="{10EA3A40-6A26-8647-8BE9-B21AA9987B4C}" type="datetimeFigureOut">
              <a:rPr lang="en-US" smtClean="0"/>
              <a:t>2/26/20</a:t>
            </a:fld>
            <a:endParaRPr lang="en-US"/>
          </a:p>
        </p:txBody>
      </p:sp>
      <p:sp>
        <p:nvSpPr>
          <p:cNvPr id="8" name="Footer Placeholder 7">
            <a:extLst>
              <a:ext uri="{FF2B5EF4-FFF2-40B4-BE49-F238E27FC236}">
                <a16:creationId xmlns:a16="http://schemas.microsoft.com/office/drawing/2014/main" id="{75467A46-7824-A54D-B242-5A267E4ABFA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60A4A28-933B-3048-829D-39C4582ED6E3}"/>
              </a:ext>
            </a:extLst>
          </p:cNvPr>
          <p:cNvSpPr>
            <a:spLocks noGrp="1"/>
          </p:cNvSpPr>
          <p:nvPr>
            <p:ph type="sldNum" sz="quarter" idx="12"/>
          </p:nvPr>
        </p:nvSpPr>
        <p:spPr/>
        <p:txBody>
          <a:bodyPr/>
          <a:lstStyle/>
          <a:p>
            <a:fld id="{B855E8F4-0444-B44C-9D8A-61034149D2B0}" type="slidenum">
              <a:rPr lang="en-US" smtClean="0"/>
              <a:t>‹#›</a:t>
            </a:fld>
            <a:endParaRPr lang="en-US"/>
          </a:p>
        </p:txBody>
      </p:sp>
    </p:spTree>
    <p:extLst>
      <p:ext uri="{BB962C8B-B14F-4D97-AF65-F5344CB8AC3E}">
        <p14:creationId xmlns:p14="http://schemas.microsoft.com/office/powerpoint/2010/main" val="2955798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1E223-7152-9847-8443-2764AF9FCB8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81C5CDA-0F7D-A042-A476-163D5A9C855F}"/>
              </a:ext>
            </a:extLst>
          </p:cNvPr>
          <p:cNvSpPr>
            <a:spLocks noGrp="1"/>
          </p:cNvSpPr>
          <p:nvPr>
            <p:ph type="dt" sz="half" idx="10"/>
          </p:nvPr>
        </p:nvSpPr>
        <p:spPr/>
        <p:txBody>
          <a:bodyPr/>
          <a:lstStyle/>
          <a:p>
            <a:fld id="{10EA3A40-6A26-8647-8BE9-B21AA9987B4C}" type="datetimeFigureOut">
              <a:rPr lang="en-US" smtClean="0"/>
              <a:t>2/26/20</a:t>
            </a:fld>
            <a:endParaRPr lang="en-US"/>
          </a:p>
        </p:txBody>
      </p:sp>
      <p:sp>
        <p:nvSpPr>
          <p:cNvPr id="4" name="Footer Placeholder 3">
            <a:extLst>
              <a:ext uri="{FF2B5EF4-FFF2-40B4-BE49-F238E27FC236}">
                <a16:creationId xmlns:a16="http://schemas.microsoft.com/office/drawing/2014/main" id="{618237AF-F551-9D4A-88A6-CF9E9CF3493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6590E80-7319-B144-B9FB-AEBB832B0049}"/>
              </a:ext>
            </a:extLst>
          </p:cNvPr>
          <p:cNvSpPr>
            <a:spLocks noGrp="1"/>
          </p:cNvSpPr>
          <p:nvPr>
            <p:ph type="sldNum" sz="quarter" idx="12"/>
          </p:nvPr>
        </p:nvSpPr>
        <p:spPr/>
        <p:txBody>
          <a:bodyPr/>
          <a:lstStyle/>
          <a:p>
            <a:fld id="{B855E8F4-0444-B44C-9D8A-61034149D2B0}" type="slidenum">
              <a:rPr lang="en-US" smtClean="0"/>
              <a:t>‹#›</a:t>
            </a:fld>
            <a:endParaRPr lang="en-US"/>
          </a:p>
        </p:txBody>
      </p:sp>
    </p:spTree>
    <p:extLst>
      <p:ext uri="{BB962C8B-B14F-4D97-AF65-F5344CB8AC3E}">
        <p14:creationId xmlns:p14="http://schemas.microsoft.com/office/powerpoint/2010/main" val="566616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F63B395-A0B7-3946-9927-555AA02CD6B4}"/>
              </a:ext>
            </a:extLst>
          </p:cNvPr>
          <p:cNvSpPr>
            <a:spLocks noGrp="1"/>
          </p:cNvSpPr>
          <p:nvPr>
            <p:ph type="dt" sz="half" idx="10"/>
          </p:nvPr>
        </p:nvSpPr>
        <p:spPr/>
        <p:txBody>
          <a:bodyPr/>
          <a:lstStyle/>
          <a:p>
            <a:fld id="{10EA3A40-6A26-8647-8BE9-B21AA9987B4C}" type="datetimeFigureOut">
              <a:rPr lang="en-US" smtClean="0"/>
              <a:t>2/26/20</a:t>
            </a:fld>
            <a:endParaRPr lang="en-US"/>
          </a:p>
        </p:txBody>
      </p:sp>
      <p:sp>
        <p:nvSpPr>
          <p:cNvPr id="3" name="Footer Placeholder 2">
            <a:extLst>
              <a:ext uri="{FF2B5EF4-FFF2-40B4-BE49-F238E27FC236}">
                <a16:creationId xmlns:a16="http://schemas.microsoft.com/office/drawing/2014/main" id="{B0BBB796-696C-8F4C-B4F5-09BDF0E4323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86562BE-D57E-AF42-A425-5E14EDD44C24}"/>
              </a:ext>
            </a:extLst>
          </p:cNvPr>
          <p:cNvSpPr>
            <a:spLocks noGrp="1"/>
          </p:cNvSpPr>
          <p:nvPr>
            <p:ph type="sldNum" sz="quarter" idx="12"/>
          </p:nvPr>
        </p:nvSpPr>
        <p:spPr/>
        <p:txBody>
          <a:bodyPr/>
          <a:lstStyle/>
          <a:p>
            <a:fld id="{B855E8F4-0444-B44C-9D8A-61034149D2B0}" type="slidenum">
              <a:rPr lang="en-US" smtClean="0"/>
              <a:t>‹#›</a:t>
            </a:fld>
            <a:endParaRPr lang="en-US"/>
          </a:p>
        </p:txBody>
      </p:sp>
    </p:spTree>
    <p:extLst>
      <p:ext uri="{BB962C8B-B14F-4D97-AF65-F5344CB8AC3E}">
        <p14:creationId xmlns:p14="http://schemas.microsoft.com/office/powerpoint/2010/main" val="2420357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80D19-B7CA-A242-8ED5-67B6363E6B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CA0866-FC07-784B-ADEC-2DCC892476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F6A4A6-EF95-6D47-9D3F-B3C9F15DA2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A31C8FB-17E3-C646-B1FB-6443D03B053E}"/>
              </a:ext>
            </a:extLst>
          </p:cNvPr>
          <p:cNvSpPr>
            <a:spLocks noGrp="1"/>
          </p:cNvSpPr>
          <p:nvPr>
            <p:ph type="dt" sz="half" idx="10"/>
          </p:nvPr>
        </p:nvSpPr>
        <p:spPr/>
        <p:txBody>
          <a:bodyPr/>
          <a:lstStyle/>
          <a:p>
            <a:fld id="{10EA3A40-6A26-8647-8BE9-B21AA9987B4C}" type="datetimeFigureOut">
              <a:rPr lang="en-US" smtClean="0"/>
              <a:t>2/26/20</a:t>
            </a:fld>
            <a:endParaRPr lang="en-US"/>
          </a:p>
        </p:txBody>
      </p:sp>
      <p:sp>
        <p:nvSpPr>
          <p:cNvPr id="6" name="Footer Placeholder 5">
            <a:extLst>
              <a:ext uri="{FF2B5EF4-FFF2-40B4-BE49-F238E27FC236}">
                <a16:creationId xmlns:a16="http://schemas.microsoft.com/office/drawing/2014/main" id="{4588CA72-78FC-554F-B176-3ABDD0A9DF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E33760-4261-AD45-95A4-6C877E0E9237}"/>
              </a:ext>
            </a:extLst>
          </p:cNvPr>
          <p:cNvSpPr>
            <a:spLocks noGrp="1"/>
          </p:cNvSpPr>
          <p:nvPr>
            <p:ph type="sldNum" sz="quarter" idx="12"/>
          </p:nvPr>
        </p:nvSpPr>
        <p:spPr/>
        <p:txBody>
          <a:bodyPr/>
          <a:lstStyle/>
          <a:p>
            <a:fld id="{B855E8F4-0444-B44C-9D8A-61034149D2B0}" type="slidenum">
              <a:rPr lang="en-US" smtClean="0"/>
              <a:t>‹#›</a:t>
            </a:fld>
            <a:endParaRPr lang="en-US"/>
          </a:p>
        </p:txBody>
      </p:sp>
    </p:spTree>
    <p:extLst>
      <p:ext uri="{BB962C8B-B14F-4D97-AF65-F5344CB8AC3E}">
        <p14:creationId xmlns:p14="http://schemas.microsoft.com/office/powerpoint/2010/main" val="2053737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B6A6F-E3D1-634F-B3FB-C6E9D90637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9B27484-9D9F-3A47-B125-F43FC4F0DC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44E77E4-212A-2644-B4DC-C2D032B301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7AE851B-97F9-2344-A5B3-06B6B44CE9E4}"/>
              </a:ext>
            </a:extLst>
          </p:cNvPr>
          <p:cNvSpPr>
            <a:spLocks noGrp="1"/>
          </p:cNvSpPr>
          <p:nvPr>
            <p:ph type="dt" sz="half" idx="10"/>
          </p:nvPr>
        </p:nvSpPr>
        <p:spPr/>
        <p:txBody>
          <a:bodyPr/>
          <a:lstStyle/>
          <a:p>
            <a:fld id="{10EA3A40-6A26-8647-8BE9-B21AA9987B4C}" type="datetimeFigureOut">
              <a:rPr lang="en-US" smtClean="0"/>
              <a:t>2/26/20</a:t>
            </a:fld>
            <a:endParaRPr lang="en-US"/>
          </a:p>
        </p:txBody>
      </p:sp>
      <p:sp>
        <p:nvSpPr>
          <p:cNvPr id="6" name="Footer Placeholder 5">
            <a:extLst>
              <a:ext uri="{FF2B5EF4-FFF2-40B4-BE49-F238E27FC236}">
                <a16:creationId xmlns:a16="http://schemas.microsoft.com/office/drawing/2014/main" id="{879A5C94-7791-5D44-ADD3-CDC436BD2C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2DC3B8-9570-544E-9747-7124C3F4AEC1}"/>
              </a:ext>
            </a:extLst>
          </p:cNvPr>
          <p:cNvSpPr>
            <a:spLocks noGrp="1"/>
          </p:cNvSpPr>
          <p:nvPr>
            <p:ph type="sldNum" sz="quarter" idx="12"/>
          </p:nvPr>
        </p:nvSpPr>
        <p:spPr/>
        <p:txBody>
          <a:bodyPr/>
          <a:lstStyle/>
          <a:p>
            <a:fld id="{B855E8F4-0444-B44C-9D8A-61034149D2B0}" type="slidenum">
              <a:rPr lang="en-US" smtClean="0"/>
              <a:t>‹#›</a:t>
            </a:fld>
            <a:endParaRPr lang="en-US"/>
          </a:p>
        </p:txBody>
      </p:sp>
    </p:spTree>
    <p:extLst>
      <p:ext uri="{BB962C8B-B14F-4D97-AF65-F5344CB8AC3E}">
        <p14:creationId xmlns:p14="http://schemas.microsoft.com/office/powerpoint/2010/main" val="476273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681F773-E19A-8F40-B162-41A537256E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235107-4F0B-204C-A558-163B9AD840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9C95EA-95CF-8E4E-B4C6-6150F2E727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EA3A40-6A26-8647-8BE9-B21AA9987B4C}" type="datetimeFigureOut">
              <a:rPr lang="en-US" smtClean="0"/>
              <a:t>2/26/20</a:t>
            </a:fld>
            <a:endParaRPr lang="en-US"/>
          </a:p>
        </p:txBody>
      </p:sp>
      <p:sp>
        <p:nvSpPr>
          <p:cNvPr id="5" name="Footer Placeholder 4">
            <a:extLst>
              <a:ext uri="{FF2B5EF4-FFF2-40B4-BE49-F238E27FC236}">
                <a16:creationId xmlns:a16="http://schemas.microsoft.com/office/drawing/2014/main" id="{4C15B35D-928A-DB4E-B5D3-709B70E6BE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A4D7F79-BE47-654B-A4CF-6C20942A28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55E8F4-0444-B44C-9D8A-61034149D2B0}" type="slidenum">
              <a:rPr lang="en-US" smtClean="0"/>
              <a:t>‹#›</a:t>
            </a:fld>
            <a:endParaRPr lang="en-US"/>
          </a:p>
        </p:txBody>
      </p:sp>
    </p:spTree>
    <p:extLst>
      <p:ext uri="{BB962C8B-B14F-4D97-AF65-F5344CB8AC3E}">
        <p14:creationId xmlns:p14="http://schemas.microsoft.com/office/powerpoint/2010/main" val="22440970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311CC-9226-C143-8821-0CCDC74CC670}"/>
              </a:ext>
            </a:extLst>
          </p:cNvPr>
          <p:cNvSpPr>
            <a:spLocks noGrp="1"/>
          </p:cNvSpPr>
          <p:nvPr>
            <p:ph type="ctrTitle"/>
          </p:nvPr>
        </p:nvSpPr>
        <p:spPr/>
        <p:txBody>
          <a:bodyPr/>
          <a:lstStyle/>
          <a:p>
            <a:r>
              <a:rPr lang="en-US" dirty="0"/>
              <a:t>Petroleum Politics (II)</a:t>
            </a:r>
          </a:p>
        </p:txBody>
      </p:sp>
      <p:sp>
        <p:nvSpPr>
          <p:cNvPr id="3" name="Subtitle 2">
            <a:extLst>
              <a:ext uri="{FF2B5EF4-FFF2-40B4-BE49-F238E27FC236}">
                <a16:creationId xmlns:a16="http://schemas.microsoft.com/office/drawing/2014/main" id="{3F8F9756-CC2F-D943-A6A5-EADC9DF8CBEE}"/>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81286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5A1F7-4548-F046-B25D-722C2E1F6D10}"/>
              </a:ext>
            </a:extLst>
          </p:cNvPr>
          <p:cNvSpPr>
            <a:spLocks noGrp="1"/>
          </p:cNvSpPr>
          <p:nvPr>
            <p:ph type="title"/>
          </p:nvPr>
        </p:nvSpPr>
        <p:spPr/>
        <p:txBody>
          <a:bodyPr/>
          <a:lstStyle/>
          <a:p>
            <a:pPr algn="ctr"/>
            <a:r>
              <a:rPr lang="en-US" dirty="0"/>
              <a:t>1972-73</a:t>
            </a:r>
          </a:p>
        </p:txBody>
      </p:sp>
      <p:sp>
        <p:nvSpPr>
          <p:cNvPr id="3" name="Content Placeholder 2">
            <a:extLst>
              <a:ext uri="{FF2B5EF4-FFF2-40B4-BE49-F238E27FC236}">
                <a16:creationId xmlns:a16="http://schemas.microsoft.com/office/drawing/2014/main" id="{5E73F65E-3766-974D-B68C-1F1B71338DF6}"/>
              </a:ext>
            </a:extLst>
          </p:cNvPr>
          <p:cNvSpPr>
            <a:spLocks noGrp="1"/>
          </p:cNvSpPr>
          <p:nvPr>
            <p:ph idx="1"/>
          </p:nvPr>
        </p:nvSpPr>
        <p:spPr/>
        <p:txBody>
          <a:bodyPr>
            <a:normAutofit lnSpcReduction="10000"/>
          </a:bodyPr>
          <a:lstStyle/>
          <a:p>
            <a:r>
              <a:rPr lang="en-US" dirty="0"/>
              <a:t>Oil companies start producing a series of warnings about immanent crisis and preparing public for oil shocks.</a:t>
            </a:r>
          </a:p>
          <a:p>
            <a:r>
              <a:rPr lang="en-US" dirty="0"/>
              <a:t>Morris Adelman, an economist, argued that the world energy ‘crisis’ was a fiction created by the US State Department and government. </a:t>
            </a:r>
          </a:p>
          <a:p>
            <a:r>
              <a:rPr lang="en-US" b="1" dirty="0"/>
              <a:t>Another constituency interested in the increased price of oil</a:t>
            </a:r>
            <a:r>
              <a:rPr lang="en-US" dirty="0"/>
              <a:t>:</a:t>
            </a:r>
          </a:p>
          <a:p>
            <a:r>
              <a:rPr lang="en-US" b="1" dirty="0"/>
              <a:t>American arms manufacturers</a:t>
            </a:r>
            <a:r>
              <a:rPr lang="en-US" dirty="0"/>
              <a:t> </a:t>
            </a:r>
          </a:p>
          <a:p>
            <a:r>
              <a:rPr lang="en-US" dirty="0"/>
              <a:t>America facing decrease in demand for arms due to lapse from boom in the Vietnam war.</a:t>
            </a:r>
          </a:p>
          <a:p>
            <a:r>
              <a:rPr lang="en-US" dirty="0"/>
              <a:t>Military Aid (1963-77) to Iran doubles size of its armed forces and police; size of military budget increases by factor of 25!</a:t>
            </a:r>
          </a:p>
        </p:txBody>
      </p:sp>
    </p:spTree>
    <p:extLst>
      <p:ext uri="{BB962C8B-B14F-4D97-AF65-F5344CB8AC3E}">
        <p14:creationId xmlns:p14="http://schemas.microsoft.com/office/powerpoint/2010/main" val="3826218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528B5-9875-1148-89C1-4608ABFEB705}"/>
              </a:ext>
            </a:extLst>
          </p:cNvPr>
          <p:cNvSpPr>
            <a:spLocks noGrp="1"/>
          </p:cNvSpPr>
          <p:nvPr>
            <p:ph type="title"/>
          </p:nvPr>
        </p:nvSpPr>
        <p:spPr/>
        <p:txBody>
          <a:bodyPr/>
          <a:lstStyle/>
          <a:p>
            <a:pPr algn="ctr"/>
            <a:r>
              <a:rPr lang="en-US" dirty="0"/>
              <a:t>1978-79</a:t>
            </a:r>
          </a:p>
        </p:txBody>
      </p:sp>
      <p:sp>
        <p:nvSpPr>
          <p:cNvPr id="3" name="Content Placeholder 2">
            <a:extLst>
              <a:ext uri="{FF2B5EF4-FFF2-40B4-BE49-F238E27FC236}">
                <a16:creationId xmlns:a16="http://schemas.microsoft.com/office/drawing/2014/main" id="{28BE8FE5-B50D-E64B-A20B-A39E301DD231}"/>
              </a:ext>
            </a:extLst>
          </p:cNvPr>
          <p:cNvSpPr>
            <a:spLocks noGrp="1"/>
          </p:cNvSpPr>
          <p:nvPr>
            <p:ph idx="1"/>
          </p:nvPr>
        </p:nvSpPr>
        <p:spPr/>
        <p:txBody>
          <a:bodyPr>
            <a:normAutofit lnSpcReduction="10000"/>
          </a:bodyPr>
          <a:lstStyle/>
          <a:p>
            <a:r>
              <a:rPr lang="en-US" dirty="0"/>
              <a:t>$12/$13 oil price continues through 1970s, managed by OPEC control of supply</a:t>
            </a:r>
          </a:p>
          <a:p>
            <a:r>
              <a:rPr lang="en-US" dirty="0"/>
              <a:t>By 1978-79, price rises to $30s, in mid-1980s to $20s</a:t>
            </a:r>
          </a:p>
          <a:p>
            <a:r>
              <a:rPr lang="en-US" dirty="0"/>
              <a:t>Goal to transform Iran into the 5</a:t>
            </a:r>
            <a:r>
              <a:rPr lang="en-US" baseline="30000" dirty="0"/>
              <a:t>th</a:t>
            </a:r>
            <a:r>
              <a:rPr lang="en-US" dirty="0"/>
              <a:t> largest military force in the world. In 1978-80 alone, ordered arms worth additional $12 billion!</a:t>
            </a:r>
          </a:p>
          <a:p>
            <a:r>
              <a:rPr lang="en-US" dirty="0"/>
              <a:t>American and British arms manufacturers beginning to realize that transfer of oil wealth to oil producing countries will open up HUGE MARKET for arms manufacturers.</a:t>
            </a:r>
          </a:p>
          <a:p>
            <a:r>
              <a:rPr lang="en-US" dirty="0"/>
              <a:t>Nixon visits Iran in 1972 offering all weapons except nuclear ones.</a:t>
            </a:r>
          </a:p>
          <a:p>
            <a:r>
              <a:rPr lang="en-US" dirty="0"/>
              <a:t>Congressional investigation known as the </a:t>
            </a:r>
            <a:r>
              <a:rPr lang="en-US" b="1" dirty="0"/>
              <a:t>Church Committee</a:t>
            </a:r>
            <a:endParaRPr lang="en-US" dirty="0"/>
          </a:p>
        </p:txBody>
      </p:sp>
    </p:spTree>
    <p:extLst>
      <p:ext uri="{BB962C8B-B14F-4D97-AF65-F5344CB8AC3E}">
        <p14:creationId xmlns:p14="http://schemas.microsoft.com/office/powerpoint/2010/main" val="2672364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66883-CA93-FC45-A223-731737DC8E83}"/>
              </a:ext>
            </a:extLst>
          </p:cNvPr>
          <p:cNvSpPr>
            <a:spLocks noGrp="1"/>
          </p:cNvSpPr>
          <p:nvPr>
            <p:ph type="title"/>
          </p:nvPr>
        </p:nvSpPr>
        <p:spPr/>
        <p:txBody>
          <a:bodyPr/>
          <a:lstStyle/>
          <a:p>
            <a:pPr algn="ctr"/>
            <a:r>
              <a:rPr lang="en-US" dirty="0"/>
              <a:t>Politics of the Environment</a:t>
            </a:r>
          </a:p>
        </p:txBody>
      </p:sp>
      <p:sp>
        <p:nvSpPr>
          <p:cNvPr id="3" name="Content Placeholder 2">
            <a:extLst>
              <a:ext uri="{FF2B5EF4-FFF2-40B4-BE49-F238E27FC236}">
                <a16:creationId xmlns:a16="http://schemas.microsoft.com/office/drawing/2014/main" id="{9F49E8EB-D231-274F-AF37-BDFBEA6E9430}"/>
              </a:ext>
            </a:extLst>
          </p:cNvPr>
          <p:cNvSpPr>
            <a:spLocks noGrp="1"/>
          </p:cNvSpPr>
          <p:nvPr>
            <p:ph idx="1"/>
          </p:nvPr>
        </p:nvSpPr>
        <p:spPr/>
        <p:txBody>
          <a:bodyPr>
            <a:noAutofit/>
          </a:bodyPr>
          <a:lstStyle/>
          <a:p>
            <a:r>
              <a:rPr lang="en-US" sz="3200" dirty="0"/>
              <a:t>All of this is happening against background of sudden public concern with </a:t>
            </a:r>
            <a:r>
              <a:rPr lang="en-US" sz="3200" b="1" dirty="0"/>
              <a:t>the fate of the planet:</a:t>
            </a:r>
            <a:r>
              <a:rPr lang="en-US" sz="3200" dirty="0"/>
              <a:t> </a:t>
            </a:r>
          </a:p>
          <a:p>
            <a:r>
              <a:rPr lang="en-US" sz="3200" dirty="0"/>
              <a:t>Ex/1969, Union Oil Company created cracks in the sea floor</a:t>
            </a:r>
          </a:p>
          <a:p>
            <a:r>
              <a:rPr lang="en-US" sz="3200" dirty="0"/>
              <a:t>This was a formative event in the birth of </a:t>
            </a:r>
            <a:r>
              <a:rPr lang="en-US" sz="3200" b="1" dirty="0"/>
              <a:t>environmental activism</a:t>
            </a:r>
            <a:r>
              <a:rPr lang="en-US" sz="3200" dirty="0"/>
              <a:t>, coinciding with the fear of the planet’s destruction. </a:t>
            </a:r>
          </a:p>
          <a:p>
            <a:r>
              <a:rPr lang="en-US" sz="3200" dirty="0"/>
              <a:t>Spurred the establishment of the </a:t>
            </a:r>
            <a:r>
              <a:rPr lang="en-US" sz="3200" b="1" dirty="0"/>
              <a:t>US Environmental Protection Agency </a:t>
            </a:r>
            <a:r>
              <a:rPr lang="en-US" sz="3200" dirty="0"/>
              <a:t>in July 1970.</a:t>
            </a:r>
          </a:p>
        </p:txBody>
      </p:sp>
    </p:spTree>
    <p:extLst>
      <p:ext uri="{BB962C8B-B14F-4D97-AF65-F5344CB8AC3E}">
        <p14:creationId xmlns:p14="http://schemas.microsoft.com/office/powerpoint/2010/main" val="1369419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5F5EE-780F-2845-A310-A8FFD7B55AE9}"/>
              </a:ext>
            </a:extLst>
          </p:cNvPr>
          <p:cNvSpPr>
            <a:spLocks noGrp="1"/>
          </p:cNvSpPr>
          <p:nvPr>
            <p:ph type="title"/>
          </p:nvPr>
        </p:nvSpPr>
        <p:spPr/>
        <p:txBody>
          <a:bodyPr/>
          <a:lstStyle/>
          <a:p>
            <a:pPr algn="ctr"/>
            <a:r>
              <a:rPr lang="en-US" dirty="0"/>
              <a:t>Exxon Valdez spill in Alaska 1989</a:t>
            </a:r>
            <a:br>
              <a:rPr lang="en-US" dirty="0"/>
            </a:br>
            <a:endParaRPr lang="en-US" dirty="0"/>
          </a:p>
        </p:txBody>
      </p:sp>
      <p:pic>
        <p:nvPicPr>
          <p:cNvPr id="10" name="Content Placeholder 9">
            <a:extLst>
              <a:ext uri="{FF2B5EF4-FFF2-40B4-BE49-F238E27FC236}">
                <a16:creationId xmlns:a16="http://schemas.microsoft.com/office/drawing/2014/main" id="{B2EC12D9-005E-1340-B862-8FA676F262F2}"/>
              </a:ext>
            </a:extLst>
          </p:cNvPr>
          <p:cNvPicPr>
            <a:picLocks noGrp="1" noChangeAspect="1"/>
          </p:cNvPicPr>
          <p:nvPr>
            <p:ph idx="1"/>
          </p:nvPr>
        </p:nvPicPr>
        <p:blipFill>
          <a:blip r:embed="rId2"/>
          <a:stretch>
            <a:fillRect/>
          </a:stretch>
        </p:blipFill>
        <p:spPr>
          <a:xfrm>
            <a:off x="3238500" y="2058194"/>
            <a:ext cx="5715000" cy="3886200"/>
          </a:xfrm>
        </p:spPr>
      </p:pic>
    </p:spTree>
    <p:extLst>
      <p:ext uri="{BB962C8B-B14F-4D97-AF65-F5344CB8AC3E}">
        <p14:creationId xmlns:p14="http://schemas.microsoft.com/office/powerpoint/2010/main" val="34173630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25E83-D65F-4346-8D87-6C3D7E348B08}"/>
              </a:ext>
            </a:extLst>
          </p:cNvPr>
          <p:cNvSpPr>
            <a:spLocks noGrp="1"/>
          </p:cNvSpPr>
          <p:nvPr>
            <p:ph type="title"/>
          </p:nvPr>
        </p:nvSpPr>
        <p:spPr/>
        <p:txBody>
          <a:bodyPr/>
          <a:lstStyle/>
          <a:p>
            <a:pPr algn="ctr"/>
            <a:r>
              <a:rPr lang="en-US" dirty="0"/>
              <a:t>Limits to the Hydrocarbon Economy</a:t>
            </a:r>
          </a:p>
        </p:txBody>
      </p:sp>
      <p:sp>
        <p:nvSpPr>
          <p:cNvPr id="3" name="Content Placeholder 2">
            <a:extLst>
              <a:ext uri="{FF2B5EF4-FFF2-40B4-BE49-F238E27FC236}">
                <a16:creationId xmlns:a16="http://schemas.microsoft.com/office/drawing/2014/main" id="{04449B02-3805-5E4A-A654-732AA06749B3}"/>
              </a:ext>
            </a:extLst>
          </p:cNvPr>
          <p:cNvSpPr>
            <a:spLocks noGrp="1"/>
          </p:cNvSpPr>
          <p:nvPr>
            <p:ph idx="1"/>
          </p:nvPr>
        </p:nvSpPr>
        <p:spPr/>
        <p:txBody>
          <a:bodyPr>
            <a:normAutofit/>
          </a:bodyPr>
          <a:lstStyle/>
          <a:p>
            <a:r>
              <a:rPr lang="en-US" sz="3200" dirty="0"/>
              <a:t>Arguments of threat to global warming published in this period; excessive use of fuels and generation of waste.</a:t>
            </a:r>
          </a:p>
          <a:p>
            <a:r>
              <a:rPr lang="en-US" sz="3200" dirty="0"/>
              <a:t>Most dramatic report on </a:t>
            </a:r>
            <a:r>
              <a:rPr lang="en-US" sz="3200" b="1" dirty="0"/>
              <a:t>‘Limits to Growth’ at the Club of Rome Conference in 1972</a:t>
            </a:r>
            <a:r>
              <a:rPr lang="en-US" sz="3200" dirty="0"/>
              <a:t>. </a:t>
            </a:r>
          </a:p>
          <a:p>
            <a:r>
              <a:rPr lang="en-US" sz="3200" b="1" dirty="0"/>
              <a:t>Conclusion</a:t>
            </a:r>
            <a:r>
              <a:rPr lang="en-US" sz="3200" dirty="0"/>
              <a:t>: This mode of existence cannot go on forever.</a:t>
            </a:r>
          </a:p>
          <a:p>
            <a:r>
              <a:rPr lang="en-US" sz="3200" dirty="0"/>
              <a:t>The report spurred rise of the Green Parties, environmental movements in Europe and elsewhere.</a:t>
            </a:r>
          </a:p>
        </p:txBody>
      </p:sp>
    </p:spTree>
    <p:extLst>
      <p:ext uri="{BB962C8B-B14F-4D97-AF65-F5344CB8AC3E}">
        <p14:creationId xmlns:p14="http://schemas.microsoft.com/office/powerpoint/2010/main" val="305036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1F1AE-B592-FE48-B728-514BBD16ECF6}"/>
              </a:ext>
            </a:extLst>
          </p:cNvPr>
          <p:cNvSpPr>
            <a:spLocks noGrp="1"/>
          </p:cNvSpPr>
          <p:nvPr>
            <p:ph type="title"/>
          </p:nvPr>
        </p:nvSpPr>
        <p:spPr/>
        <p:txBody>
          <a:bodyPr/>
          <a:lstStyle/>
          <a:p>
            <a:pPr algn="ctr"/>
            <a:r>
              <a:rPr lang="en-US" dirty="0"/>
              <a:t>1973-74 Oil Crisis</a:t>
            </a:r>
            <a:r>
              <a:rPr lang="en-US" dirty="0">
                <a:effectLst/>
              </a:rPr>
              <a:t> and </a:t>
            </a:r>
            <a:r>
              <a:rPr lang="en-US" i="1" dirty="0"/>
              <a:t>Aftermath</a:t>
            </a:r>
            <a:endParaRPr lang="en-US" dirty="0"/>
          </a:p>
        </p:txBody>
      </p:sp>
      <p:sp>
        <p:nvSpPr>
          <p:cNvPr id="3" name="Content Placeholder 2">
            <a:extLst>
              <a:ext uri="{FF2B5EF4-FFF2-40B4-BE49-F238E27FC236}">
                <a16:creationId xmlns:a16="http://schemas.microsoft.com/office/drawing/2014/main" id="{7630FCDB-21BC-FA46-A502-ED20A128375D}"/>
              </a:ext>
            </a:extLst>
          </p:cNvPr>
          <p:cNvSpPr>
            <a:spLocks noGrp="1"/>
          </p:cNvSpPr>
          <p:nvPr>
            <p:ph idx="1"/>
          </p:nvPr>
        </p:nvSpPr>
        <p:spPr/>
        <p:txBody>
          <a:bodyPr>
            <a:normAutofit lnSpcReduction="10000"/>
          </a:bodyPr>
          <a:lstStyle/>
          <a:p>
            <a:r>
              <a:rPr lang="en-US" sz="2900" dirty="0"/>
              <a:t>The background of the emerging fear of climate change alters problem of oil and this is precisely when the oil companies say ‘watch for a global oil crisis’</a:t>
            </a:r>
          </a:p>
          <a:p>
            <a:r>
              <a:rPr lang="en-US" sz="2900" dirty="0"/>
              <a:t> </a:t>
            </a:r>
            <a:r>
              <a:rPr lang="en-US" sz="2900" b="1" dirty="0"/>
              <a:t>After 1973, oil companies have had to embark on promoting a good public reputation, as benevolent entities</a:t>
            </a:r>
            <a:r>
              <a:rPr lang="en-US" sz="2900" dirty="0"/>
              <a:t>.</a:t>
            </a:r>
          </a:p>
          <a:p>
            <a:r>
              <a:rPr lang="en-US" sz="2900" b="1" dirty="0"/>
              <a:t>Mobil</a:t>
            </a:r>
            <a:r>
              <a:rPr lang="en-US" sz="2900" dirty="0"/>
              <a:t> created public TV advertisement (Masterpiece Theatre)</a:t>
            </a:r>
          </a:p>
          <a:p>
            <a:r>
              <a:rPr lang="en-US" sz="2900" b="1" dirty="0"/>
              <a:t>Exxon</a:t>
            </a:r>
            <a:r>
              <a:rPr lang="en-US" sz="2900" dirty="0"/>
              <a:t> paid regularly for an advertisement on the editorial page of the NY Times and thus developed Op-Ed page,  about global warming</a:t>
            </a:r>
            <a:r>
              <a:rPr lang="en-US" sz="2900" b="1" dirty="0"/>
              <a:t>. BP </a:t>
            </a:r>
            <a:r>
              <a:rPr lang="en-US" sz="2900" dirty="0"/>
              <a:t>does the same in the FT.</a:t>
            </a:r>
          </a:p>
          <a:p>
            <a:r>
              <a:rPr lang="en-US" dirty="0"/>
              <a:t>Saudi and Iran are the largest arms purchasers.</a:t>
            </a:r>
          </a:p>
        </p:txBody>
      </p:sp>
    </p:spTree>
    <p:extLst>
      <p:ext uri="{BB962C8B-B14F-4D97-AF65-F5344CB8AC3E}">
        <p14:creationId xmlns:p14="http://schemas.microsoft.com/office/powerpoint/2010/main" val="1281115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4D0E5-58DD-D140-8CA4-D82530376089}"/>
              </a:ext>
            </a:extLst>
          </p:cNvPr>
          <p:cNvSpPr>
            <a:spLocks noGrp="1"/>
          </p:cNvSpPr>
          <p:nvPr>
            <p:ph type="title"/>
          </p:nvPr>
        </p:nvSpPr>
        <p:spPr/>
        <p:txBody>
          <a:bodyPr>
            <a:normAutofit/>
          </a:bodyPr>
          <a:lstStyle/>
          <a:p>
            <a:pPr algn="ctr"/>
            <a:r>
              <a:rPr lang="en-US" dirty="0"/>
              <a:t>Iran: Oil-dollar-weapons system</a:t>
            </a:r>
          </a:p>
        </p:txBody>
      </p:sp>
      <p:sp>
        <p:nvSpPr>
          <p:cNvPr id="3" name="Content Placeholder 2">
            <a:extLst>
              <a:ext uri="{FF2B5EF4-FFF2-40B4-BE49-F238E27FC236}">
                <a16:creationId xmlns:a16="http://schemas.microsoft.com/office/drawing/2014/main" id="{637BD5E6-75C3-804A-BD34-D88F665B6425}"/>
              </a:ext>
            </a:extLst>
          </p:cNvPr>
          <p:cNvSpPr>
            <a:spLocks noGrp="1"/>
          </p:cNvSpPr>
          <p:nvPr>
            <p:ph idx="1"/>
          </p:nvPr>
        </p:nvSpPr>
        <p:spPr/>
        <p:txBody>
          <a:bodyPr>
            <a:normAutofit lnSpcReduction="10000"/>
          </a:bodyPr>
          <a:lstStyle/>
          <a:p>
            <a:r>
              <a:rPr lang="en-US" dirty="0"/>
              <a:t>1972-77, US arms sales over $16 billion dollars to Iran. All military spending is 40% of government spending. </a:t>
            </a:r>
          </a:p>
          <a:p>
            <a:r>
              <a:rPr lang="en-US" dirty="0"/>
              <a:t>failure of efforts of land reform (1961-63), presenting new problems in capital city of Tehran</a:t>
            </a:r>
          </a:p>
          <a:p>
            <a:r>
              <a:rPr lang="en-US" dirty="0"/>
              <a:t>migration from countryside to the city</a:t>
            </a:r>
          </a:p>
          <a:p>
            <a:r>
              <a:rPr lang="en-US" dirty="0"/>
              <a:t>most investment in large scale mechanized, capital intensive agriculture</a:t>
            </a:r>
          </a:p>
          <a:p>
            <a:r>
              <a:rPr lang="en-US" dirty="0"/>
              <a:t>growth of large areas of informal housing</a:t>
            </a:r>
          </a:p>
          <a:p>
            <a:r>
              <a:rPr lang="en-US" dirty="0"/>
              <a:t>rapid inflation creates lots of windfall that spurs imports, privileging certain people, pushes up domestic prices in the 1970s</a:t>
            </a:r>
          </a:p>
        </p:txBody>
      </p:sp>
    </p:spTree>
    <p:extLst>
      <p:ext uri="{BB962C8B-B14F-4D97-AF65-F5344CB8AC3E}">
        <p14:creationId xmlns:p14="http://schemas.microsoft.com/office/powerpoint/2010/main" val="1583796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60A24-2877-D448-91B6-B01099E656FF}"/>
              </a:ext>
            </a:extLst>
          </p:cNvPr>
          <p:cNvSpPr>
            <a:spLocks noGrp="1"/>
          </p:cNvSpPr>
          <p:nvPr>
            <p:ph type="title"/>
          </p:nvPr>
        </p:nvSpPr>
        <p:spPr/>
        <p:txBody>
          <a:bodyPr/>
          <a:lstStyle/>
          <a:p>
            <a:pPr algn="ctr"/>
            <a:r>
              <a:rPr lang="en-US" dirty="0"/>
              <a:t>Iran cont’d</a:t>
            </a:r>
          </a:p>
        </p:txBody>
      </p:sp>
      <p:sp>
        <p:nvSpPr>
          <p:cNvPr id="3" name="Content Placeholder 2">
            <a:extLst>
              <a:ext uri="{FF2B5EF4-FFF2-40B4-BE49-F238E27FC236}">
                <a16:creationId xmlns:a16="http://schemas.microsoft.com/office/drawing/2014/main" id="{4915C2FD-BBC1-E94F-9B23-9FAFA9FF1849}"/>
              </a:ext>
            </a:extLst>
          </p:cNvPr>
          <p:cNvSpPr>
            <a:spLocks noGrp="1"/>
          </p:cNvSpPr>
          <p:nvPr>
            <p:ph idx="1"/>
          </p:nvPr>
        </p:nvSpPr>
        <p:spPr/>
        <p:txBody>
          <a:bodyPr>
            <a:normAutofit fontScale="77500" lnSpcReduction="20000"/>
          </a:bodyPr>
          <a:lstStyle/>
          <a:p>
            <a:r>
              <a:rPr lang="en-US" dirty="0"/>
              <a:t>1975-76: inflation and serious economic crises ensue in Iran.</a:t>
            </a:r>
          </a:p>
          <a:p>
            <a:r>
              <a:rPr lang="en-US" dirty="0"/>
              <a:t>Policing and arrest of merchants, shop keepers. This is how rapid influx of oil wealth dealt with via alienation of traditional middle class.</a:t>
            </a:r>
          </a:p>
          <a:p>
            <a:r>
              <a:rPr lang="en-US" dirty="0"/>
              <a:t>In second half of the 1970s, the West was aware of the extent of political repression in 1975, Amnesty International publishes on Iran </a:t>
            </a:r>
          </a:p>
          <a:p>
            <a:r>
              <a:rPr lang="en-US" dirty="0"/>
              <a:t>Despite presentation of the Shah in the West as the exemplar model of modernization, Jimmy Carter says in 1977 that ‘human rights’ has become an issue in the country.</a:t>
            </a:r>
          </a:p>
          <a:p>
            <a:r>
              <a:rPr lang="en-US" dirty="0"/>
              <a:t>Attempts at liberalization made in the late 1970s, permitted a few parties to form such as the ‘</a:t>
            </a:r>
            <a:r>
              <a:rPr lang="en-US" dirty="0" err="1"/>
              <a:t>Rastakhiz</a:t>
            </a:r>
            <a:r>
              <a:rPr lang="en-US" dirty="0"/>
              <a:t>’ or ‘Resurrection’ party.</a:t>
            </a:r>
          </a:p>
          <a:p>
            <a:r>
              <a:rPr lang="en-US" dirty="0"/>
              <a:t>Strikes by oil workers also ensue in 1977, ‘78-79 and include bank employees, teachers. </a:t>
            </a:r>
          </a:p>
          <a:p>
            <a:r>
              <a:rPr lang="en-US" dirty="0"/>
              <a:t>The US concludes that a military coup is not possible. Instead the Shah leaves on ‘a vacation’ and install old nationalist politician (</a:t>
            </a:r>
            <a:r>
              <a:rPr lang="en-US" dirty="0" err="1"/>
              <a:t>Shapour</a:t>
            </a:r>
            <a:r>
              <a:rPr lang="en-US" dirty="0"/>
              <a:t> </a:t>
            </a:r>
            <a:r>
              <a:rPr lang="en-US" dirty="0" err="1"/>
              <a:t>Bakhtiar</a:t>
            </a:r>
            <a:r>
              <a:rPr lang="en-US" dirty="0"/>
              <a:t>) serve as prime minister in 1979.</a:t>
            </a:r>
          </a:p>
        </p:txBody>
      </p:sp>
    </p:spTree>
    <p:extLst>
      <p:ext uri="{BB962C8B-B14F-4D97-AF65-F5344CB8AC3E}">
        <p14:creationId xmlns:p14="http://schemas.microsoft.com/office/powerpoint/2010/main" val="556010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83259-E14E-8540-97A7-C020409E28D2}"/>
              </a:ext>
            </a:extLst>
          </p:cNvPr>
          <p:cNvSpPr>
            <a:spLocks noGrp="1"/>
          </p:cNvSpPr>
          <p:nvPr>
            <p:ph type="title"/>
          </p:nvPr>
        </p:nvSpPr>
        <p:spPr/>
        <p:txBody>
          <a:bodyPr/>
          <a:lstStyle/>
          <a:p>
            <a:pPr algn="ctr"/>
            <a:r>
              <a:rPr lang="en-US" dirty="0"/>
              <a:t>Saudi Arabia: Oil-dollar-weapons system</a:t>
            </a:r>
          </a:p>
        </p:txBody>
      </p:sp>
      <p:sp>
        <p:nvSpPr>
          <p:cNvPr id="3" name="Content Placeholder 2">
            <a:extLst>
              <a:ext uri="{FF2B5EF4-FFF2-40B4-BE49-F238E27FC236}">
                <a16:creationId xmlns:a16="http://schemas.microsoft.com/office/drawing/2014/main" id="{D7C1E12D-03E9-5A41-BE56-DC3D7E526451}"/>
              </a:ext>
            </a:extLst>
          </p:cNvPr>
          <p:cNvSpPr>
            <a:spLocks noGrp="1"/>
          </p:cNvSpPr>
          <p:nvPr>
            <p:ph idx="1"/>
          </p:nvPr>
        </p:nvSpPr>
        <p:spPr/>
        <p:txBody>
          <a:bodyPr>
            <a:normAutofit fontScale="92500" lnSpcReduction="20000"/>
          </a:bodyPr>
          <a:lstStyle/>
          <a:p>
            <a:r>
              <a:rPr lang="en-US" dirty="0"/>
              <a:t>Windfall from oil revenues used toward $25 billion in annual arms purchases from the US</a:t>
            </a:r>
          </a:p>
          <a:p>
            <a:r>
              <a:rPr lang="en-US" dirty="0"/>
              <a:t>Per capita military expenditure (1983) approximately $2500 per person = 2x the level in the US. </a:t>
            </a:r>
          </a:p>
          <a:p>
            <a:r>
              <a:rPr lang="en-US" dirty="0"/>
              <a:t>Saudi is framed as a ‘pillar of security’</a:t>
            </a:r>
          </a:p>
          <a:p>
            <a:r>
              <a:rPr lang="en-US" dirty="0"/>
              <a:t>1958, Iraq no longer cornerstone of Western influence in the Middle East and the US has retained an air base with the monarchies.</a:t>
            </a:r>
          </a:p>
          <a:p>
            <a:r>
              <a:rPr lang="en-US" dirty="0"/>
              <a:t>Saudi Arabia is a peculiar pick because of political ideology known as </a:t>
            </a:r>
            <a:r>
              <a:rPr lang="en-US" i="1" dirty="0" err="1"/>
              <a:t>Wahabbism</a:t>
            </a:r>
            <a:r>
              <a:rPr lang="en-US" dirty="0"/>
              <a:t> </a:t>
            </a:r>
          </a:p>
          <a:p>
            <a:r>
              <a:rPr lang="en-US" dirty="0"/>
              <a:t>Abd al Aziz, founder, succeeded by son in 1964, Faisal the ‘modernizer’ and builder of modern army, closer relations with the US, promoting identity of regime as leader of set of Islamic nations.</a:t>
            </a:r>
          </a:p>
        </p:txBody>
      </p:sp>
    </p:spTree>
    <p:extLst>
      <p:ext uri="{BB962C8B-B14F-4D97-AF65-F5344CB8AC3E}">
        <p14:creationId xmlns:p14="http://schemas.microsoft.com/office/powerpoint/2010/main" val="3123268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09DD5-F4F2-FE4D-937B-DD4072B8208E}"/>
              </a:ext>
            </a:extLst>
          </p:cNvPr>
          <p:cNvSpPr>
            <a:spLocks noGrp="1"/>
          </p:cNvSpPr>
          <p:nvPr>
            <p:ph type="title"/>
          </p:nvPr>
        </p:nvSpPr>
        <p:spPr/>
        <p:txBody>
          <a:bodyPr/>
          <a:lstStyle/>
          <a:p>
            <a:pPr algn="ctr"/>
            <a:r>
              <a:rPr lang="en-US" dirty="0"/>
              <a:t>Saudi Arabia cont’d</a:t>
            </a:r>
          </a:p>
        </p:txBody>
      </p:sp>
      <p:sp>
        <p:nvSpPr>
          <p:cNvPr id="3" name="Content Placeholder 2">
            <a:extLst>
              <a:ext uri="{FF2B5EF4-FFF2-40B4-BE49-F238E27FC236}">
                <a16:creationId xmlns:a16="http://schemas.microsoft.com/office/drawing/2014/main" id="{FFF90EAC-7AAE-1A4D-B0E7-DFDD3F670CAF}"/>
              </a:ext>
            </a:extLst>
          </p:cNvPr>
          <p:cNvSpPr>
            <a:spLocks noGrp="1"/>
          </p:cNvSpPr>
          <p:nvPr>
            <p:ph idx="1"/>
          </p:nvPr>
        </p:nvSpPr>
        <p:spPr>
          <a:xfrm>
            <a:off x="838200" y="1540933"/>
            <a:ext cx="10515600" cy="4636030"/>
          </a:xfrm>
        </p:spPr>
        <p:txBody>
          <a:bodyPr>
            <a:noAutofit/>
          </a:bodyPr>
          <a:lstStyle/>
          <a:p>
            <a:r>
              <a:rPr lang="en-US" sz="2400" dirty="0"/>
              <a:t>1965, </a:t>
            </a:r>
            <a:r>
              <a:rPr lang="en-US" sz="2400" b="1" dirty="0"/>
              <a:t>Islamic Summit Conference </a:t>
            </a:r>
            <a:r>
              <a:rPr lang="en-US" sz="2400" dirty="0"/>
              <a:t>against increasing tide of modern ideologies developing form of politics as Islamic and conflicted with forms of nationalism: </a:t>
            </a:r>
          </a:p>
          <a:p>
            <a:r>
              <a:rPr lang="en-US" sz="2400" dirty="0"/>
              <a:t>E.g. </a:t>
            </a:r>
            <a:r>
              <a:rPr lang="en-US" sz="2400" b="1" dirty="0"/>
              <a:t>north Yemen</a:t>
            </a:r>
            <a:r>
              <a:rPr lang="en-US" sz="2400" dirty="0"/>
              <a:t>: revolution in 1962; </a:t>
            </a:r>
          </a:p>
          <a:p>
            <a:r>
              <a:rPr lang="en-US" sz="2400" dirty="0"/>
              <a:t>Faisal is assassinated in 1975 by nephew and succeeded by brother Khalid, though principal figure in politics is </a:t>
            </a:r>
            <a:r>
              <a:rPr lang="en-US" sz="2400" i="1" dirty="0"/>
              <a:t>Fahd</a:t>
            </a:r>
            <a:r>
              <a:rPr lang="en-US" sz="2400" dirty="0"/>
              <a:t> (crown prince under Khalid) who is also prime minister from mid-1970s</a:t>
            </a:r>
          </a:p>
          <a:p>
            <a:r>
              <a:rPr lang="en-US" sz="2400" b="1" dirty="0"/>
              <a:t>Fahd is a major architect of the new oil policy: pushes for Saudi take-over of Aramco but unlike overthrow by Mossadegh in Iran, negotiation happens here </a:t>
            </a:r>
          </a:p>
          <a:p>
            <a:r>
              <a:rPr lang="en-US" sz="2400" dirty="0"/>
              <a:t>1970s, through a series of agreements Aramco is nationalized. </a:t>
            </a:r>
          </a:p>
          <a:p>
            <a:r>
              <a:rPr lang="en-US" sz="2400" b="1" dirty="0"/>
              <a:t>Conclude</a:t>
            </a:r>
            <a:r>
              <a:rPr lang="en-US" sz="2400" dirty="0"/>
              <a:t>: Different route taken by oil companies to control of oil via </a:t>
            </a:r>
            <a:r>
              <a:rPr lang="en-US" sz="2400" i="1" dirty="0"/>
              <a:t>negotiation</a:t>
            </a:r>
            <a:r>
              <a:rPr lang="en-US" sz="2400" dirty="0"/>
              <a:t>. 1973-74 permits control of profits as they lose control of production and distribution.</a:t>
            </a:r>
          </a:p>
        </p:txBody>
      </p:sp>
    </p:spTree>
    <p:extLst>
      <p:ext uri="{BB962C8B-B14F-4D97-AF65-F5344CB8AC3E}">
        <p14:creationId xmlns:p14="http://schemas.microsoft.com/office/powerpoint/2010/main" val="694500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DCA90-0595-A941-AB70-5F1E8BDAE52D}"/>
              </a:ext>
            </a:extLst>
          </p:cNvPr>
          <p:cNvSpPr>
            <a:spLocks noGrp="1"/>
          </p:cNvSpPr>
          <p:nvPr>
            <p:ph type="title"/>
          </p:nvPr>
        </p:nvSpPr>
        <p:spPr/>
        <p:txBody>
          <a:bodyPr/>
          <a:lstStyle/>
          <a:p>
            <a:pPr algn="ctr"/>
            <a:r>
              <a:rPr lang="en-US" dirty="0"/>
              <a:t>Two transformative periods in the political economy of oil</a:t>
            </a:r>
          </a:p>
        </p:txBody>
      </p:sp>
      <p:sp>
        <p:nvSpPr>
          <p:cNvPr id="3" name="Content Placeholder 2">
            <a:extLst>
              <a:ext uri="{FF2B5EF4-FFF2-40B4-BE49-F238E27FC236}">
                <a16:creationId xmlns:a16="http://schemas.microsoft.com/office/drawing/2014/main" id="{DD19CCEC-04C2-8448-8732-9BDB86B6291D}"/>
              </a:ext>
            </a:extLst>
          </p:cNvPr>
          <p:cNvSpPr>
            <a:spLocks noGrp="1"/>
          </p:cNvSpPr>
          <p:nvPr>
            <p:ph idx="1"/>
          </p:nvPr>
        </p:nvSpPr>
        <p:spPr/>
        <p:txBody>
          <a:bodyPr>
            <a:normAutofit/>
          </a:bodyPr>
          <a:lstStyle/>
          <a:p>
            <a:pPr marL="0" indent="0">
              <a:buNone/>
            </a:pPr>
            <a:endParaRPr lang="en-US" sz="4000" b="1" dirty="0"/>
          </a:p>
          <a:p>
            <a:r>
              <a:rPr lang="en-US" sz="4000" b="1" dirty="0"/>
              <a:t>First</a:t>
            </a:r>
            <a:r>
              <a:rPr lang="en-US" sz="4000" dirty="0"/>
              <a:t>, the 1945-1949/53 period. </a:t>
            </a:r>
          </a:p>
          <a:p>
            <a:pPr marL="0" indent="0">
              <a:buNone/>
            </a:pPr>
            <a:endParaRPr lang="en-US" sz="4000" dirty="0"/>
          </a:p>
          <a:p>
            <a:r>
              <a:rPr lang="en-US" sz="4000" b="1" dirty="0"/>
              <a:t>Second,</a:t>
            </a:r>
            <a:r>
              <a:rPr lang="en-US" sz="4000" dirty="0"/>
              <a:t> the 1973-74 Oil Crisis.</a:t>
            </a:r>
          </a:p>
        </p:txBody>
      </p:sp>
    </p:spTree>
    <p:extLst>
      <p:ext uri="{BB962C8B-B14F-4D97-AF65-F5344CB8AC3E}">
        <p14:creationId xmlns:p14="http://schemas.microsoft.com/office/powerpoint/2010/main" val="7123404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ECC58-D41B-F847-A5DF-6E9B7794D202}"/>
              </a:ext>
            </a:extLst>
          </p:cNvPr>
          <p:cNvSpPr>
            <a:spLocks noGrp="1"/>
          </p:cNvSpPr>
          <p:nvPr>
            <p:ph type="title"/>
          </p:nvPr>
        </p:nvSpPr>
        <p:spPr/>
        <p:txBody>
          <a:bodyPr/>
          <a:lstStyle/>
          <a:p>
            <a:pPr algn="ctr"/>
            <a:r>
              <a:rPr lang="en-US" dirty="0"/>
              <a:t>Reconfigure the 1970s ‘oil crisis’</a:t>
            </a:r>
          </a:p>
        </p:txBody>
      </p:sp>
      <p:sp>
        <p:nvSpPr>
          <p:cNvPr id="3" name="Content Placeholder 2">
            <a:extLst>
              <a:ext uri="{FF2B5EF4-FFF2-40B4-BE49-F238E27FC236}">
                <a16:creationId xmlns:a16="http://schemas.microsoft.com/office/drawing/2014/main" id="{1B5AB127-3C08-E442-B890-4367F929E0F9}"/>
              </a:ext>
            </a:extLst>
          </p:cNvPr>
          <p:cNvSpPr>
            <a:spLocks noGrp="1"/>
          </p:cNvSpPr>
          <p:nvPr>
            <p:ph idx="1"/>
          </p:nvPr>
        </p:nvSpPr>
        <p:spPr/>
        <p:txBody>
          <a:bodyPr/>
          <a:lstStyle/>
          <a:p>
            <a:r>
              <a:rPr lang="en-US" dirty="0"/>
              <a:t>Different outcomes in terms of state development and possibilities for democracy.</a:t>
            </a:r>
          </a:p>
          <a:p>
            <a:r>
              <a:rPr lang="en-US" dirty="0"/>
              <a:t>Follow changes in the multiple dimensions of the oil order, and the work that was done to simplify what happened into a ‘crisis,’ for which the Arab oil </a:t>
            </a:r>
            <a:r>
              <a:rPr lang="en-US"/>
              <a:t>states blamed.</a:t>
            </a:r>
            <a:endParaRPr lang="en-US" dirty="0"/>
          </a:p>
          <a:p>
            <a:r>
              <a:rPr lang="en-US" dirty="0"/>
              <a:t>Politics of expertise increasingly concentrated in the hands of economists, oil managers and engineers.</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2059759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D8021-5745-7F49-A43B-45C44CC8DC4B}"/>
              </a:ext>
            </a:extLst>
          </p:cNvPr>
          <p:cNvSpPr>
            <a:spLocks noGrp="1"/>
          </p:cNvSpPr>
          <p:nvPr>
            <p:ph type="title"/>
          </p:nvPr>
        </p:nvSpPr>
        <p:spPr/>
        <p:txBody>
          <a:bodyPr>
            <a:normAutofit fontScale="90000"/>
          </a:bodyPr>
          <a:lstStyle/>
          <a:p>
            <a:pPr algn="ctr"/>
            <a:r>
              <a:rPr lang="en-US" dirty="0"/>
              <a:t>Robert Solow, </a:t>
            </a:r>
            <a:br>
              <a:rPr lang="en-US" dirty="0"/>
            </a:br>
            <a:r>
              <a:rPr lang="en-US" dirty="0"/>
              <a:t>President of the ‘American Economic Association’, 1979</a:t>
            </a:r>
          </a:p>
        </p:txBody>
      </p:sp>
      <p:sp>
        <p:nvSpPr>
          <p:cNvPr id="3" name="Content Placeholder 2">
            <a:extLst>
              <a:ext uri="{FF2B5EF4-FFF2-40B4-BE49-F238E27FC236}">
                <a16:creationId xmlns:a16="http://schemas.microsoft.com/office/drawing/2014/main" id="{E45E64EC-B392-B544-9B2D-9D715E0EEB4E}"/>
              </a:ext>
            </a:extLst>
          </p:cNvPr>
          <p:cNvSpPr>
            <a:spLocks noGrp="1"/>
          </p:cNvSpPr>
          <p:nvPr>
            <p:ph idx="1"/>
          </p:nvPr>
        </p:nvSpPr>
        <p:spPr/>
        <p:txBody>
          <a:bodyPr>
            <a:normAutofit/>
          </a:bodyPr>
          <a:lstStyle/>
          <a:p>
            <a:r>
              <a:rPr lang="en-US" dirty="0"/>
              <a:t>Constructing theory about the price of oil, had to go back to the 1930s to build explanation of price.</a:t>
            </a:r>
          </a:p>
          <a:p>
            <a:r>
              <a:rPr lang="en-US" dirty="0"/>
              <a:t>1930s crisis led to US government control, concerning the </a:t>
            </a:r>
            <a:r>
              <a:rPr lang="en-US" b="1" dirty="0"/>
              <a:t>Texas Railroad Commission </a:t>
            </a:r>
            <a:r>
              <a:rPr lang="en-US" dirty="0"/>
              <a:t>and its attempt to control, through the allocation of quotas, how much oil could be produced.</a:t>
            </a:r>
          </a:p>
          <a:p>
            <a:r>
              <a:rPr lang="en-US" dirty="0"/>
              <a:t>40 years later, Solow goes back to </a:t>
            </a:r>
            <a:r>
              <a:rPr lang="en-US" dirty="0" err="1"/>
              <a:t>Hotelling</a:t>
            </a:r>
            <a:r>
              <a:rPr lang="en-US" dirty="0"/>
              <a:t> article.</a:t>
            </a:r>
          </a:p>
          <a:p>
            <a:r>
              <a:rPr lang="en-US" dirty="0"/>
              <a:t>Global recession was triggered in 1973-74. This was the worst recession since the Great Depression (1929-33).</a:t>
            </a:r>
          </a:p>
        </p:txBody>
      </p:sp>
    </p:spTree>
    <p:extLst>
      <p:ext uri="{BB962C8B-B14F-4D97-AF65-F5344CB8AC3E}">
        <p14:creationId xmlns:p14="http://schemas.microsoft.com/office/powerpoint/2010/main" val="383362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A86C3-D2A7-F444-80D5-FD5BEE5F82C5}"/>
              </a:ext>
            </a:extLst>
          </p:cNvPr>
          <p:cNvSpPr>
            <a:spLocks noGrp="1"/>
          </p:cNvSpPr>
          <p:nvPr>
            <p:ph type="title"/>
          </p:nvPr>
        </p:nvSpPr>
        <p:spPr/>
        <p:txBody>
          <a:bodyPr/>
          <a:lstStyle/>
          <a:p>
            <a:pPr algn="ctr"/>
            <a:r>
              <a:rPr lang="en-US" dirty="0"/>
              <a:t>1973-74 Oil Crisis</a:t>
            </a:r>
          </a:p>
        </p:txBody>
      </p:sp>
      <p:sp>
        <p:nvSpPr>
          <p:cNvPr id="3" name="Content Placeholder 2">
            <a:extLst>
              <a:ext uri="{FF2B5EF4-FFF2-40B4-BE49-F238E27FC236}">
                <a16:creationId xmlns:a16="http://schemas.microsoft.com/office/drawing/2014/main" id="{77CB7AB8-79BA-A649-8CE3-0F752E389499}"/>
              </a:ext>
            </a:extLst>
          </p:cNvPr>
          <p:cNvSpPr>
            <a:spLocks noGrp="1"/>
          </p:cNvSpPr>
          <p:nvPr>
            <p:ph idx="1"/>
          </p:nvPr>
        </p:nvSpPr>
        <p:spPr>
          <a:xfrm>
            <a:off x="838200" y="1518834"/>
            <a:ext cx="10515600" cy="4658129"/>
          </a:xfrm>
        </p:spPr>
        <p:txBody>
          <a:bodyPr>
            <a:noAutofit/>
          </a:bodyPr>
          <a:lstStyle/>
          <a:p>
            <a:r>
              <a:rPr lang="en-US" sz="2400" dirty="0"/>
              <a:t>Keddie explains crisis in terms of link to 1973 Arab-Israeli War,  Arab-led oil  boycott and the Shah’s push for 2x increase of oil prices. </a:t>
            </a:r>
          </a:p>
          <a:p>
            <a:r>
              <a:rPr lang="en-US" sz="2400" dirty="0"/>
              <a:t>Not clear to what extent there was an actual cut in oil supplies that led to the price rise. </a:t>
            </a:r>
          </a:p>
          <a:p>
            <a:r>
              <a:rPr lang="en-US" sz="2400" dirty="0"/>
              <a:t>It is true that Saudi and Kuwait decreased production but others increased supply such as Iraq. </a:t>
            </a:r>
          </a:p>
          <a:p>
            <a:r>
              <a:rPr lang="en-US" sz="2400" dirty="0"/>
              <a:t>Libya, Algeria, Abu Dhabi all increased their production BUT don’t know how much world oil production affected. </a:t>
            </a:r>
          </a:p>
          <a:p>
            <a:r>
              <a:rPr lang="en-US" sz="2400" dirty="0"/>
              <a:t>In actuality, there was a 7% increase in production indicating </a:t>
            </a:r>
            <a:r>
              <a:rPr lang="en-US" sz="2400" b="1" dirty="0"/>
              <a:t>no concrete evidence for decrease in supplies</a:t>
            </a:r>
            <a:r>
              <a:rPr lang="en-US" sz="2400" dirty="0"/>
              <a:t>.</a:t>
            </a:r>
          </a:p>
          <a:p>
            <a:r>
              <a:rPr lang="en-US" sz="2400" dirty="0"/>
              <a:t>A PANIC resulted.</a:t>
            </a:r>
          </a:p>
        </p:txBody>
      </p:sp>
    </p:spTree>
    <p:extLst>
      <p:ext uri="{BB962C8B-B14F-4D97-AF65-F5344CB8AC3E}">
        <p14:creationId xmlns:p14="http://schemas.microsoft.com/office/powerpoint/2010/main" val="1571057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3B3CC-3B66-4E41-B438-630E2F9CC6E5}"/>
              </a:ext>
            </a:extLst>
          </p:cNvPr>
          <p:cNvSpPr>
            <a:spLocks noGrp="1"/>
          </p:cNvSpPr>
          <p:nvPr>
            <p:ph type="title"/>
          </p:nvPr>
        </p:nvSpPr>
        <p:spPr/>
        <p:txBody>
          <a:bodyPr/>
          <a:lstStyle/>
          <a:p>
            <a:pPr algn="ctr"/>
            <a:r>
              <a:rPr lang="en-US" dirty="0"/>
              <a:t>Alternative account</a:t>
            </a:r>
          </a:p>
        </p:txBody>
      </p:sp>
      <p:sp>
        <p:nvSpPr>
          <p:cNvPr id="3" name="Content Placeholder 2">
            <a:extLst>
              <a:ext uri="{FF2B5EF4-FFF2-40B4-BE49-F238E27FC236}">
                <a16:creationId xmlns:a16="http://schemas.microsoft.com/office/drawing/2014/main" id="{D9104EA4-10FE-EB42-A31C-2A2382D5A75D}"/>
              </a:ext>
            </a:extLst>
          </p:cNvPr>
          <p:cNvSpPr>
            <a:spLocks noGrp="1"/>
          </p:cNvSpPr>
          <p:nvPr>
            <p:ph idx="1"/>
          </p:nvPr>
        </p:nvSpPr>
        <p:spPr/>
        <p:txBody>
          <a:bodyPr/>
          <a:lstStyle/>
          <a:p>
            <a:r>
              <a:rPr lang="en-US" dirty="0"/>
              <a:t>Price of oil was controlled by domestic US oil market in the format of the </a:t>
            </a:r>
            <a:r>
              <a:rPr lang="en-US" b="1" dirty="0"/>
              <a:t>TRC from 1930s to 1960s </a:t>
            </a:r>
            <a:r>
              <a:rPr lang="en-US" dirty="0"/>
              <a:t>and extended through 1950s. The 1929 cartel of 7 sisters not enough to coordinate and keep prices at the TRC price in the long term.</a:t>
            </a:r>
          </a:p>
          <a:p>
            <a:pPr marL="0" indent="0">
              <a:buNone/>
            </a:pPr>
            <a:endParaRPr lang="en-US" dirty="0"/>
          </a:p>
          <a:p>
            <a:r>
              <a:rPr lang="en-US" dirty="0"/>
              <a:t>The post-WWII order of the 1950s sees more countries interfering with oil production to compete. America sets up ‘Oil Policy Committee’ in 1957 to set up import quotas to limit quantity of oil into the country. </a:t>
            </a:r>
          </a:p>
        </p:txBody>
      </p:sp>
    </p:spTree>
    <p:extLst>
      <p:ext uri="{BB962C8B-B14F-4D97-AF65-F5344CB8AC3E}">
        <p14:creationId xmlns:p14="http://schemas.microsoft.com/office/powerpoint/2010/main" val="335063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4CA42-CFAF-A343-A1F6-14CF0BAD5620}"/>
              </a:ext>
            </a:extLst>
          </p:cNvPr>
          <p:cNvSpPr>
            <a:spLocks noGrp="1"/>
          </p:cNvSpPr>
          <p:nvPr>
            <p:ph type="title"/>
          </p:nvPr>
        </p:nvSpPr>
        <p:spPr/>
        <p:txBody>
          <a:bodyPr/>
          <a:lstStyle/>
          <a:p>
            <a:pPr algn="ctr"/>
            <a:r>
              <a:rPr lang="en-US" dirty="0"/>
              <a:t>Rise of OPEC, 1960</a:t>
            </a:r>
          </a:p>
        </p:txBody>
      </p:sp>
      <p:sp>
        <p:nvSpPr>
          <p:cNvPr id="3" name="Content Placeholder 2">
            <a:extLst>
              <a:ext uri="{FF2B5EF4-FFF2-40B4-BE49-F238E27FC236}">
                <a16:creationId xmlns:a16="http://schemas.microsoft.com/office/drawing/2014/main" id="{C6F54DDD-F16B-6540-9BA0-07C7C088506B}"/>
              </a:ext>
            </a:extLst>
          </p:cNvPr>
          <p:cNvSpPr>
            <a:spLocks noGrp="1"/>
          </p:cNvSpPr>
          <p:nvPr>
            <p:ph idx="1"/>
          </p:nvPr>
        </p:nvSpPr>
        <p:spPr/>
        <p:txBody>
          <a:bodyPr>
            <a:normAutofit lnSpcReduction="10000"/>
          </a:bodyPr>
          <a:lstStyle/>
          <a:p>
            <a:r>
              <a:rPr lang="en-US" b="1" dirty="0"/>
              <a:t>Modify TRC</a:t>
            </a:r>
            <a:r>
              <a:rPr lang="en-US" dirty="0"/>
              <a:t>: Peak decline due to end of oil surplus in the US oil supply. The TRC cannot play role of regulating the world oil price. By 1970, TRC issues monthly quota of 100%: every oil producer in the US can produce 100% capacity indicating that oil quantities are in </a:t>
            </a:r>
            <a:r>
              <a:rPr lang="en-US" i="1" dirty="0"/>
              <a:t>decline</a:t>
            </a:r>
            <a:r>
              <a:rPr lang="en-US" dirty="0"/>
              <a:t>.</a:t>
            </a:r>
          </a:p>
          <a:p>
            <a:r>
              <a:rPr lang="en-US" b="1" dirty="0"/>
              <a:t>Power shifts from the US to producer countries</a:t>
            </a:r>
            <a:r>
              <a:rPr lang="en-US" dirty="0"/>
              <a:t>:</a:t>
            </a:r>
          </a:p>
          <a:p>
            <a:r>
              <a:rPr lang="en-US" dirty="0"/>
              <a:t>Rise of OPEC in September 1960 seeking larger share of oil market for members: (Arab states, Iran and Venezuela).</a:t>
            </a:r>
          </a:p>
          <a:p>
            <a:r>
              <a:rPr lang="en-US" dirty="0"/>
              <a:t>Only way for other countries to wrest control, needed to use organization to control quota allocation to members and </a:t>
            </a:r>
            <a:r>
              <a:rPr lang="en-US" b="1" dirty="0"/>
              <a:t>TRC system was </a:t>
            </a:r>
            <a:r>
              <a:rPr lang="en-US" b="1" i="1" dirty="0"/>
              <a:t>a model</a:t>
            </a:r>
            <a:r>
              <a:rPr lang="en-US" b="1" dirty="0"/>
              <a:t>.</a:t>
            </a:r>
          </a:p>
        </p:txBody>
      </p:sp>
    </p:spTree>
    <p:extLst>
      <p:ext uri="{BB962C8B-B14F-4D97-AF65-F5344CB8AC3E}">
        <p14:creationId xmlns:p14="http://schemas.microsoft.com/office/powerpoint/2010/main" val="2929801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A4990-8FC6-8545-87C8-EB0FD9C2E3D1}"/>
              </a:ext>
            </a:extLst>
          </p:cNvPr>
          <p:cNvSpPr>
            <a:spLocks noGrp="1"/>
          </p:cNvSpPr>
          <p:nvPr>
            <p:ph type="title"/>
          </p:nvPr>
        </p:nvSpPr>
        <p:spPr/>
        <p:txBody>
          <a:bodyPr/>
          <a:lstStyle/>
          <a:p>
            <a:pPr algn="ctr"/>
            <a:r>
              <a:rPr lang="en-US" dirty="0"/>
              <a:t>Saudi Arabia</a:t>
            </a:r>
          </a:p>
        </p:txBody>
      </p:sp>
      <p:sp>
        <p:nvSpPr>
          <p:cNvPr id="3" name="Content Placeholder 2">
            <a:extLst>
              <a:ext uri="{FF2B5EF4-FFF2-40B4-BE49-F238E27FC236}">
                <a16:creationId xmlns:a16="http://schemas.microsoft.com/office/drawing/2014/main" id="{011C51F3-03AB-1740-99E7-B832A005686D}"/>
              </a:ext>
            </a:extLst>
          </p:cNvPr>
          <p:cNvSpPr>
            <a:spLocks noGrp="1"/>
          </p:cNvSpPr>
          <p:nvPr>
            <p:ph idx="1"/>
          </p:nvPr>
        </p:nvSpPr>
        <p:spPr/>
        <p:txBody>
          <a:bodyPr>
            <a:normAutofit lnSpcReduction="10000"/>
          </a:bodyPr>
          <a:lstStyle/>
          <a:p>
            <a:r>
              <a:rPr lang="en-US" dirty="0"/>
              <a:t>Saudi Arabia has large enough supplies to operate as a </a:t>
            </a:r>
            <a:r>
              <a:rPr lang="en-US" i="1" dirty="0"/>
              <a:t>swing producer</a:t>
            </a:r>
            <a:r>
              <a:rPr lang="en-US" dirty="0"/>
              <a:t>.</a:t>
            </a:r>
          </a:p>
          <a:p>
            <a:r>
              <a:rPr lang="en-US" b="1" dirty="0"/>
              <a:t>2 options</a:t>
            </a:r>
            <a:r>
              <a:rPr lang="en-US" dirty="0"/>
              <a:t>: Take control of domestic production from oil corporation </a:t>
            </a:r>
            <a:r>
              <a:rPr lang="en-US" b="1" i="1" dirty="0"/>
              <a:t>or</a:t>
            </a:r>
            <a:r>
              <a:rPr lang="en-US" i="1" dirty="0"/>
              <a:t> </a:t>
            </a:r>
            <a:r>
              <a:rPr lang="en-US" dirty="0"/>
              <a:t>come to agreement with them to agree on production to  set the price.</a:t>
            </a:r>
          </a:p>
          <a:p>
            <a:r>
              <a:rPr lang="en-US" b="1" dirty="0"/>
              <a:t>Iraq government of 1970s carries out </a:t>
            </a:r>
            <a:r>
              <a:rPr lang="en-US" b="1" dirty="0" err="1"/>
              <a:t>nationalisation</a:t>
            </a:r>
            <a:r>
              <a:rPr lang="en-US" b="1" dirty="0"/>
              <a:t> of oil</a:t>
            </a:r>
            <a:r>
              <a:rPr lang="en-US" dirty="0"/>
              <a:t>.</a:t>
            </a:r>
          </a:p>
          <a:p>
            <a:r>
              <a:rPr lang="en-US" dirty="0"/>
              <a:t>Oil companies realize increasing difficulty of preventing </a:t>
            </a:r>
            <a:r>
              <a:rPr lang="en-US" dirty="0" err="1"/>
              <a:t>nationalisation</a:t>
            </a:r>
            <a:r>
              <a:rPr lang="en-US" dirty="0"/>
              <a:t> </a:t>
            </a:r>
          </a:p>
          <a:p>
            <a:r>
              <a:rPr lang="en-US" dirty="0"/>
              <a:t>By the late 1960s, oil corporations realize they will lose control over production of oil in key producer states, even in Saudi Arabia. </a:t>
            </a:r>
          </a:p>
        </p:txBody>
      </p:sp>
    </p:spTree>
    <p:extLst>
      <p:ext uri="{BB962C8B-B14F-4D97-AF65-F5344CB8AC3E}">
        <p14:creationId xmlns:p14="http://schemas.microsoft.com/office/powerpoint/2010/main" val="729789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57BAE-DBE7-D34A-8411-271CD802FD0E}"/>
              </a:ext>
            </a:extLst>
          </p:cNvPr>
          <p:cNvSpPr>
            <a:spLocks noGrp="1"/>
          </p:cNvSpPr>
          <p:nvPr>
            <p:ph type="title"/>
          </p:nvPr>
        </p:nvSpPr>
        <p:spPr/>
        <p:txBody>
          <a:bodyPr>
            <a:normAutofit/>
          </a:bodyPr>
          <a:lstStyle/>
          <a:p>
            <a:pPr algn="ctr"/>
            <a:r>
              <a:rPr lang="en-US" dirty="0"/>
              <a:t>How can oil corporation maintain same profits as in the last 50 years?</a:t>
            </a:r>
          </a:p>
        </p:txBody>
      </p:sp>
      <p:sp>
        <p:nvSpPr>
          <p:cNvPr id="3" name="Content Placeholder 2">
            <a:extLst>
              <a:ext uri="{FF2B5EF4-FFF2-40B4-BE49-F238E27FC236}">
                <a16:creationId xmlns:a16="http://schemas.microsoft.com/office/drawing/2014/main" id="{158EB5F6-B4FA-224F-AB44-69CCD0EDACA9}"/>
              </a:ext>
            </a:extLst>
          </p:cNvPr>
          <p:cNvSpPr>
            <a:spLocks noGrp="1"/>
          </p:cNvSpPr>
          <p:nvPr>
            <p:ph idx="1"/>
          </p:nvPr>
        </p:nvSpPr>
        <p:spPr/>
        <p:txBody>
          <a:bodyPr>
            <a:normAutofit/>
          </a:bodyPr>
          <a:lstStyle/>
          <a:p>
            <a:r>
              <a:rPr lang="en-US" b="1" dirty="0"/>
              <a:t>First</a:t>
            </a:r>
            <a:r>
              <a:rPr lang="en-US" dirty="0"/>
              <a:t>, look for supply demands that entail very large increase in price of oil.</a:t>
            </a:r>
          </a:p>
          <a:p>
            <a:r>
              <a:rPr lang="en-US" b="1" dirty="0"/>
              <a:t>Second</a:t>
            </a:r>
            <a:r>
              <a:rPr lang="en-US" dirty="0"/>
              <a:t>, open up new oil fields outside the Middle East to get alternative sources of supply.</a:t>
            </a:r>
          </a:p>
          <a:p>
            <a:r>
              <a:rPr lang="en-US" dirty="0"/>
              <a:t>No place like the Middle East’s supply and the two places where oil opened up are places where it was more expensive to get oil out of the ground: </a:t>
            </a:r>
            <a:r>
              <a:rPr lang="en-US" b="1" dirty="0"/>
              <a:t>the North Sea </a:t>
            </a:r>
            <a:r>
              <a:rPr lang="en-US" dirty="0"/>
              <a:t>and </a:t>
            </a:r>
            <a:r>
              <a:rPr lang="en-US" b="1" dirty="0"/>
              <a:t>Alaska.</a:t>
            </a:r>
          </a:p>
          <a:p>
            <a:r>
              <a:rPr lang="en-US" dirty="0"/>
              <a:t>This is the context in which OPEC looks to take over control of pricing of oil and increasing share of oil income toward producer states.</a:t>
            </a:r>
          </a:p>
        </p:txBody>
      </p:sp>
    </p:spTree>
    <p:extLst>
      <p:ext uri="{BB962C8B-B14F-4D97-AF65-F5344CB8AC3E}">
        <p14:creationId xmlns:p14="http://schemas.microsoft.com/office/powerpoint/2010/main" val="3478761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545B3-AFD5-FE40-9193-574D936EEF67}"/>
              </a:ext>
            </a:extLst>
          </p:cNvPr>
          <p:cNvSpPr>
            <a:spLocks noGrp="1"/>
          </p:cNvSpPr>
          <p:nvPr>
            <p:ph type="title"/>
          </p:nvPr>
        </p:nvSpPr>
        <p:spPr/>
        <p:txBody>
          <a:bodyPr/>
          <a:lstStyle/>
          <a:p>
            <a:pPr algn="ctr"/>
            <a:r>
              <a:rPr lang="en-US" dirty="0"/>
              <a:t>1969-71</a:t>
            </a:r>
          </a:p>
        </p:txBody>
      </p:sp>
      <p:sp>
        <p:nvSpPr>
          <p:cNvPr id="3" name="Content Placeholder 2">
            <a:extLst>
              <a:ext uri="{FF2B5EF4-FFF2-40B4-BE49-F238E27FC236}">
                <a16:creationId xmlns:a16="http://schemas.microsoft.com/office/drawing/2014/main" id="{CDA4559D-5DE1-5648-A7C9-9C4CFF095EAB}"/>
              </a:ext>
            </a:extLst>
          </p:cNvPr>
          <p:cNvSpPr>
            <a:spLocks noGrp="1"/>
          </p:cNvSpPr>
          <p:nvPr>
            <p:ph idx="1"/>
          </p:nvPr>
        </p:nvSpPr>
        <p:spPr/>
        <p:txBody>
          <a:bodyPr/>
          <a:lstStyle/>
          <a:p>
            <a:r>
              <a:rPr lang="en-US" dirty="0"/>
              <a:t>Negotiation among oil producing states and oil co.’s over SHARE of PRICE to producing states (for more industrialization and windfalls)</a:t>
            </a:r>
          </a:p>
          <a:p>
            <a:r>
              <a:rPr lang="en-US" dirty="0"/>
              <a:t>If a high price can be achieved, producing state can have own revenue </a:t>
            </a:r>
            <a:r>
              <a:rPr lang="en-US" i="1" dirty="0"/>
              <a:t>without decreasing the profit that goes to companies</a:t>
            </a:r>
            <a:r>
              <a:rPr lang="en-US" dirty="0"/>
              <a:t>! </a:t>
            </a:r>
          </a:p>
          <a:p>
            <a:r>
              <a:rPr lang="en-US" dirty="0"/>
              <a:t>Quadrupling the price of oil satisfied demand of the producing state and ensures that own income is actually larger amount because larger pie from which to cut.</a:t>
            </a:r>
          </a:p>
        </p:txBody>
      </p:sp>
    </p:spTree>
    <p:extLst>
      <p:ext uri="{BB962C8B-B14F-4D97-AF65-F5344CB8AC3E}">
        <p14:creationId xmlns:p14="http://schemas.microsoft.com/office/powerpoint/2010/main" val="28927312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804</TotalTime>
  <Words>1775</Words>
  <Application>Microsoft Macintosh PowerPoint</Application>
  <PresentationFormat>Widescreen</PresentationFormat>
  <Paragraphs>107</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Petroleum Politics (II)</vt:lpstr>
      <vt:lpstr>Two transformative periods in the political economy of oil</vt:lpstr>
      <vt:lpstr>Robert Solow,  President of the ‘American Economic Association’, 1979</vt:lpstr>
      <vt:lpstr>1973-74 Oil Crisis</vt:lpstr>
      <vt:lpstr>Alternative account</vt:lpstr>
      <vt:lpstr>Rise of OPEC, 1960</vt:lpstr>
      <vt:lpstr>Saudi Arabia</vt:lpstr>
      <vt:lpstr>How can oil corporation maintain same profits as in the last 50 years?</vt:lpstr>
      <vt:lpstr>1969-71</vt:lpstr>
      <vt:lpstr>1972-73</vt:lpstr>
      <vt:lpstr>1978-79</vt:lpstr>
      <vt:lpstr>Politics of the Environment</vt:lpstr>
      <vt:lpstr>Exxon Valdez spill in Alaska 1989 </vt:lpstr>
      <vt:lpstr>Limits to the Hydrocarbon Economy</vt:lpstr>
      <vt:lpstr>1973-74 Oil Crisis and Aftermath</vt:lpstr>
      <vt:lpstr>Iran: Oil-dollar-weapons system</vt:lpstr>
      <vt:lpstr>Iran cont’d</vt:lpstr>
      <vt:lpstr>Saudi Arabia: Oil-dollar-weapons system</vt:lpstr>
      <vt:lpstr>Saudi Arabia cont’d</vt:lpstr>
      <vt:lpstr>Reconfigure the 1970s ‘oil crisis’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89</cp:revision>
  <dcterms:created xsi:type="dcterms:W3CDTF">2019-06-25T14:42:51Z</dcterms:created>
  <dcterms:modified xsi:type="dcterms:W3CDTF">2020-02-26T11:58:45Z</dcterms:modified>
</cp:coreProperties>
</file>