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90" r:id="rId13"/>
    <p:sldId id="291"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686"/>
    <p:restoredTop sz="94433"/>
  </p:normalViewPr>
  <p:slideViewPr>
    <p:cSldViewPr snapToGrid="0" snapToObjects="1">
      <p:cViewPr varScale="1">
        <p:scale>
          <a:sx n="81" d="100"/>
          <a:sy n="81" d="100"/>
        </p:scale>
        <p:origin x="19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9DABB-6549-FB4A-B172-07D0055E52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F6DC857-9C42-DE4C-A70F-20E1B51CAF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CBFCB70-7EDB-1C46-9E32-281C433D991A}"/>
              </a:ext>
            </a:extLst>
          </p:cNvPr>
          <p:cNvSpPr>
            <a:spLocks noGrp="1"/>
          </p:cNvSpPr>
          <p:nvPr>
            <p:ph type="dt" sz="half" idx="10"/>
          </p:nvPr>
        </p:nvSpPr>
        <p:spPr/>
        <p:txBody>
          <a:bodyPr/>
          <a:lstStyle/>
          <a:p>
            <a:fld id="{4AF2540E-5F51-9A42-B71B-240CBFFAFF61}" type="datetimeFigureOut">
              <a:rPr lang="en-US" smtClean="0"/>
              <a:t>3/24/20</a:t>
            </a:fld>
            <a:endParaRPr lang="en-US"/>
          </a:p>
        </p:txBody>
      </p:sp>
      <p:sp>
        <p:nvSpPr>
          <p:cNvPr id="5" name="Footer Placeholder 4">
            <a:extLst>
              <a:ext uri="{FF2B5EF4-FFF2-40B4-BE49-F238E27FC236}">
                <a16:creationId xmlns:a16="http://schemas.microsoft.com/office/drawing/2014/main" id="{A1DE6BCF-6330-DC44-8931-13296CDD2A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57C02E-4687-1D4E-849E-9110180DE5E4}"/>
              </a:ext>
            </a:extLst>
          </p:cNvPr>
          <p:cNvSpPr>
            <a:spLocks noGrp="1"/>
          </p:cNvSpPr>
          <p:nvPr>
            <p:ph type="sldNum" sz="quarter" idx="12"/>
          </p:nvPr>
        </p:nvSpPr>
        <p:spPr/>
        <p:txBody>
          <a:bodyPr/>
          <a:lstStyle/>
          <a:p>
            <a:fld id="{444172AE-22BB-9248-B8C9-60B3A7E92DC9}" type="slidenum">
              <a:rPr lang="en-US" smtClean="0"/>
              <a:t>‹#›</a:t>
            </a:fld>
            <a:endParaRPr lang="en-US"/>
          </a:p>
        </p:txBody>
      </p:sp>
    </p:spTree>
    <p:extLst>
      <p:ext uri="{BB962C8B-B14F-4D97-AF65-F5344CB8AC3E}">
        <p14:creationId xmlns:p14="http://schemas.microsoft.com/office/powerpoint/2010/main" val="4088946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0A226-B158-8E43-B9B1-6429CBA5512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715E6D4-3228-EC46-925F-6E862451EC5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3BC858-9B6B-CF45-A9E1-D991E2D46DC6}"/>
              </a:ext>
            </a:extLst>
          </p:cNvPr>
          <p:cNvSpPr>
            <a:spLocks noGrp="1"/>
          </p:cNvSpPr>
          <p:nvPr>
            <p:ph type="dt" sz="half" idx="10"/>
          </p:nvPr>
        </p:nvSpPr>
        <p:spPr/>
        <p:txBody>
          <a:bodyPr/>
          <a:lstStyle/>
          <a:p>
            <a:fld id="{4AF2540E-5F51-9A42-B71B-240CBFFAFF61}" type="datetimeFigureOut">
              <a:rPr lang="en-US" smtClean="0"/>
              <a:t>3/24/20</a:t>
            </a:fld>
            <a:endParaRPr lang="en-US"/>
          </a:p>
        </p:txBody>
      </p:sp>
      <p:sp>
        <p:nvSpPr>
          <p:cNvPr id="5" name="Footer Placeholder 4">
            <a:extLst>
              <a:ext uri="{FF2B5EF4-FFF2-40B4-BE49-F238E27FC236}">
                <a16:creationId xmlns:a16="http://schemas.microsoft.com/office/drawing/2014/main" id="{3F99F113-276F-104C-AC1E-1A949E4CCB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E63086-C68C-1245-80AD-382A065DB080}"/>
              </a:ext>
            </a:extLst>
          </p:cNvPr>
          <p:cNvSpPr>
            <a:spLocks noGrp="1"/>
          </p:cNvSpPr>
          <p:nvPr>
            <p:ph type="sldNum" sz="quarter" idx="12"/>
          </p:nvPr>
        </p:nvSpPr>
        <p:spPr/>
        <p:txBody>
          <a:bodyPr/>
          <a:lstStyle/>
          <a:p>
            <a:fld id="{444172AE-22BB-9248-B8C9-60B3A7E92DC9}" type="slidenum">
              <a:rPr lang="en-US" smtClean="0"/>
              <a:t>‹#›</a:t>
            </a:fld>
            <a:endParaRPr lang="en-US"/>
          </a:p>
        </p:txBody>
      </p:sp>
    </p:spTree>
    <p:extLst>
      <p:ext uri="{BB962C8B-B14F-4D97-AF65-F5344CB8AC3E}">
        <p14:creationId xmlns:p14="http://schemas.microsoft.com/office/powerpoint/2010/main" val="2579067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154CD8-B52B-0E4A-8AE4-5FEB8F1ED29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2A6AF4E-6BC5-2547-B70F-9FEE37F5141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0F8421-9FF4-7E40-A795-D74F89330EE0}"/>
              </a:ext>
            </a:extLst>
          </p:cNvPr>
          <p:cNvSpPr>
            <a:spLocks noGrp="1"/>
          </p:cNvSpPr>
          <p:nvPr>
            <p:ph type="dt" sz="half" idx="10"/>
          </p:nvPr>
        </p:nvSpPr>
        <p:spPr/>
        <p:txBody>
          <a:bodyPr/>
          <a:lstStyle/>
          <a:p>
            <a:fld id="{4AF2540E-5F51-9A42-B71B-240CBFFAFF61}" type="datetimeFigureOut">
              <a:rPr lang="en-US" smtClean="0"/>
              <a:t>3/24/20</a:t>
            </a:fld>
            <a:endParaRPr lang="en-US"/>
          </a:p>
        </p:txBody>
      </p:sp>
      <p:sp>
        <p:nvSpPr>
          <p:cNvPr id="5" name="Footer Placeholder 4">
            <a:extLst>
              <a:ext uri="{FF2B5EF4-FFF2-40B4-BE49-F238E27FC236}">
                <a16:creationId xmlns:a16="http://schemas.microsoft.com/office/drawing/2014/main" id="{B364DD9F-3F74-E448-9F6C-E26040BE6A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F72721-B8D3-FC4E-9385-04F210027548}"/>
              </a:ext>
            </a:extLst>
          </p:cNvPr>
          <p:cNvSpPr>
            <a:spLocks noGrp="1"/>
          </p:cNvSpPr>
          <p:nvPr>
            <p:ph type="sldNum" sz="quarter" idx="12"/>
          </p:nvPr>
        </p:nvSpPr>
        <p:spPr/>
        <p:txBody>
          <a:bodyPr/>
          <a:lstStyle/>
          <a:p>
            <a:fld id="{444172AE-22BB-9248-B8C9-60B3A7E92DC9}" type="slidenum">
              <a:rPr lang="en-US" smtClean="0"/>
              <a:t>‹#›</a:t>
            </a:fld>
            <a:endParaRPr lang="en-US"/>
          </a:p>
        </p:txBody>
      </p:sp>
    </p:spTree>
    <p:extLst>
      <p:ext uri="{BB962C8B-B14F-4D97-AF65-F5344CB8AC3E}">
        <p14:creationId xmlns:p14="http://schemas.microsoft.com/office/powerpoint/2010/main" val="2928779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B6C54-4082-7849-A55B-448173230C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98A68C-DBE4-EF4A-A992-ADC56C4E71E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6E91CB-9DDD-4A4E-AB66-618B87BC4151}"/>
              </a:ext>
            </a:extLst>
          </p:cNvPr>
          <p:cNvSpPr>
            <a:spLocks noGrp="1"/>
          </p:cNvSpPr>
          <p:nvPr>
            <p:ph type="dt" sz="half" idx="10"/>
          </p:nvPr>
        </p:nvSpPr>
        <p:spPr/>
        <p:txBody>
          <a:bodyPr/>
          <a:lstStyle/>
          <a:p>
            <a:fld id="{4AF2540E-5F51-9A42-B71B-240CBFFAFF61}" type="datetimeFigureOut">
              <a:rPr lang="en-US" smtClean="0"/>
              <a:t>3/24/20</a:t>
            </a:fld>
            <a:endParaRPr lang="en-US"/>
          </a:p>
        </p:txBody>
      </p:sp>
      <p:sp>
        <p:nvSpPr>
          <p:cNvPr id="5" name="Footer Placeholder 4">
            <a:extLst>
              <a:ext uri="{FF2B5EF4-FFF2-40B4-BE49-F238E27FC236}">
                <a16:creationId xmlns:a16="http://schemas.microsoft.com/office/drawing/2014/main" id="{1B424340-51B9-6946-AA27-FEAB89870D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0A01E2-6FEE-8C49-9D31-52C43B6400FC}"/>
              </a:ext>
            </a:extLst>
          </p:cNvPr>
          <p:cNvSpPr>
            <a:spLocks noGrp="1"/>
          </p:cNvSpPr>
          <p:nvPr>
            <p:ph type="sldNum" sz="quarter" idx="12"/>
          </p:nvPr>
        </p:nvSpPr>
        <p:spPr/>
        <p:txBody>
          <a:bodyPr/>
          <a:lstStyle/>
          <a:p>
            <a:fld id="{444172AE-22BB-9248-B8C9-60B3A7E92DC9}" type="slidenum">
              <a:rPr lang="en-US" smtClean="0"/>
              <a:t>‹#›</a:t>
            </a:fld>
            <a:endParaRPr lang="en-US"/>
          </a:p>
        </p:txBody>
      </p:sp>
    </p:spTree>
    <p:extLst>
      <p:ext uri="{BB962C8B-B14F-4D97-AF65-F5344CB8AC3E}">
        <p14:creationId xmlns:p14="http://schemas.microsoft.com/office/powerpoint/2010/main" val="302645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DF65F-A224-3545-9406-9B867ED115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667BE7A-0C02-E041-BDE7-80A8CE6757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8A54C6A-7003-D44B-9A90-79952BEA0224}"/>
              </a:ext>
            </a:extLst>
          </p:cNvPr>
          <p:cNvSpPr>
            <a:spLocks noGrp="1"/>
          </p:cNvSpPr>
          <p:nvPr>
            <p:ph type="dt" sz="half" idx="10"/>
          </p:nvPr>
        </p:nvSpPr>
        <p:spPr/>
        <p:txBody>
          <a:bodyPr/>
          <a:lstStyle/>
          <a:p>
            <a:fld id="{4AF2540E-5F51-9A42-B71B-240CBFFAFF61}" type="datetimeFigureOut">
              <a:rPr lang="en-US" smtClean="0"/>
              <a:t>3/24/20</a:t>
            </a:fld>
            <a:endParaRPr lang="en-US"/>
          </a:p>
        </p:txBody>
      </p:sp>
      <p:sp>
        <p:nvSpPr>
          <p:cNvPr id="5" name="Footer Placeholder 4">
            <a:extLst>
              <a:ext uri="{FF2B5EF4-FFF2-40B4-BE49-F238E27FC236}">
                <a16:creationId xmlns:a16="http://schemas.microsoft.com/office/drawing/2014/main" id="{514B6865-6D01-5F44-BE54-85F8833447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6A6C94-B516-D246-870F-FD363CBDBD42}"/>
              </a:ext>
            </a:extLst>
          </p:cNvPr>
          <p:cNvSpPr>
            <a:spLocks noGrp="1"/>
          </p:cNvSpPr>
          <p:nvPr>
            <p:ph type="sldNum" sz="quarter" idx="12"/>
          </p:nvPr>
        </p:nvSpPr>
        <p:spPr/>
        <p:txBody>
          <a:bodyPr/>
          <a:lstStyle/>
          <a:p>
            <a:fld id="{444172AE-22BB-9248-B8C9-60B3A7E92DC9}" type="slidenum">
              <a:rPr lang="en-US" smtClean="0"/>
              <a:t>‹#›</a:t>
            </a:fld>
            <a:endParaRPr lang="en-US"/>
          </a:p>
        </p:txBody>
      </p:sp>
    </p:spTree>
    <p:extLst>
      <p:ext uri="{BB962C8B-B14F-4D97-AF65-F5344CB8AC3E}">
        <p14:creationId xmlns:p14="http://schemas.microsoft.com/office/powerpoint/2010/main" val="4004365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8F2EF-531F-6942-8501-A661FC4F138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0B4126-2371-D647-98CB-07DC91CE56A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1B6CCA3-3D3F-5744-9F2E-F60BB70C089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C4FB32-20CC-3F42-9192-F4AD8524A9AD}"/>
              </a:ext>
            </a:extLst>
          </p:cNvPr>
          <p:cNvSpPr>
            <a:spLocks noGrp="1"/>
          </p:cNvSpPr>
          <p:nvPr>
            <p:ph type="dt" sz="half" idx="10"/>
          </p:nvPr>
        </p:nvSpPr>
        <p:spPr/>
        <p:txBody>
          <a:bodyPr/>
          <a:lstStyle/>
          <a:p>
            <a:fld id="{4AF2540E-5F51-9A42-B71B-240CBFFAFF61}" type="datetimeFigureOut">
              <a:rPr lang="en-US" smtClean="0"/>
              <a:t>3/24/20</a:t>
            </a:fld>
            <a:endParaRPr lang="en-US"/>
          </a:p>
        </p:txBody>
      </p:sp>
      <p:sp>
        <p:nvSpPr>
          <p:cNvPr id="6" name="Footer Placeholder 5">
            <a:extLst>
              <a:ext uri="{FF2B5EF4-FFF2-40B4-BE49-F238E27FC236}">
                <a16:creationId xmlns:a16="http://schemas.microsoft.com/office/drawing/2014/main" id="{A650C82A-DB01-554B-9350-E9CF87B7F5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F3223E-AF85-0246-9DD2-DBDF42CCA2D5}"/>
              </a:ext>
            </a:extLst>
          </p:cNvPr>
          <p:cNvSpPr>
            <a:spLocks noGrp="1"/>
          </p:cNvSpPr>
          <p:nvPr>
            <p:ph type="sldNum" sz="quarter" idx="12"/>
          </p:nvPr>
        </p:nvSpPr>
        <p:spPr/>
        <p:txBody>
          <a:bodyPr/>
          <a:lstStyle/>
          <a:p>
            <a:fld id="{444172AE-22BB-9248-B8C9-60B3A7E92DC9}" type="slidenum">
              <a:rPr lang="en-US" smtClean="0"/>
              <a:t>‹#›</a:t>
            </a:fld>
            <a:endParaRPr lang="en-US"/>
          </a:p>
        </p:txBody>
      </p:sp>
    </p:spTree>
    <p:extLst>
      <p:ext uri="{BB962C8B-B14F-4D97-AF65-F5344CB8AC3E}">
        <p14:creationId xmlns:p14="http://schemas.microsoft.com/office/powerpoint/2010/main" val="292091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B6E19-2E0A-FB4E-824B-54F7D5D9B1A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4881F4A-E604-D44E-8A23-05061ED940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5731F09-FF8A-7449-88CB-2CBE1A9BFEE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07CF8B-57F1-E94A-96BE-663554D8A0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0029256-1053-064C-A394-4A2C144F619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3CADCB-FBF0-0945-835F-096EB29F92FC}"/>
              </a:ext>
            </a:extLst>
          </p:cNvPr>
          <p:cNvSpPr>
            <a:spLocks noGrp="1"/>
          </p:cNvSpPr>
          <p:nvPr>
            <p:ph type="dt" sz="half" idx="10"/>
          </p:nvPr>
        </p:nvSpPr>
        <p:spPr/>
        <p:txBody>
          <a:bodyPr/>
          <a:lstStyle/>
          <a:p>
            <a:fld id="{4AF2540E-5F51-9A42-B71B-240CBFFAFF61}" type="datetimeFigureOut">
              <a:rPr lang="en-US" smtClean="0"/>
              <a:t>3/24/20</a:t>
            </a:fld>
            <a:endParaRPr lang="en-US"/>
          </a:p>
        </p:txBody>
      </p:sp>
      <p:sp>
        <p:nvSpPr>
          <p:cNvPr id="8" name="Footer Placeholder 7">
            <a:extLst>
              <a:ext uri="{FF2B5EF4-FFF2-40B4-BE49-F238E27FC236}">
                <a16:creationId xmlns:a16="http://schemas.microsoft.com/office/drawing/2014/main" id="{95E4BA49-CEB4-1347-B55E-8FAC13A5B6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9B63572-A36B-2446-8C02-1C19E681C9DF}"/>
              </a:ext>
            </a:extLst>
          </p:cNvPr>
          <p:cNvSpPr>
            <a:spLocks noGrp="1"/>
          </p:cNvSpPr>
          <p:nvPr>
            <p:ph type="sldNum" sz="quarter" idx="12"/>
          </p:nvPr>
        </p:nvSpPr>
        <p:spPr/>
        <p:txBody>
          <a:bodyPr/>
          <a:lstStyle/>
          <a:p>
            <a:fld id="{444172AE-22BB-9248-B8C9-60B3A7E92DC9}" type="slidenum">
              <a:rPr lang="en-US" smtClean="0"/>
              <a:t>‹#›</a:t>
            </a:fld>
            <a:endParaRPr lang="en-US"/>
          </a:p>
        </p:txBody>
      </p:sp>
    </p:spTree>
    <p:extLst>
      <p:ext uri="{BB962C8B-B14F-4D97-AF65-F5344CB8AC3E}">
        <p14:creationId xmlns:p14="http://schemas.microsoft.com/office/powerpoint/2010/main" val="827114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CEDF4-0156-1741-8D6E-4C7FABD020C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B6F5B2-5531-284A-AEA5-422DF628C156}"/>
              </a:ext>
            </a:extLst>
          </p:cNvPr>
          <p:cNvSpPr>
            <a:spLocks noGrp="1"/>
          </p:cNvSpPr>
          <p:nvPr>
            <p:ph type="dt" sz="half" idx="10"/>
          </p:nvPr>
        </p:nvSpPr>
        <p:spPr/>
        <p:txBody>
          <a:bodyPr/>
          <a:lstStyle/>
          <a:p>
            <a:fld id="{4AF2540E-5F51-9A42-B71B-240CBFFAFF61}" type="datetimeFigureOut">
              <a:rPr lang="en-US" smtClean="0"/>
              <a:t>3/24/20</a:t>
            </a:fld>
            <a:endParaRPr lang="en-US"/>
          </a:p>
        </p:txBody>
      </p:sp>
      <p:sp>
        <p:nvSpPr>
          <p:cNvPr id="4" name="Footer Placeholder 3">
            <a:extLst>
              <a:ext uri="{FF2B5EF4-FFF2-40B4-BE49-F238E27FC236}">
                <a16:creationId xmlns:a16="http://schemas.microsoft.com/office/drawing/2014/main" id="{B7C81C1C-8291-4D4D-B5DE-AFC0040409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BF2F200-E34C-D64F-943B-13E2FE7CDC80}"/>
              </a:ext>
            </a:extLst>
          </p:cNvPr>
          <p:cNvSpPr>
            <a:spLocks noGrp="1"/>
          </p:cNvSpPr>
          <p:nvPr>
            <p:ph type="sldNum" sz="quarter" idx="12"/>
          </p:nvPr>
        </p:nvSpPr>
        <p:spPr/>
        <p:txBody>
          <a:bodyPr/>
          <a:lstStyle/>
          <a:p>
            <a:fld id="{444172AE-22BB-9248-B8C9-60B3A7E92DC9}" type="slidenum">
              <a:rPr lang="en-US" smtClean="0"/>
              <a:t>‹#›</a:t>
            </a:fld>
            <a:endParaRPr lang="en-US"/>
          </a:p>
        </p:txBody>
      </p:sp>
    </p:spTree>
    <p:extLst>
      <p:ext uri="{BB962C8B-B14F-4D97-AF65-F5344CB8AC3E}">
        <p14:creationId xmlns:p14="http://schemas.microsoft.com/office/powerpoint/2010/main" val="1854351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B36EE6-7696-8D43-8892-2167E9EA12C4}"/>
              </a:ext>
            </a:extLst>
          </p:cNvPr>
          <p:cNvSpPr>
            <a:spLocks noGrp="1"/>
          </p:cNvSpPr>
          <p:nvPr>
            <p:ph type="dt" sz="half" idx="10"/>
          </p:nvPr>
        </p:nvSpPr>
        <p:spPr/>
        <p:txBody>
          <a:bodyPr/>
          <a:lstStyle/>
          <a:p>
            <a:fld id="{4AF2540E-5F51-9A42-B71B-240CBFFAFF61}" type="datetimeFigureOut">
              <a:rPr lang="en-US" smtClean="0"/>
              <a:t>3/24/20</a:t>
            </a:fld>
            <a:endParaRPr lang="en-US"/>
          </a:p>
        </p:txBody>
      </p:sp>
      <p:sp>
        <p:nvSpPr>
          <p:cNvPr id="3" name="Footer Placeholder 2">
            <a:extLst>
              <a:ext uri="{FF2B5EF4-FFF2-40B4-BE49-F238E27FC236}">
                <a16:creationId xmlns:a16="http://schemas.microsoft.com/office/drawing/2014/main" id="{3324911F-148D-A944-BCC4-0DEBC06502B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86686-8543-5D46-A2F2-FEE2BA438E68}"/>
              </a:ext>
            </a:extLst>
          </p:cNvPr>
          <p:cNvSpPr>
            <a:spLocks noGrp="1"/>
          </p:cNvSpPr>
          <p:nvPr>
            <p:ph type="sldNum" sz="quarter" idx="12"/>
          </p:nvPr>
        </p:nvSpPr>
        <p:spPr/>
        <p:txBody>
          <a:bodyPr/>
          <a:lstStyle/>
          <a:p>
            <a:fld id="{444172AE-22BB-9248-B8C9-60B3A7E92DC9}" type="slidenum">
              <a:rPr lang="en-US" smtClean="0"/>
              <a:t>‹#›</a:t>
            </a:fld>
            <a:endParaRPr lang="en-US"/>
          </a:p>
        </p:txBody>
      </p:sp>
    </p:spTree>
    <p:extLst>
      <p:ext uri="{BB962C8B-B14F-4D97-AF65-F5344CB8AC3E}">
        <p14:creationId xmlns:p14="http://schemas.microsoft.com/office/powerpoint/2010/main" val="3199519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588CC-DBB6-F44A-ABE6-09A2A4C6BD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2984996-B81C-9340-B0F1-896082F0FE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83C84B7-2EBE-A94D-BC81-50AC1C5E7A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DC41EFF-ADF9-3346-A7AC-FAB3267328AD}"/>
              </a:ext>
            </a:extLst>
          </p:cNvPr>
          <p:cNvSpPr>
            <a:spLocks noGrp="1"/>
          </p:cNvSpPr>
          <p:nvPr>
            <p:ph type="dt" sz="half" idx="10"/>
          </p:nvPr>
        </p:nvSpPr>
        <p:spPr/>
        <p:txBody>
          <a:bodyPr/>
          <a:lstStyle/>
          <a:p>
            <a:fld id="{4AF2540E-5F51-9A42-B71B-240CBFFAFF61}" type="datetimeFigureOut">
              <a:rPr lang="en-US" smtClean="0"/>
              <a:t>3/24/20</a:t>
            </a:fld>
            <a:endParaRPr lang="en-US"/>
          </a:p>
        </p:txBody>
      </p:sp>
      <p:sp>
        <p:nvSpPr>
          <p:cNvPr id="6" name="Footer Placeholder 5">
            <a:extLst>
              <a:ext uri="{FF2B5EF4-FFF2-40B4-BE49-F238E27FC236}">
                <a16:creationId xmlns:a16="http://schemas.microsoft.com/office/drawing/2014/main" id="{1F4B3E53-7CE9-5B4B-9005-D669435533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6F9C63-09A1-694B-B96E-44D360BEAE9F}"/>
              </a:ext>
            </a:extLst>
          </p:cNvPr>
          <p:cNvSpPr>
            <a:spLocks noGrp="1"/>
          </p:cNvSpPr>
          <p:nvPr>
            <p:ph type="sldNum" sz="quarter" idx="12"/>
          </p:nvPr>
        </p:nvSpPr>
        <p:spPr/>
        <p:txBody>
          <a:bodyPr/>
          <a:lstStyle/>
          <a:p>
            <a:fld id="{444172AE-22BB-9248-B8C9-60B3A7E92DC9}" type="slidenum">
              <a:rPr lang="en-US" smtClean="0"/>
              <a:t>‹#›</a:t>
            </a:fld>
            <a:endParaRPr lang="en-US"/>
          </a:p>
        </p:txBody>
      </p:sp>
    </p:spTree>
    <p:extLst>
      <p:ext uri="{BB962C8B-B14F-4D97-AF65-F5344CB8AC3E}">
        <p14:creationId xmlns:p14="http://schemas.microsoft.com/office/powerpoint/2010/main" val="2237298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71E8B-0ACC-1C4D-BD2E-687EDA529F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E20C394-0EF6-4745-A5D7-789623DC61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461B14A-BF9B-9E4D-BC6B-1A77D5199C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71AA2B9-AA75-B846-8323-38D1F404DEAC}"/>
              </a:ext>
            </a:extLst>
          </p:cNvPr>
          <p:cNvSpPr>
            <a:spLocks noGrp="1"/>
          </p:cNvSpPr>
          <p:nvPr>
            <p:ph type="dt" sz="half" idx="10"/>
          </p:nvPr>
        </p:nvSpPr>
        <p:spPr/>
        <p:txBody>
          <a:bodyPr/>
          <a:lstStyle/>
          <a:p>
            <a:fld id="{4AF2540E-5F51-9A42-B71B-240CBFFAFF61}" type="datetimeFigureOut">
              <a:rPr lang="en-US" smtClean="0"/>
              <a:t>3/24/20</a:t>
            </a:fld>
            <a:endParaRPr lang="en-US"/>
          </a:p>
        </p:txBody>
      </p:sp>
      <p:sp>
        <p:nvSpPr>
          <p:cNvPr id="6" name="Footer Placeholder 5">
            <a:extLst>
              <a:ext uri="{FF2B5EF4-FFF2-40B4-BE49-F238E27FC236}">
                <a16:creationId xmlns:a16="http://schemas.microsoft.com/office/drawing/2014/main" id="{DC612418-C559-CE42-8704-1545178069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1F0F51-F922-B149-8704-BB6266FBC56B}"/>
              </a:ext>
            </a:extLst>
          </p:cNvPr>
          <p:cNvSpPr>
            <a:spLocks noGrp="1"/>
          </p:cNvSpPr>
          <p:nvPr>
            <p:ph type="sldNum" sz="quarter" idx="12"/>
          </p:nvPr>
        </p:nvSpPr>
        <p:spPr/>
        <p:txBody>
          <a:bodyPr/>
          <a:lstStyle/>
          <a:p>
            <a:fld id="{444172AE-22BB-9248-B8C9-60B3A7E92DC9}" type="slidenum">
              <a:rPr lang="en-US" smtClean="0"/>
              <a:t>‹#›</a:t>
            </a:fld>
            <a:endParaRPr lang="en-US"/>
          </a:p>
        </p:txBody>
      </p:sp>
    </p:spTree>
    <p:extLst>
      <p:ext uri="{BB962C8B-B14F-4D97-AF65-F5344CB8AC3E}">
        <p14:creationId xmlns:p14="http://schemas.microsoft.com/office/powerpoint/2010/main" val="317310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7A443B-A35B-8344-9C6B-970AC31FDB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02FEFF3-5F65-6C46-977A-4D4404AA75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3868EE-B7D0-4344-B09F-8045B4528D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F2540E-5F51-9A42-B71B-240CBFFAFF61}" type="datetimeFigureOut">
              <a:rPr lang="en-US" smtClean="0"/>
              <a:t>3/24/20</a:t>
            </a:fld>
            <a:endParaRPr lang="en-US"/>
          </a:p>
        </p:txBody>
      </p:sp>
      <p:sp>
        <p:nvSpPr>
          <p:cNvPr id="5" name="Footer Placeholder 4">
            <a:extLst>
              <a:ext uri="{FF2B5EF4-FFF2-40B4-BE49-F238E27FC236}">
                <a16:creationId xmlns:a16="http://schemas.microsoft.com/office/drawing/2014/main" id="{2D29FD84-2754-FD4F-81BC-EBF1A6F1BB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EB6C7C4-1581-0842-A2E6-256DD846A0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4172AE-22BB-9248-B8C9-60B3A7E92DC9}" type="slidenum">
              <a:rPr lang="en-US" smtClean="0"/>
              <a:t>‹#›</a:t>
            </a:fld>
            <a:endParaRPr lang="en-US"/>
          </a:p>
        </p:txBody>
      </p:sp>
    </p:spTree>
    <p:extLst>
      <p:ext uri="{BB962C8B-B14F-4D97-AF65-F5344CB8AC3E}">
        <p14:creationId xmlns:p14="http://schemas.microsoft.com/office/powerpoint/2010/main" val="1606617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E15D2-6A9B-6945-BEFC-C6ED73B1BE78}"/>
              </a:ext>
            </a:extLst>
          </p:cNvPr>
          <p:cNvSpPr>
            <a:spLocks noGrp="1"/>
          </p:cNvSpPr>
          <p:nvPr>
            <p:ph type="title"/>
          </p:nvPr>
        </p:nvSpPr>
        <p:spPr/>
        <p:txBody>
          <a:bodyPr>
            <a:normAutofit/>
          </a:bodyPr>
          <a:lstStyle/>
          <a:p>
            <a:pPr algn="ctr"/>
            <a:r>
              <a:rPr lang="en-US" dirty="0"/>
              <a:t>Problems of Democracy and Human Rights</a:t>
            </a:r>
            <a:br>
              <a:rPr lang="en-US" dirty="0"/>
            </a:br>
            <a:r>
              <a:rPr lang="en-US" dirty="0"/>
              <a:t>IRAQ</a:t>
            </a:r>
          </a:p>
        </p:txBody>
      </p:sp>
      <p:pic>
        <p:nvPicPr>
          <p:cNvPr id="7" name="Content Placeholder 6">
            <a:extLst>
              <a:ext uri="{FF2B5EF4-FFF2-40B4-BE49-F238E27FC236}">
                <a16:creationId xmlns:a16="http://schemas.microsoft.com/office/drawing/2014/main" id="{18FAEB23-FB84-3E45-A0BF-91DFC98495BB}"/>
              </a:ext>
            </a:extLst>
          </p:cNvPr>
          <p:cNvPicPr>
            <a:picLocks noGrp="1" noChangeAspect="1"/>
          </p:cNvPicPr>
          <p:nvPr>
            <p:ph idx="1"/>
          </p:nvPr>
        </p:nvPicPr>
        <p:blipFill>
          <a:blip r:embed="rId2"/>
          <a:stretch>
            <a:fillRect/>
          </a:stretch>
        </p:blipFill>
        <p:spPr>
          <a:xfrm>
            <a:off x="1826217" y="867905"/>
            <a:ext cx="8539566" cy="10717967"/>
          </a:xfrm>
        </p:spPr>
      </p:pic>
    </p:spTree>
    <p:extLst>
      <p:ext uri="{BB962C8B-B14F-4D97-AF65-F5344CB8AC3E}">
        <p14:creationId xmlns:p14="http://schemas.microsoft.com/office/powerpoint/2010/main" val="32625402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614EA-E8EA-E343-BF98-8A8C6A70475B}"/>
              </a:ext>
            </a:extLst>
          </p:cNvPr>
          <p:cNvSpPr>
            <a:spLocks noGrp="1"/>
          </p:cNvSpPr>
          <p:nvPr>
            <p:ph type="title"/>
          </p:nvPr>
        </p:nvSpPr>
        <p:spPr/>
        <p:txBody>
          <a:bodyPr/>
          <a:lstStyle/>
          <a:p>
            <a:pPr algn="ctr"/>
            <a:r>
              <a:rPr lang="en-US" dirty="0"/>
              <a:t>Rentier State Model</a:t>
            </a:r>
          </a:p>
        </p:txBody>
      </p:sp>
      <p:sp>
        <p:nvSpPr>
          <p:cNvPr id="3" name="Content Placeholder 2">
            <a:extLst>
              <a:ext uri="{FF2B5EF4-FFF2-40B4-BE49-F238E27FC236}">
                <a16:creationId xmlns:a16="http://schemas.microsoft.com/office/drawing/2014/main" id="{65774423-5D41-A14E-8EAC-3D806913E732}"/>
              </a:ext>
            </a:extLst>
          </p:cNvPr>
          <p:cNvSpPr>
            <a:spLocks noGrp="1"/>
          </p:cNvSpPr>
          <p:nvPr>
            <p:ph idx="1"/>
          </p:nvPr>
        </p:nvSpPr>
        <p:spPr/>
        <p:txBody>
          <a:bodyPr>
            <a:normAutofit/>
          </a:bodyPr>
          <a:lstStyle/>
          <a:p>
            <a:r>
              <a:rPr lang="en-US" dirty="0"/>
              <a:t>Exploitative landlords living off of rent of property they owned is developed by Middle East scholars to conceive something different:</a:t>
            </a:r>
          </a:p>
          <a:p>
            <a:pPr marL="0" lvl="0" indent="0">
              <a:buNone/>
            </a:pPr>
            <a:r>
              <a:rPr lang="en-US" b="1" dirty="0"/>
              <a:t>1) Oil Wealth</a:t>
            </a:r>
            <a:endParaRPr lang="en-US" dirty="0"/>
          </a:p>
          <a:p>
            <a:pPr marL="0" lvl="0" indent="0">
              <a:buNone/>
            </a:pPr>
            <a:r>
              <a:rPr lang="en-US" b="1" dirty="0"/>
              <a:t>2) State’s control of land </a:t>
            </a:r>
            <a:r>
              <a:rPr lang="en-US" dirty="0"/>
              <a:t>which has bases in ecology of country so that large areas outside of irrigated areas are controlled by the state (not private). Can see how cities expand into desert and thus, state has unprecedent control of land to grant.</a:t>
            </a:r>
          </a:p>
          <a:p>
            <a:pPr marL="0" indent="0">
              <a:buNone/>
            </a:pPr>
            <a:r>
              <a:rPr lang="en-US" dirty="0"/>
              <a:t>Weak form of rentier: state has lots of money and reason why there is no democracy is because it just buys support of allies.</a:t>
            </a:r>
          </a:p>
        </p:txBody>
      </p:sp>
    </p:spTree>
    <p:extLst>
      <p:ext uri="{BB962C8B-B14F-4D97-AF65-F5344CB8AC3E}">
        <p14:creationId xmlns:p14="http://schemas.microsoft.com/office/powerpoint/2010/main" val="1912121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C23BD-EF27-1944-B38B-92624A100064}"/>
              </a:ext>
            </a:extLst>
          </p:cNvPr>
          <p:cNvSpPr>
            <a:spLocks noGrp="1"/>
          </p:cNvSpPr>
          <p:nvPr>
            <p:ph type="title"/>
          </p:nvPr>
        </p:nvSpPr>
        <p:spPr/>
        <p:txBody>
          <a:bodyPr/>
          <a:lstStyle/>
          <a:p>
            <a:pPr algn="ctr"/>
            <a:r>
              <a:rPr lang="en-US" dirty="0"/>
              <a:t>Critique: What happens when state runs out of money?</a:t>
            </a:r>
            <a:r>
              <a:rPr lang="en-US" dirty="0">
                <a:effectLst/>
              </a:rPr>
              <a:t> </a:t>
            </a:r>
            <a:endParaRPr lang="en-US" dirty="0"/>
          </a:p>
        </p:txBody>
      </p:sp>
      <p:sp>
        <p:nvSpPr>
          <p:cNvPr id="3" name="Content Placeholder 2">
            <a:extLst>
              <a:ext uri="{FF2B5EF4-FFF2-40B4-BE49-F238E27FC236}">
                <a16:creationId xmlns:a16="http://schemas.microsoft.com/office/drawing/2014/main" id="{FB29EE78-F22F-2B4D-8D15-F5CE63C4BAE7}"/>
              </a:ext>
            </a:extLst>
          </p:cNvPr>
          <p:cNvSpPr>
            <a:spLocks noGrp="1"/>
          </p:cNvSpPr>
          <p:nvPr>
            <p:ph idx="1"/>
          </p:nvPr>
        </p:nvSpPr>
        <p:spPr/>
        <p:txBody>
          <a:bodyPr>
            <a:normAutofit fontScale="77500" lnSpcReduction="20000"/>
          </a:bodyPr>
          <a:lstStyle/>
          <a:p>
            <a:pPr marL="0" indent="0">
              <a:buNone/>
            </a:pPr>
            <a:r>
              <a:rPr lang="en-US" dirty="0"/>
              <a:t>1) state handouts to different population at large – bad</a:t>
            </a:r>
          </a:p>
          <a:p>
            <a:pPr marL="0" indent="0">
              <a:buNone/>
            </a:pPr>
            <a:r>
              <a:rPr lang="en-US" dirty="0"/>
              <a:t>2) variety of groups but those with dominant position looking to control/ally with </a:t>
            </a:r>
          </a:p>
          <a:p>
            <a:pPr marL="0" indent="0">
              <a:buNone/>
            </a:pPr>
            <a:r>
              <a:rPr lang="en-US" dirty="0"/>
              <a:t>    state - better</a:t>
            </a:r>
          </a:p>
          <a:p>
            <a:r>
              <a:rPr lang="en-US" dirty="0"/>
              <a:t>If state cannot maintain support, it should leave and should get democracy but fails because there is just the state and people. </a:t>
            </a:r>
            <a:r>
              <a:rPr lang="en-US" b="1" dirty="0"/>
              <a:t>Can critique to say that more is at work by factoring classes.</a:t>
            </a:r>
          </a:p>
          <a:p>
            <a:pPr marL="0" indent="0">
              <a:buNone/>
            </a:pPr>
            <a:r>
              <a:rPr lang="en-US" b="1" dirty="0"/>
              <a:t>Better argument from political economy</a:t>
            </a:r>
            <a:r>
              <a:rPr lang="en-US" dirty="0"/>
              <a:t>:</a:t>
            </a:r>
          </a:p>
          <a:p>
            <a:r>
              <a:rPr lang="en-US" dirty="0"/>
              <a:t>Not just state but looking at alliances formed between state and alliances with country</a:t>
            </a:r>
          </a:p>
          <a:p>
            <a:r>
              <a:rPr lang="en-US" dirty="0"/>
              <a:t>Where state has enormous wealth from oil and land, then dominant class will get control via control of state not by developing domestic </a:t>
            </a:r>
            <a:r>
              <a:rPr lang="en-US" dirty="0" err="1"/>
              <a:t>labour</a:t>
            </a:r>
            <a:r>
              <a:rPr lang="en-US" dirty="0"/>
              <a:t> to make wealth. So, living off contracts that state gives out, no point to develop industry, workers. </a:t>
            </a:r>
          </a:p>
          <a:p>
            <a:r>
              <a:rPr lang="en-US" dirty="0"/>
              <a:t>Capitalists should focus on state access and if natural resources dry up, don’t want democracy but pursue further control of reduced resources.</a:t>
            </a:r>
          </a:p>
        </p:txBody>
      </p:sp>
    </p:spTree>
    <p:extLst>
      <p:ext uri="{BB962C8B-B14F-4D97-AF65-F5344CB8AC3E}">
        <p14:creationId xmlns:p14="http://schemas.microsoft.com/office/powerpoint/2010/main" val="18943779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4D4EF-F4E2-F142-8D42-2FEDB0C136D3}"/>
              </a:ext>
            </a:extLst>
          </p:cNvPr>
          <p:cNvSpPr>
            <a:spLocks noGrp="1"/>
          </p:cNvSpPr>
          <p:nvPr>
            <p:ph type="title"/>
          </p:nvPr>
        </p:nvSpPr>
        <p:spPr/>
        <p:txBody>
          <a:bodyPr/>
          <a:lstStyle/>
          <a:p>
            <a:pPr algn="ctr"/>
            <a:r>
              <a:rPr lang="en-US" dirty="0"/>
              <a:t>Part II: Iraq example</a:t>
            </a:r>
          </a:p>
        </p:txBody>
      </p:sp>
      <p:sp>
        <p:nvSpPr>
          <p:cNvPr id="4" name="TextBox 3">
            <a:extLst>
              <a:ext uri="{FF2B5EF4-FFF2-40B4-BE49-F238E27FC236}">
                <a16:creationId xmlns:a16="http://schemas.microsoft.com/office/drawing/2014/main" id="{EC9662E8-3D94-924A-AC1E-8CD91E13DFD6}"/>
              </a:ext>
            </a:extLst>
          </p:cNvPr>
          <p:cNvSpPr txBox="1"/>
          <p:nvPr/>
        </p:nvSpPr>
        <p:spPr>
          <a:xfrm>
            <a:off x="4695986" y="3456122"/>
            <a:ext cx="184731" cy="369332"/>
          </a:xfrm>
          <a:prstGeom prst="rect">
            <a:avLst/>
          </a:prstGeom>
          <a:noFill/>
        </p:spPr>
        <p:txBody>
          <a:bodyPr wrap="none" rtlCol="0">
            <a:spAutoFit/>
          </a:bodyPr>
          <a:lstStyle/>
          <a:p>
            <a:endParaRPr lang="en-US" dirty="0"/>
          </a:p>
        </p:txBody>
      </p:sp>
      <p:pic>
        <p:nvPicPr>
          <p:cNvPr id="5" name="Content Placeholder 4">
            <a:extLst>
              <a:ext uri="{FF2B5EF4-FFF2-40B4-BE49-F238E27FC236}">
                <a16:creationId xmlns:a16="http://schemas.microsoft.com/office/drawing/2014/main" id="{A9E097D7-411A-A145-9CCD-5442CBBD7932}"/>
              </a:ext>
            </a:extLst>
          </p:cNvPr>
          <p:cNvPicPr>
            <a:picLocks noGrp="1" noChangeAspect="1"/>
          </p:cNvPicPr>
          <p:nvPr>
            <p:ph idx="1"/>
          </p:nvPr>
        </p:nvPicPr>
        <p:blipFill>
          <a:blip r:embed="rId2"/>
          <a:stretch>
            <a:fillRect/>
          </a:stretch>
        </p:blipFill>
        <p:spPr>
          <a:xfrm>
            <a:off x="2015066" y="580572"/>
            <a:ext cx="8517467" cy="9131128"/>
          </a:xfrm>
        </p:spPr>
      </p:pic>
    </p:spTree>
    <p:extLst>
      <p:ext uri="{BB962C8B-B14F-4D97-AF65-F5344CB8AC3E}">
        <p14:creationId xmlns:p14="http://schemas.microsoft.com/office/powerpoint/2010/main" val="39976318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E793C-AAD8-954C-A3EC-F10EC2843C2B}"/>
              </a:ext>
            </a:extLst>
          </p:cNvPr>
          <p:cNvSpPr>
            <a:spLocks noGrp="1"/>
          </p:cNvSpPr>
          <p:nvPr>
            <p:ph type="title"/>
          </p:nvPr>
        </p:nvSpPr>
        <p:spPr/>
        <p:txBody>
          <a:bodyPr>
            <a:normAutofit fontScale="90000"/>
          </a:bodyPr>
          <a:lstStyle/>
          <a:p>
            <a:pPr algn="ctr"/>
            <a:br>
              <a:rPr lang="en-US" dirty="0"/>
            </a:br>
            <a:r>
              <a:rPr lang="en-US" dirty="0"/>
              <a:t>Democracy in Iraq: </a:t>
            </a:r>
            <a:br>
              <a:rPr lang="en-US" dirty="0"/>
            </a:br>
            <a:r>
              <a:rPr lang="en-US" dirty="0"/>
              <a:t>Tripp account of success/failure </a:t>
            </a:r>
            <a:br>
              <a:rPr lang="en-US" dirty="0"/>
            </a:br>
            <a:endParaRPr lang="en-US" dirty="0"/>
          </a:p>
        </p:txBody>
      </p:sp>
      <p:sp>
        <p:nvSpPr>
          <p:cNvPr id="3" name="Content Placeholder 2">
            <a:extLst>
              <a:ext uri="{FF2B5EF4-FFF2-40B4-BE49-F238E27FC236}">
                <a16:creationId xmlns:a16="http://schemas.microsoft.com/office/drawing/2014/main" id="{16ED75D8-4D8C-584C-86AB-5479510B0944}"/>
              </a:ext>
            </a:extLst>
          </p:cNvPr>
          <p:cNvSpPr>
            <a:spLocks noGrp="1"/>
          </p:cNvSpPr>
          <p:nvPr>
            <p:ph idx="1"/>
          </p:nvPr>
        </p:nvSpPr>
        <p:spPr/>
        <p:txBody>
          <a:bodyPr>
            <a:normAutofit lnSpcReduction="10000"/>
          </a:bodyPr>
          <a:lstStyle/>
          <a:p>
            <a:pPr marL="0" indent="0">
              <a:buNone/>
            </a:pPr>
            <a:r>
              <a:rPr lang="en-US" b="1" dirty="0"/>
              <a:t>1) Pre-1958</a:t>
            </a:r>
            <a:r>
              <a:rPr lang="en-US" dirty="0"/>
              <a:t>: Failure of social and economic reform attempts</a:t>
            </a:r>
          </a:p>
          <a:p>
            <a:pPr marL="0" indent="0">
              <a:buNone/>
            </a:pPr>
            <a:r>
              <a:rPr lang="en-US" dirty="0"/>
              <a:t>Key elements forming new state was control of land and agriculture:</a:t>
            </a:r>
          </a:p>
          <a:p>
            <a:r>
              <a:rPr lang="en-US" dirty="0"/>
              <a:t>When British seize power, they use tool of absolute private property rights to land to control key sectors of society.</a:t>
            </a:r>
          </a:p>
          <a:p>
            <a:r>
              <a:rPr lang="en-US" dirty="0"/>
              <a:t>Prior to this, there are older claims to land.</a:t>
            </a:r>
          </a:p>
          <a:p>
            <a:r>
              <a:rPr lang="en-US" dirty="0"/>
              <a:t>Private property is a kind of political claim, consolidated through land surveys and awarding titles to local lords, shaykhs, local political confederations as a way to </a:t>
            </a:r>
            <a:r>
              <a:rPr lang="en-US" dirty="0" err="1"/>
              <a:t>organise</a:t>
            </a:r>
            <a:r>
              <a:rPr lang="en-US" dirty="0"/>
              <a:t> and reinforce power of most powerful by recognizing them as large owners of land. Concentration of wealth generates inequality (3,000 families by 1950).</a:t>
            </a:r>
          </a:p>
        </p:txBody>
      </p:sp>
    </p:spTree>
    <p:extLst>
      <p:ext uri="{BB962C8B-B14F-4D97-AF65-F5344CB8AC3E}">
        <p14:creationId xmlns:p14="http://schemas.microsoft.com/office/powerpoint/2010/main" val="3643559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11A82-E319-694F-8CB3-BA21CEDDCDA1}"/>
              </a:ext>
            </a:extLst>
          </p:cNvPr>
          <p:cNvSpPr>
            <a:spLocks noGrp="1"/>
          </p:cNvSpPr>
          <p:nvPr>
            <p:ph type="title"/>
          </p:nvPr>
        </p:nvSpPr>
        <p:spPr/>
        <p:txBody>
          <a:bodyPr/>
          <a:lstStyle/>
          <a:p>
            <a:pPr algn="ctr"/>
            <a:r>
              <a:rPr lang="en-US" dirty="0"/>
              <a:t>Iraq</a:t>
            </a:r>
          </a:p>
        </p:txBody>
      </p:sp>
      <p:sp>
        <p:nvSpPr>
          <p:cNvPr id="3" name="Content Placeholder 2">
            <a:extLst>
              <a:ext uri="{FF2B5EF4-FFF2-40B4-BE49-F238E27FC236}">
                <a16:creationId xmlns:a16="http://schemas.microsoft.com/office/drawing/2014/main" id="{7F628A3B-6583-A146-A96F-9C46D62807CD}"/>
              </a:ext>
            </a:extLst>
          </p:cNvPr>
          <p:cNvSpPr>
            <a:spLocks noGrp="1"/>
          </p:cNvSpPr>
          <p:nvPr>
            <p:ph idx="1"/>
          </p:nvPr>
        </p:nvSpPr>
        <p:spPr/>
        <p:txBody>
          <a:bodyPr>
            <a:normAutofit fontScale="92500"/>
          </a:bodyPr>
          <a:lstStyle/>
          <a:p>
            <a:pPr marL="0" indent="0">
              <a:buNone/>
            </a:pPr>
            <a:r>
              <a:rPr lang="en-US" b="1" dirty="0"/>
              <a:t>2) WWII </a:t>
            </a:r>
            <a:r>
              <a:rPr lang="en-US" dirty="0"/>
              <a:t>(phenomenon in 20</a:t>
            </a:r>
            <a:r>
              <a:rPr lang="en-US" baseline="30000" dirty="0"/>
              <a:t>th</a:t>
            </a:r>
            <a:r>
              <a:rPr lang="en-US" dirty="0"/>
              <a:t> c. Middle East): after growth of Baghdad and previously provincial towns swelled by migration of population from countryside because of economic problems created by war such as resource scarcity and famine and price rises. Maybe some join army. </a:t>
            </a:r>
          </a:p>
          <a:p>
            <a:r>
              <a:rPr lang="en-US" dirty="0"/>
              <a:t>From Tikrit, a local strongman, Saddam Hussein, comes to Baghdad.</a:t>
            </a:r>
          </a:p>
          <a:p>
            <a:pPr marL="0" indent="0">
              <a:buNone/>
            </a:pPr>
            <a:r>
              <a:rPr lang="en-US" b="1" dirty="0"/>
              <a:t>3) Armed forces: </a:t>
            </a:r>
          </a:p>
          <a:p>
            <a:r>
              <a:rPr lang="en-US" dirty="0"/>
              <a:t>Largest institution of state and is necessary if you are going to create huge social and economic inequality in terms of land. People need to be channeled somewhere if they cannot cultivate land as they might protest.</a:t>
            </a:r>
          </a:p>
          <a:p>
            <a:r>
              <a:rPr lang="en-US" dirty="0"/>
              <a:t>RAF (from WWI) drop bombs on peasants to suppress them.</a:t>
            </a:r>
          </a:p>
        </p:txBody>
      </p:sp>
    </p:spTree>
    <p:extLst>
      <p:ext uri="{BB962C8B-B14F-4D97-AF65-F5344CB8AC3E}">
        <p14:creationId xmlns:p14="http://schemas.microsoft.com/office/powerpoint/2010/main" val="451414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517D7-FEEB-A941-BAB3-F8BF44164B94}"/>
              </a:ext>
            </a:extLst>
          </p:cNvPr>
          <p:cNvSpPr>
            <a:spLocks noGrp="1"/>
          </p:cNvSpPr>
          <p:nvPr>
            <p:ph type="title"/>
          </p:nvPr>
        </p:nvSpPr>
        <p:spPr/>
        <p:txBody>
          <a:bodyPr/>
          <a:lstStyle/>
          <a:p>
            <a:pPr algn="ctr"/>
            <a:r>
              <a:rPr lang="en-US" dirty="0"/>
              <a:t>Iraq</a:t>
            </a:r>
          </a:p>
        </p:txBody>
      </p:sp>
      <p:sp>
        <p:nvSpPr>
          <p:cNvPr id="3" name="Content Placeholder 2">
            <a:extLst>
              <a:ext uri="{FF2B5EF4-FFF2-40B4-BE49-F238E27FC236}">
                <a16:creationId xmlns:a16="http://schemas.microsoft.com/office/drawing/2014/main" id="{1F63FA93-480E-2447-852C-B3AD08D74E54}"/>
              </a:ext>
            </a:extLst>
          </p:cNvPr>
          <p:cNvSpPr>
            <a:spLocks noGrp="1"/>
          </p:cNvSpPr>
          <p:nvPr>
            <p:ph idx="1"/>
          </p:nvPr>
        </p:nvSpPr>
        <p:spPr/>
        <p:txBody>
          <a:bodyPr>
            <a:normAutofit fontScale="92500" lnSpcReduction="20000"/>
          </a:bodyPr>
          <a:lstStyle/>
          <a:p>
            <a:pPr marL="0" indent="0">
              <a:buNone/>
            </a:pPr>
            <a:r>
              <a:rPr lang="en-US" b="1" dirty="0"/>
              <a:t>4) Oil: </a:t>
            </a:r>
          </a:p>
          <a:p>
            <a:r>
              <a:rPr lang="en-US" dirty="0"/>
              <a:t>2</a:t>
            </a:r>
            <a:r>
              <a:rPr lang="en-US" baseline="30000" dirty="0"/>
              <a:t>nd</a:t>
            </a:r>
            <a:r>
              <a:rPr lang="en-US" dirty="0"/>
              <a:t> major source of wealth. Discovered in 1927 (too much in the first half to get produced, already from Iran and Saudi). First Iraqi exports in 1934, but at slow rate, already accounting for 20% of government revenues. </a:t>
            </a:r>
          </a:p>
          <a:p>
            <a:r>
              <a:rPr lang="en-US" dirty="0"/>
              <a:t>1954, oil is 65% of government revenues, while agriculture only constitutes 3% of government revenues.</a:t>
            </a:r>
          </a:p>
          <a:p>
            <a:r>
              <a:rPr lang="en-US" dirty="0"/>
              <a:t>Under Republic established in 1958: main negotiation </a:t>
            </a:r>
            <a:r>
              <a:rPr lang="en-US" dirty="0">
                <a:solidFill>
                  <a:srgbClr val="FF0000"/>
                </a:solidFill>
              </a:rPr>
              <a:t>1952</a:t>
            </a:r>
            <a:r>
              <a:rPr lang="en-US" dirty="0"/>
              <a:t> (50/50 trend in Saudi and Iran) leads to enormous increase in revenues</a:t>
            </a:r>
          </a:p>
          <a:p>
            <a:r>
              <a:rPr lang="en-US" dirty="0"/>
              <a:t>Development Board manages 70% of revenue but essentially government controlled by large landowners. Leads to massive irrigation schemes and canals from Tigris and Euphrates to irrigate their new lands.</a:t>
            </a:r>
          </a:p>
          <a:p>
            <a:r>
              <a:rPr lang="en-US" dirty="0"/>
              <a:t>No investment in public housing, education, or employment.</a:t>
            </a:r>
          </a:p>
        </p:txBody>
      </p:sp>
    </p:spTree>
    <p:extLst>
      <p:ext uri="{BB962C8B-B14F-4D97-AF65-F5344CB8AC3E}">
        <p14:creationId xmlns:p14="http://schemas.microsoft.com/office/powerpoint/2010/main" val="2160616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4F7EC-9ED9-9246-A469-A851674E3F54}"/>
              </a:ext>
            </a:extLst>
          </p:cNvPr>
          <p:cNvSpPr>
            <a:spLocks noGrp="1"/>
          </p:cNvSpPr>
          <p:nvPr>
            <p:ph type="title"/>
          </p:nvPr>
        </p:nvSpPr>
        <p:spPr/>
        <p:txBody>
          <a:bodyPr/>
          <a:lstStyle/>
          <a:p>
            <a:pPr algn="ctr"/>
            <a:r>
              <a:rPr lang="en-US" dirty="0"/>
              <a:t>Iraq: Post-WWII</a:t>
            </a:r>
          </a:p>
        </p:txBody>
      </p:sp>
      <p:sp>
        <p:nvSpPr>
          <p:cNvPr id="3" name="Content Placeholder 2">
            <a:extLst>
              <a:ext uri="{FF2B5EF4-FFF2-40B4-BE49-F238E27FC236}">
                <a16:creationId xmlns:a16="http://schemas.microsoft.com/office/drawing/2014/main" id="{2FA122DF-4A99-C648-AA1E-591BF0CB8FEA}"/>
              </a:ext>
            </a:extLst>
          </p:cNvPr>
          <p:cNvSpPr>
            <a:spLocks noGrp="1"/>
          </p:cNvSpPr>
          <p:nvPr>
            <p:ph idx="1"/>
          </p:nvPr>
        </p:nvSpPr>
        <p:spPr/>
        <p:txBody>
          <a:bodyPr>
            <a:normAutofit/>
          </a:bodyPr>
          <a:lstStyle/>
          <a:p>
            <a:r>
              <a:rPr lang="en-US" dirty="0"/>
              <a:t>Emergence of movements representing people losing out starting from 1945: oil workers, RR and Basra port workers making demands to improve conditions. 1946, 5,000 workers from IPC go on strike and are repressed by army and government.</a:t>
            </a:r>
          </a:p>
          <a:p>
            <a:r>
              <a:rPr lang="en-US" dirty="0"/>
              <a:t>1947-48: Strikes spread, ‘the leap’, of popular protest (economic conditions)</a:t>
            </a:r>
          </a:p>
          <a:p>
            <a:r>
              <a:rPr lang="en-US" dirty="0"/>
              <a:t>Military rights of British (</a:t>
            </a:r>
            <a:r>
              <a:rPr lang="en-US" u="sng" dirty="0"/>
              <a:t>Portsmouth Treaty</a:t>
            </a:r>
            <a:r>
              <a:rPr lang="en-US" dirty="0"/>
              <a:t>) hand over control to Iraq but keep access to base and Britain train and supply Iraqi army.</a:t>
            </a:r>
          </a:p>
          <a:p>
            <a:r>
              <a:rPr lang="en-US" dirty="0"/>
              <a:t>Government declares martial law, sends troops to Palestine to prevent partition.</a:t>
            </a:r>
          </a:p>
        </p:txBody>
      </p:sp>
    </p:spTree>
    <p:extLst>
      <p:ext uri="{BB962C8B-B14F-4D97-AF65-F5344CB8AC3E}">
        <p14:creationId xmlns:p14="http://schemas.microsoft.com/office/powerpoint/2010/main" val="1569308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3B1C7-2EA7-6B4F-98CB-B4179BD6BB60}"/>
              </a:ext>
            </a:extLst>
          </p:cNvPr>
          <p:cNvSpPr>
            <a:spLocks noGrp="1"/>
          </p:cNvSpPr>
          <p:nvPr>
            <p:ph type="title"/>
          </p:nvPr>
        </p:nvSpPr>
        <p:spPr/>
        <p:txBody>
          <a:bodyPr/>
          <a:lstStyle/>
          <a:p>
            <a:pPr algn="ctr"/>
            <a:r>
              <a:rPr lang="en-US" dirty="0"/>
              <a:t>Iraq: Post-WWII</a:t>
            </a:r>
          </a:p>
        </p:txBody>
      </p:sp>
      <p:sp>
        <p:nvSpPr>
          <p:cNvPr id="3" name="Content Placeholder 2">
            <a:extLst>
              <a:ext uri="{FF2B5EF4-FFF2-40B4-BE49-F238E27FC236}">
                <a16:creationId xmlns:a16="http://schemas.microsoft.com/office/drawing/2014/main" id="{BCCC9F1E-78EC-B046-AF99-CE8015329B85}"/>
              </a:ext>
            </a:extLst>
          </p:cNvPr>
          <p:cNvSpPr>
            <a:spLocks noGrp="1"/>
          </p:cNvSpPr>
          <p:nvPr>
            <p:ph idx="1"/>
          </p:nvPr>
        </p:nvSpPr>
        <p:spPr/>
        <p:txBody>
          <a:bodyPr>
            <a:normAutofit fontScale="92500" lnSpcReduction="10000"/>
          </a:bodyPr>
          <a:lstStyle/>
          <a:p>
            <a:r>
              <a:rPr lang="en-US" dirty="0"/>
              <a:t>2 political movements emerge: Both led by middle-class kinds of leadership</a:t>
            </a:r>
          </a:p>
          <a:p>
            <a:pPr marL="0" indent="0">
              <a:buNone/>
            </a:pPr>
            <a:r>
              <a:rPr lang="en-US" b="1" dirty="0"/>
              <a:t>1) Iraqi Communist Party (ICP</a:t>
            </a:r>
            <a:r>
              <a:rPr lang="en-US" dirty="0"/>
              <a:t>), more social democratic party organized among oil workers and masses</a:t>
            </a:r>
          </a:p>
          <a:p>
            <a:pPr marL="0" indent="0">
              <a:buNone/>
            </a:pPr>
            <a:r>
              <a:rPr lang="en-US" b="1" dirty="0"/>
              <a:t>2) Arab nationalism</a:t>
            </a:r>
            <a:r>
              <a:rPr lang="en-US" dirty="0"/>
              <a:t>: much more middle class phenomenon. Political goals expressed as Arab unity, anti-imperialist. It sees security of country in terms of preventing external threats (e.g. control of oil).</a:t>
            </a:r>
          </a:p>
          <a:p>
            <a:r>
              <a:rPr lang="en-US" dirty="0"/>
              <a:t>Junior Officers: Not absolute military elite, more discontented humiliations of political elite inspired by Nasser in Egypt and call for regeneration of united Arab nation.</a:t>
            </a:r>
          </a:p>
          <a:p>
            <a:r>
              <a:rPr lang="en-US" dirty="0"/>
              <a:t>From these ranks a coup is carried out in </a:t>
            </a:r>
            <a:r>
              <a:rPr lang="en-US" b="1" dirty="0"/>
              <a:t>1958</a:t>
            </a:r>
            <a:r>
              <a:rPr lang="en-US" dirty="0"/>
              <a:t>, leading to rule of </a:t>
            </a:r>
            <a:r>
              <a:rPr lang="en-US" b="1" dirty="0"/>
              <a:t>Abd al-Karim </a:t>
            </a:r>
            <a:r>
              <a:rPr lang="en-US" b="1" dirty="0" err="1"/>
              <a:t>Qasim</a:t>
            </a:r>
            <a:r>
              <a:rPr lang="en-US" b="1" dirty="0"/>
              <a:t>.</a:t>
            </a:r>
          </a:p>
        </p:txBody>
      </p:sp>
    </p:spTree>
    <p:extLst>
      <p:ext uri="{BB962C8B-B14F-4D97-AF65-F5344CB8AC3E}">
        <p14:creationId xmlns:p14="http://schemas.microsoft.com/office/powerpoint/2010/main" val="12100085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ABC67-AC1A-164B-AF22-2063B24C4150}"/>
              </a:ext>
            </a:extLst>
          </p:cNvPr>
          <p:cNvSpPr>
            <a:spLocks noGrp="1"/>
          </p:cNvSpPr>
          <p:nvPr>
            <p:ph type="title"/>
          </p:nvPr>
        </p:nvSpPr>
        <p:spPr/>
        <p:txBody>
          <a:bodyPr/>
          <a:lstStyle/>
          <a:p>
            <a:pPr algn="ctr"/>
            <a:r>
              <a:rPr lang="en-US" dirty="0"/>
              <a:t>Democracy and Iraq</a:t>
            </a:r>
          </a:p>
        </p:txBody>
      </p:sp>
      <p:sp>
        <p:nvSpPr>
          <p:cNvPr id="3" name="Content Placeholder 2">
            <a:extLst>
              <a:ext uri="{FF2B5EF4-FFF2-40B4-BE49-F238E27FC236}">
                <a16:creationId xmlns:a16="http://schemas.microsoft.com/office/drawing/2014/main" id="{C5916B7F-16A8-5B4E-B6BB-1812D07D351B}"/>
              </a:ext>
            </a:extLst>
          </p:cNvPr>
          <p:cNvSpPr>
            <a:spLocks noGrp="1"/>
          </p:cNvSpPr>
          <p:nvPr>
            <p:ph idx="1"/>
          </p:nvPr>
        </p:nvSpPr>
        <p:spPr/>
        <p:txBody>
          <a:bodyPr>
            <a:normAutofit/>
          </a:bodyPr>
          <a:lstStyle/>
          <a:p>
            <a:pPr marL="0" indent="0">
              <a:buNone/>
            </a:pPr>
            <a:r>
              <a:rPr lang="en-US" dirty="0"/>
              <a:t>Thus, in relation to question of democratization:</a:t>
            </a:r>
          </a:p>
          <a:p>
            <a:r>
              <a:rPr lang="en-US" dirty="0"/>
              <a:t>regime has concentrated wealth; no state in which dominant power are large landowners has ever </a:t>
            </a:r>
            <a:r>
              <a:rPr lang="en-US" dirty="0" err="1"/>
              <a:t>democratised</a:t>
            </a:r>
            <a:r>
              <a:rPr lang="en-US" dirty="0"/>
              <a:t> because need to control state to control land and refuse to redistribute.</a:t>
            </a:r>
          </a:p>
          <a:p>
            <a:r>
              <a:rPr lang="en-US" dirty="0"/>
              <a:t>but migration to cities enables rising popular movements in pockets of organized industry, creating obstacles.</a:t>
            </a:r>
          </a:p>
          <a:p>
            <a:r>
              <a:rPr lang="en-US" dirty="0"/>
              <a:t>army</a:t>
            </a:r>
          </a:p>
          <a:p>
            <a:r>
              <a:rPr lang="en-US" dirty="0"/>
              <a:t>oil translates into the need of a regime like this to defeat powerful landed families which is attenuated by revenues from oil</a:t>
            </a:r>
          </a:p>
        </p:txBody>
      </p:sp>
    </p:spTree>
    <p:extLst>
      <p:ext uri="{BB962C8B-B14F-4D97-AF65-F5344CB8AC3E}">
        <p14:creationId xmlns:p14="http://schemas.microsoft.com/office/powerpoint/2010/main" val="32544197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C2BD8-74FF-904F-8FAA-B2F4130E9575}"/>
              </a:ext>
            </a:extLst>
          </p:cNvPr>
          <p:cNvSpPr>
            <a:spLocks noGrp="1"/>
          </p:cNvSpPr>
          <p:nvPr>
            <p:ph type="title"/>
          </p:nvPr>
        </p:nvSpPr>
        <p:spPr/>
        <p:txBody>
          <a:bodyPr/>
          <a:lstStyle/>
          <a:p>
            <a:pPr algn="ctr"/>
            <a:r>
              <a:rPr lang="en-US" dirty="0"/>
              <a:t>Democracy and Iraq: 1958-68</a:t>
            </a:r>
          </a:p>
        </p:txBody>
      </p:sp>
      <p:sp>
        <p:nvSpPr>
          <p:cNvPr id="3" name="Content Placeholder 2">
            <a:extLst>
              <a:ext uri="{FF2B5EF4-FFF2-40B4-BE49-F238E27FC236}">
                <a16:creationId xmlns:a16="http://schemas.microsoft.com/office/drawing/2014/main" id="{074422E7-F091-E349-8E5B-3EFED377C6DB}"/>
              </a:ext>
            </a:extLst>
          </p:cNvPr>
          <p:cNvSpPr>
            <a:spLocks noGrp="1"/>
          </p:cNvSpPr>
          <p:nvPr>
            <p:ph idx="1"/>
          </p:nvPr>
        </p:nvSpPr>
        <p:spPr/>
        <p:txBody>
          <a:bodyPr>
            <a:normAutofit fontScale="92500" lnSpcReduction="20000"/>
          </a:bodyPr>
          <a:lstStyle/>
          <a:p>
            <a:r>
              <a:rPr lang="en-US" b="1" dirty="0"/>
              <a:t>Tripp’s</a:t>
            </a:r>
            <a:r>
              <a:rPr lang="en-US" dirty="0"/>
              <a:t> explanation about ‘failure to </a:t>
            </a:r>
            <a:r>
              <a:rPr lang="en-US" dirty="0" err="1"/>
              <a:t>liberalise</a:t>
            </a:r>
            <a:r>
              <a:rPr lang="en-US" dirty="0"/>
              <a:t> and </a:t>
            </a:r>
            <a:r>
              <a:rPr lang="en-US" dirty="0" err="1"/>
              <a:t>democratise</a:t>
            </a:r>
            <a:r>
              <a:rPr lang="en-US" dirty="0"/>
              <a:t>’ relies on argument about ‘political imagination of the new rulers.’</a:t>
            </a:r>
          </a:p>
          <a:p>
            <a:r>
              <a:rPr lang="en-US" dirty="0"/>
              <a:t>Conspiratorial</a:t>
            </a:r>
          </a:p>
          <a:p>
            <a:r>
              <a:rPr lang="en-US" dirty="0"/>
              <a:t>Easy falling into power but trouble is that constantly faced with threat of others to take power from you</a:t>
            </a:r>
          </a:p>
          <a:p>
            <a:pPr marL="0" indent="0">
              <a:buNone/>
            </a:pPr>
            <a:r>
              <a:rPr lang="en-US" b="1" dirty="0"/>
              <a:t>Critique</a:t>
            </a:r>
            <a:r>
              <a:rPr lang="en-US" dirty="0"/>
              <a:t>: This is an inadequate explanation because it overlooks the real forces at work and </a:t>
            </a:r>
            <a:r>
              <a:rPr lang="en-US" b="1" dirty="0"/>
              <a:t>locates failure in mentality</a:t>
            </a:r>
            <a:r>
              <a:rPr lang="en-US" dirty="0"/>
              <a:t>.</a:t>
            </a:r>
          </a:p>
          <a:p>
            <a:r>
              <a:rPr lang="en-US" dirty="0"/>
              <a:t>Does not explain reasons for emergence of populist forces.</a:t>
            </a:r>
          </a:p>
          <a:p>
            <a:r>
              <a:rPr lang="en-US" dirty="0"/>
              <a:t>Framing of Iraqi politics as conspiratorial, patrimonial, constant unstable overthrow of ruling regime.</a:t>
            </a:r>
          </a:p>
          <a:p>
            <a:r>
              <a:rPr lang="en-US" dirty="0"/>
              <a:t>Another omission is the </a:t>
            </a:r>
            <a:r>
              <a:rPr lang="en-US" b="1" dirty="0"/>
              <a:t>role of British and Americans </a:t>
            </a:r>
            <a:r>
              <a:rPr lang="en-US" dirty="0"/>
              <a:t>in this key country, Iraq.</a:t>
            </a:r>
          </a:p>
        </p:txBody>
      </p:sp>
    </p:spTree>
    <p:extLst>
      <p:ext uri="{BB962C8B-B14F-4D97-AF65-F5344CB8AC3E}">
        <p14:creationId xmlns:p14="http://schemas.microsoft.com/office/powerpoint/2010/main" val="921160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6E46D-87AD-2544-B208-555B4F972A45}"/>
              </a:ext>
            </a:extLst>
          </p:cNvPr>
          <p:cNvSpPr>
            <a:spLocks noGrp="1"/>
          </p:cNvSpPr>
          <p:nvPr>
            <p:ph type="title"/>
          </p:nvPr>
        </p:nvSpPr>
        <p:spPr/>
        <p:txBody>
          <a:bodyPr>
            <a:normAutofit/>
          </a:bodyPr>
          <a:lstStyle/>
          <a:p>
            <a:pPr algn="ctr"/>
            <a:r>
              <a:rPr lang="en-US" dirty="0"/>
              <a:t>Explanations for the ‘weakness’ of democracy in the Middle East</a:t>
            </a:r>
          </a:p>
        </p:txBody>
      </p:sp>
      <p:sp>
        <p:nvSpPr>
          <p:cNvPr id="4" name="Content Placeholder 3">
            <a:extLst>
              <a:ext uri="{FF2B5EF4-FFF2-40B4-BE49-F238E27FC236}">
                <a16:creationId xmlns:a16="http://schemas.microsoft.com/office/drawing/2014/main" id="{5B21C133-1636-F241-B290-59F2C90EEF03}"/>
              </a:ext>
            </a:extLst>
          </p:cNvPr>
          <p:cNvSpPr>
            <a:spLocks noGrp="1"/>
          </p:cNvSpPr>
          <p:nvPr>
            <p:ph idx="1"/>
          </p:nvPr>
        </p:nvSpPr>
        <p:spPr>
          <a:xfrm>
            <a:off x="838200" y="1825625"/>
            <a:ext cx="10515600" cy="4507442"/>
          </a:xfrm>
        </p:spPr>
        <p:txBody>
          <a:bodyPr>
            <a:noAutofit/>
          </a:bodyPr>
          <a:lstStyle/>
          <a:p>
            <a:pPr marL="457200" indent="-457200">
              <a:buAutoNum type="arabicParenR"/>
            </a:pPr>
            <a:r>
              <a:rPr lang="en-US" sz="2400" b="1" dirty="0"/>
              <a:t>Cultural</a:t>
            </a:r>
            <a:r>
              <a:rPr lang="en-US" sz="2400" dirty="0"/>
              <a:t>: Whether freedom is valued as a way to explain the failure of democracy has to do with a question of cultural values.</a:t>
            </a:r>
          </a:p>
          <a:p>
            <a:pPr marL="0" indent="0">
              <a:buNone/>
            </a:pPr>
            <a:r>
              <a:rPr lang="en-US" sz="2400" b="1" dirty="0"/>
              <a:t>Challenges</a:t>
            </a:r>
            <a:r>
              <a:rPr lang="en-US" sz="2400" dirty="0"/>
              <a:t>: These cultural elements are in other places too.</a:t>
            </a:r>
          </a:p>
          <a:p>
            <a:pPr marL="0" indent="0">
              <a:buNone/>
            </a:pPr>
            <a:r>
              <a:rPr lang="en-US" sz="2400" b="1" dirty="0"/>
              <a:t>Ex:  </a:t>
            </a:r>
            <a:r>
              <a:rPr lang="en-US" sz="2400" dirty="0"/>
              <a:t>Stability and egalitarianism in British democracy is due to the ‘great respect of people to higher authority’. Thus, ‘values’ are prevalent in all kinds of democratic countries around the world. From fascist countries to democratic countries (e.g. Spain, Germany or Latin America).</a:t>
            </a:r>
          </a:p>
          <a:p>
            <a:r>
              <a:rPr lang="en-US" sz="2400" dirty="0"/>
              <a:t>Carry with them a kind of conception for what their </a:t>
            </a:r>
            <a:r>
              <a:rPr lang="en-US" sz="2400" i="1" u="sng" dirty="0"/>
              <a:t>object</a:t>
            </a:r>
            <a:r>
              <a:rPr lang="en-US" sz="2400" i="1" dirty="0"/>
              <a:t> </a:t>
            </a:r>
            <a:r>
              <a:rPr lang="en-US" sz="2400" dirty="0"/>
              <a:t>is, which is mass of people with a static pattern of behavior; </a:t>
            </a:r>
            <a:r>
              <a:rPr lang="en-US" sz="2400" i="1" dirty="0"/>
              <a:t>no dynamic sense of movements at work. </a:t>
            </a:r>
          </a:p>
          <a:p>
            <a:r>
              <a:rPr lang="en-US" sz="2400" dirty="0"/>
              <a:t>Assumes that successful democratization requires a citizenry that values democracy and possesses the elements of a democratic political culture.</a:t>
            </a:r>
          </a:p>
        </p:txBody>
      </p:sp>
    </p:spTree>
    <p:extLst>
      <p:ext uri="{BB962C8B-B14F-4D97-AF65-F5344CB8AC3E}">
        <p14:creationId xmlns:p14="http://schemas.microsoft.com/office/powerpoint/2010/main" val="10133984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758EF-82EA-4A48-904C-1F477C69399B}"/>
              </a:ext>
            </a:extLst>
          </p:cNvPr>
          <p:cNvSpPr>
            <a:spLocks noGrp="1"/>
          </p:cNvSpPr>
          <p:nvPr>
            <p:ph type="title"/>
          </p:nvPr>
        </p:nvSpPr>
        <p:spPr/>
        <p:txBody>
          <a:bodyPr/>
          <a:lstStyle/>
          <a:p>
            <a:pPr algn="ctr"/>
            <a:r>
              <a:rPr lang="en-US" dirty="0"/>
              <a:t>Revision: 1958-68</a:t>
            </a:r>
          </a:p>
        </p:txBody>
      </p:sp>
      <p:sp>
        <p:nvSpPr>
          <p:cNvPr id="3" name="Content Placeholder 2">
            <a:extLst>
              <a:ext uri="{FF2B5EF4-FFF2-40B4-BE49-F238E27FC236}">
                <a16:creationId xmlns:a16="http://schemas.microsoft.com/office/drawing/2014/main" id="{347911F4-7A87-EB48-AC95-6D43B100B34A}"/>
              </a:ext>
            </a:extLst>
          </p:cNvPr>
          <p:cNvSpPr>
            <a:spLocks noGrp="1"/>
          </p:cNvSpPr>
          <p:nvPr>
            <p:ph idx="1"/>
          </p:nvPr>
        </p:nvSpPr>
        <p:spPr/>
        <p:txBody>
          <a:bodyPr>
            <a:normAutofit fontScale="85000" lnSpcReduction="20000"/>
          </a:bodyPr>
          <a:lstStyle/>
          <a:p>
            <a:r>
              <a:rPr lang="en-US" dirty="0" err="1"/>
              <a:t>Qasim</a:t>
            </a:r>
            <a:r>
              <a:rPr lang="en-US" dirty="0"/>
              <a:t>: A kind of populist politics</a:t>
            </a:r>
          </a:p>
          <a:p>
            <a:r>
              <a:rPr lang="en-US" dirty="0"/>
              <a:t>Has oil money, stops spending it just on large landowners and funds building of housing, hospitals, schools by three-fold.</a:t>
            </a:r>
          </a:p>
          <a:p>
            <a:r>
              <a:rPr lang="en-US" dirty="0"/>
              <a:t>Minimum wage for workers, regulation of hours of work, insurance, land reform</a:t>
            </a:r>
          </a:p>
          <a:p>
            <a:r>
              <a:rPr lang="en-US" dirty="0"/>
              <a:t>People’s Court: trying old regime for crimes against people</a:t>
            </a:r>
          </a:p>
          <a:p>
            <a:r>
              <a:rPr lang="en-US" dirty="0"/>
              <a:t>Land reform: limited in design and implementation. Only 1/16, not limiting size to amount a family can farm. NO adequate means of enforcing. Will not found a democratic politics.</a:t>
            </a:r>
          </a:p>
          <a:p>
            <a:r>
              <a:rPr lang="en-US" dirty="0"/>
              <a:t>Nationalists, Kurds, ICP (Communists): leading party of social reform; demanding greater democracy</a:t>
            </a:r>
          </a:p>
          <a:p>
            <a:r>
              <a:rPr lang="en-US" dirty="0" err="1"/>
              <a:t>Qasim</a:t>
            </a:r>
            <a:r>
              <a:rPr lang="en-US" dirty="0"/>
              <a:t> grants binational definition to Kurds, but in 1961, Kurds begin armed rebellion, which Iran and the US support because of grievances in Shatt al-Arab.</a:t>
            </a:r>
          </a:p>
        </p:txBody>
      </p:sp>
    </p:spTree>
    <p:extLst>
      <p:ext uri="{BB962C8B-B14F-4D97-AF65-F5344CB8AC3E}">
        <p14:creationId xmlns:p14="http://schemas.microsoft.com/office/powerpoint/2010/main" val="3067129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86206-A44A-7A43-87B0-0517046C90D8}"/>
              </a:ext>
            </a:extLst>
          </p:cNvPr>
          <p:cNvSpPr>
            <a:spLocks noGrp="1"/>
          </p:cNvSpPr>
          <p:nvPr>
            <p:ph type="title"/>
          </p:nvPr>
        </p:nvSpPr>
        <p:spPr/>
        <p:txBody>
          <a:bodyPr/>
          <a:lstStyle/>
          <a:p>
            <a:pPr algn="ctr"/>
            <a:r>
              <a:rPr lang="en-US" dirty="0"/>
              <a:t>A split emerges…</a:t>
            </a:r>
          </a:p>
        </p:txBody>
      </p:sp>
      <p:sp>
        <p:nvSpPr>
          <p:cNvPr id="3" name="Content Placeholder 2">
            <a:extLst>
              <a:ext uri="{FF2B5EF4-FFF2-40B4-BE49-F238E27FC236}">
                <a16:creationId xmlns:a16="http://schemas.microsoft.com/office/drawing/2014/main" id="{4085026B-E29B-AF4E-BF99-E9A7CF402940}"/>
              </a:ext>
            </a:extLst>
          </p:cNvPr>
          <p:cNvSpPr>
            <a:spLocks noGrp="1"/>
          </p:cNvSpPr>
          <p:nvPr>
            <p:ph idx="1"/>
          </p:nvPr>
        </p:nvSpPr>
        <p:spPr/>
        <p:txBody>
          <a:bodyPr/>
          <a:lstStyle/>
          <a:p>
            <a:pPr marL="0" indent="0">
              <a:buNone/>
            </a:pPr>
            <a:r>
              <a:rPr lang="en-US" dirty="0"/>
              <a:t>1) </a:t>
            </a:r>
            <a:r>
              <a:rPr lang="en-US" b="1" dirty="0"/>
              <a:t>small industrialists, merchants, middling landowners</a:t>
            </a:r>
            <a:r>
              <a:rPr lang="en-US" dirty="0"/>
              <a:t> (this latter group much closer to armed forces; don’t’ want radical transformation of socio-economic structure; no unions)</a:t>
            </a:r>
          </a:p>
          <a:p>
            <a:pPr marL="0" indent="0">
              <a:buNone/>
            </a:pPr>
            <a:r>
              <a:rPr lang="en-US" dirty="0"/>
              <a:t>2) </a:t>
            </a:r>
            <a:r>
              <a:rPr lang="en-US" b="1" dirty="0"/>
              <a:t>mass based workers</a:t>
            </a:r>
            <a:r>
              <a:rPr lang="en-US" dirty="0"/>
              <a:t>  call for land redistribution</a:t>
            </a:r>
          </a:p>
        </p:txBody>
      </p:sp>
    </p:spTree>
    <p:extLst>
      <p:ext uri="{BB962C8B-B14F-4D97-AF65-F5344CB8AC3E}">
        <p14:creationId xmlns:p14="http://schemas.microsoft.com/office/powerpoint/2010/main" val="20887423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1AB0A-4691-5B4D-95CF-49B87FAEBE16}"/>
              </a:ext>
            </a:extLst>
          </p:cNvPr>
          <p:cNvSpPr>
            <a:spLocks noGrp="1"/>
          </p:cNvSpPr>
          <p:nvPr>
            <p:ph type="title"/>
          </p:nvPr>
        </p:nvSpPr>
        <p:spPr/>
        <p:txBody>
          <a:bodyPr/>
          <a:lstStyle/>
          <a:p>
            <a:pPr algn="ctr"/>
            <a:r>
              <a:rPr lang="en-US" dirty="0"/>
              <a:t>Questions linked to oil: 1958-68</a:t>
            </a:r>
          </a:p>
        </p:txBody>
      </p:sp>
      <p:sp>
        <p:nvSpPr>
          <p:cNvPr id="3" name="Content Placeholder 2">
            <a:extLst>
              <a:ext uri="{FF2B5EF4-FFF2-40B4-BE49-F238E27FC236}">
                <a16:creationId xmlns:a16="http://schemas.microsoft.com/office/drawing/2014/main" id="{F94297D2-DAFF-9046-B381-27610811232B}"/>
              </a:ext>
            </a:extLst>
          </p:cNvPr>
          <p:cNvSpPr>
            <a:spLocks noGrp="1"/>
          </p:cNvSpPr>
          <p:nvPr>
            <p:ph idx="1"/>
          </p:nvPr>
        </p:nvSpPr>
        <p:spPr/>
        <p:txBody>
          <a:bodyPr>
            <a:normAutofit fontScale="85000" lnSpcReduction="20000"/>
          </a:bodyPr>
          <a:lstStyle/>
          <a:p>
            <a:r>
              <a:rPr lang="en-US" dirty="0"/>
              <a:t>First instance where old regime overthrown (this failed in neighboring Iran) and </a:t>
            </a:r>
            <a:r>
              <a:rPr lang="en-US" dirty="0" err="1"/>
              <a:t>Qasim</a:t>
            </a:r>
            <a:r>
              <a:rPr lang="en-US" dirty="0"/>
              <a:t> wants a better deal, also not producing what it could extract</a:t>
            </a:r>
          </a:p>
          <a:p>
            <a:r>
              <a:rPr lang="en-US" b="1" dirty="0"/>
              <a:t>1959</a:t>
            </a:r>
            <a:r>
              <a:rPr lang="en-US" dirty="0"/>
              <a:t>, Iraq demands it gives up land of oil concession and expansion. IPC retaliates by decreasing oil production and rejecting claim</a:t>
            </a:r>
          </a:p>
          <a:p>
            <a:r>
              <a:rPr lang="en-US" dirty="0" err="1"/>
              <a:t>Qasim</a:t>
            </a:r>
            <a:r>
              <a:rPr lang="en-US" dirty="0"/>
              <a:t> withdraws country from Baghdad Pact, sterling block, and US aid program. British forces leave and foreign aid tech support received from Soviets.</a:t>
            </a:r>
          </a:p>
          <a:p>
            <a:r>
              <a:rPr lang="en-US" b="1" dirty="0"/>
              <a:t>1960</a:t>
            </a:r>
            <a:r>
              <a:rPr lang="en-US" dirty="0"/>
              <a:t>: joins </a:t>
            </a:r>
            <a:r>
              <a:rPr lang="en-US" b="1" dirty="0"/>
              <a:t>OPEC</a:t>
            </a:r>
            <a:r>
              <a:rPr lang="en-US" dirty="0"/>
              <a:t> with more negotiations demanding equity share, not nationalization, and better prices. Respected by IPC.</a:t>
            </a:r>
          </a:p>
          <a:p>
            <a:r>
              <a:rPr lang="en-US" b="1" dirty="0"/>
              <a:t>1961</a:t>
            </a:r>
            <a:r>
              <a:rPr lang="en-US" dirty="0"/>
              <a:t>: </a:t>
            </a:r>
            <a:r>
              <a:rPr lang="en-US" b="1" dirty="0"/>
              <a:t>Law 80, </a:t>
            </a:r>
            <a:r>
              <a:rPr lang="en-US" dirty="0"/>
              <a:t>government takes 90% of concession area and rest for Consortium. Law passed after IPC refuses to accept partial ownership and pricing of oil.</a:t>
            </a:r>
          </a:p>
          <a:p>
            <a:r>
              <a:rPr lang="en-US" b="1" dirty="0"/>
              <a:t>1963</a:t>
            </a:r>
            <a:r>
              <a:rPr lang="en-US" dirty="0"/>
              <a:t>: state oil company created as INOC</a:t>
            </a:r>
          </a:p>
          <a:p>
            <a:r>
              <a:rPr lang="en-US" dirty="0"/>
              <a:t>US warns if oil nationalized, Iraq would be subject to sanctions like with British dealing with PM Mossadegh in Iran.</a:t>
            </a:r>
          </a:p>
        </p:txBody>
      </p:sp>
    </p:spTree>
    <p:extLst>
      <p:ext uri="{BB962C8B-B14F-4D97-AF65-F5344CB8AC3E}">
        <p14:creationId xmlns:p14="http://schemas.microsoft.com/office/powerpoint/2010/main" val="18500742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1EE49-2DC2-1946-A789-B3ECAECBA84E}"/>
              </a:ext>
            </a:extLst>
          </p:cNvPr>
          <p:cNvSpPr>
            <a:spLocks noGrp="1"/>
          </p:cNvSpPr>
          <p:nvPr>
            <p:ph type="title"/>
          </p:nvPr>
        </p:nvSpPr>
        <p:spPr/>
        <p:txBody>
          <a:bodyPr/>
          <a:lstStyle/>
          <a:p>
            <a:pPr algn="ctr"/>
            <a:r>
              <a:rPr lang="en-US" dirty="0"/>
              <a:t>US response: 1958-68</a:t>
            </a:r>
          </a:p>
        </p:txBody>
      </p:sp>
      <p:sp>
        <p:nvSpPr>
          <p:cNvPr id="3" name="Content Placeholder 2">
            <a:extLst>
              <a:ext uri="{FF2B5EF4-FFF2-40B4-BE49-F238E27FC236}">
                <a16:creationId xmlns:a16="http://schemas.microsoft.com/office/drawing/2014/main" id="{EB6FE6AD-45FA-EA49-AE45-AAFF3991002D}"/>
              </a:ext>
            </a:extLst>
          </p:cNvPr>
          <p:cNvSpPr>
            <a:spLocks noGrp="1"/>
          </p:cNvSpPr>
          <p:nvPr>
            <p:ph idx="1"/>
          </p:nvPr>
        </p:nvSpPr>
        <p:spPr/>
        <p:txBody>
          <a:bodyPr>
            <a:normAutofit/>
          </a:bodyPr>
          <a:lstStyle/>
          <a:p>
            <a:r>
              <a:rPr lang="en-US" dirty="0"/>
              <a:t>CIA recruit agents in country such as Saddam Hussein, who is connected through family with Baath Party:</a:t>
            </a:r>
          </a:p>
          <a:p>
            <a:pPr marL="0" indent="0">
              <a:buNone/>
            </a:pPr>
            <a:r>
              <a:rPr lang="en-US" dirty="0"/>
              <a:t>1) Attempt assassination of </a:t>
            </a:r>
            <a:r>
              <a:rPr lang="en-US" dirty="0" err="1"/>
              <a:t>Qasim</a:t>
            </a:r>
            <a:r>
              <a:rPr lang="en-US" dirty="0"/>
              <a:t> in 1959 (Hussein fails, fleas to Beirut and Egypt). </a:t>
            </a:r>
          </a:p>
          <a:p>
            <a:pPr marL="0" indent="0">
              <a:buNone/>
            </a:pPr>
            <a:r>
              <a:rPr lang="en-US" dirty="0"/>
              <a:t>2) By Feb. 1963, successful, CIA bring Baath to power via coup and </a:t>
            </a:r>
            <a:r>
              <a:rPr lang="en-US" dirty="0" err="1"/>
              <a:t>Qasim</a:t>
            </a:r>
            <a:r>
              <a:rPr lang="en-US" dirty="0"/>
              <a:t> is killed</a:t>
            </a:r>
          </a:p>
          <a:p>
            <a:r>
              <a:rPr lang="en-US" dirty="0"/>
              <a:t>Not until 1968, that power properly consolidated. Attempt to eliminate much of the Iraqi left. </a:t>
            </a:r>
          </a:p>
        </p:txBody>
      </p:sp>
    </p:spTree>
    <p:extLst>
      <p:ext uri="{BB962C8B-B14F-4D97-AF65-F5344CB8AC3E}">
        <p14:creationId xmlns:p14="http://schemas.microsoft.com/office/powerpoint/2010/main" val="35153065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11F0A-74B4-334A-BD8C-DCE77E7A0E73}"/>
              </a:ext>
            </a:extLst>
          </p:cNvPr>
          <p:cNvSpPr>
            <a:spLocks noGrp="1"/>
          </p:cNvSpPr>
          <p:nvPr>
            <p:ph type="title"/>
          </p:nvPr>
        </p:nvSpPr>
        <p:spPr/>
        <p:txBody>
          <a:bodyPr/>
          <a:lstStyle/>
          <a:p>
            <a:pPr algn="ctr"/>
            <a:r>
              <a:rPr lang="en-US" dirty="0"/>
              <a:t>1963-1968</a:t>
            </a:r>
          </a:p>
        </p:txBody>
      </p:sp>
      <p:sp>
        <p:nvSpPr>
          <p:cNvPr id="3" name="Content Placeholder 2">
            <a:extLst>
              <a:ext uri="{FF2B5EF4-FFF2-40B4-BE49-F238E27FC236}">
                <a16:creationId xmlns:a16="http://schemas.microsoft.com/office/drawing/2014/main" id="{882548F0-F379-264B-A20B-7B5454B9BAB9}"/>
              </a:ext>
            </a:extLst>
          </p:cNvPr>
          <p:cNvSpPr>
            <a:spLocks noGrp="1"/>
          </p:cNvSpPr>
          <p:nvPr>
            <p:ph idx="1"/>
          </p:nvPr>
        </p:nvSpPr>
        <p:spPr/>
        <p:txBody>
          <a:bodyPr>
            <a:normAutofit fontScale="92500" lnSpcReduction="20000"/>
          </a:bodyPr>
          <a:lstStyle/>
          <a:p>
            <a:r>
              <a:rPr lang="en-US" dirty="0"/>
              <a:t>Attempt to create populist politics but essentially through military regime.</a:t>
            </a:r>
          </a:p>
          <a:p>
            <a:r>
              <a:rPr lang="en-US" dirty="0"/>
              <a:t>ICP, ~5000 murdered.</a:t>
            </a:r>
          </a:p>
          <a:p>
            <a:r>
              <a:rPr lang="en-US" dirty="0">
                <a:solidFill>
                  <a:srgbClr val="FF0000"/>
                </a:solidFill>
              </a:rPr>
              <a:t>After the coup of 1968, at the time US backed the Ba’athists, but ‘</a:t>
            </a:r>
            <a:r>
              <a:rPr lang="en-US" dirty="0" err="1">
                <a:solidFill>
                  <a:srgbClr val="FF0000"/>
                </a:solidFill>
              </a:rPr>
              <a:t>Arif</a:t>
            </a:r>
            <a:r>
              <a:rPr lang="en-US" dirty="0">
                <a:solidFill>
                  <a:srgbClr val="FF0000"/>
                </a:solidFill>
              </a:rPr>
              <a:t> becomes president, dies in 1966, and is succeeded by his brother.</a:t>
            </a:r>
          </a:p>
          <a:p>
            <a:r>
              <a:rPr lang="en-US" dirty="0"/>
              <a:t>In 1960s, still too much oil and therefore not exploited in Iraq. In Feb. 1964, INOC is set up as a joint venture.</a:t>
            </a:r>
          </a:p>
          <a:p>
            <a:r>
              <a:rPr lang="en-US" dirty="0"/>
              <a:t>New regime is ideologically close to Nasser’s mixture of Arab nationalism and socialism. There is also pursuit of state </a:t>
            </a:r>
            <a:r>
              <a:rPr lang="en-US" dirty="0" err="1"/>
              <a:t>natonalisation</a:t>
            </a:r>
            <a:r>
              <a:rPr lang="en-US" dirty="0"/>
              <a:t> and industrialization. Attempts to ally with the US (not as a client) and corporations like Bechtel and with French and USSR. </a:t>
            </a:r>
          </a:p>
          <a:p>
            <a:r>
              <a:rPr lang="en-US" dirty="0"/>
              <a:t>1968, al Bakr, uncle of Saddam Hussein, made leader of the party. He is replaced as leader of the party by Saddam in 1978.</a:t>
            </a:r>
          </a:p>
        </p:txBody>
      </p:sp>
    </p:spTree>
    <p:extLst>
      <p:ext uri="{BB962C8B-B14F-4D97-AF65-F5344CB8AC3E}">
        <p14:creationId xmlns:p14="http://schemas.microsoft.com/office/powerpoint/2010/main" val="3312471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0A17C-1C9B-6746-A00E-6FD1781194D1}"/>
              </a:ext>
            </a:extLst>
          </p:cNvPr>
          <p:cNvSpPr>
            <a:spLocks noGrp="1"/>
          </p:cNvSpPr>
          <p:nvPr>
            <p:ph type="title"/>
          </p:nvPr>
        </p:nvSpPr>
        <p:spPr/>
        <p:txBody>
          <a:bodyPr>
            <a:normAutofit/>
          </a:bodyPr>
          <a:lstStyle/>
          <a:p>
            <a:r>
              <a:rPr lang="en-US" dirty="0"/>
              <a:t>   Saddam Hussein        Hassan al-Bakr, (uncle),  </a:t>
            </a:r>
            <a:br>
              <a:rPr lang="en-US" dirty="0"/>
            </a:br>
            <a:r>
              <a:rPr lang="en-US" dirty="0"/>
              <a:t>                                  leader of the party in 1968</a:t>
            </a:r>
          </a:p>
        </p:txBody>
      </p:sp>
      <p:pic>
        <p:nvPicPr>
          <p:cNvPr id="9" name="Content Placeholder 8">
            <a:extLst>
              <a:ext uri="{FF2B5EF4-FFF2-40B4-BE49-F238E27FC236}">
                <a16:creationId xmlns:a16="http://schemas.microsoft.com/office/drawing/2014/main" id="{898F5832-EBF1-7C47-943D-D984DE79269B}"/>
              </a:ext>
            </a:extLst>
          </p:cNvPr>
          <p:cNvPicPr>
            <a:picLocks noGrp="1" noChangeAspect="1"/>
          </p:cNvPicPr>
          <p:nvPr>
            <p:ph sz="half" idx="1"/>
          </p:nvPr>
        </p:nvPicPr>
        <p:blipFill>
          <a:blip r:embed="rId2"/>
          <a:stretch>
            <a:fillRect/>
          </a:stretch>
        </p:blipFill>
        <p:spPr>
          <a:xfrm>
            <a:off x="6172200" y="1825625"/>
            <a:ext cx="5181600" cy="4351338"/>
          </a:xfrm>
        </p:spPr>
      </p:pic>
      <p:pic>
        <p:nvPicPr>
          <p:cNvPr id="13" name="Content Placeholder 12">
            <a:extLst>
              <a:ext uri="{FF2B5EF4-FFF2-40B4-BE49-F238E27FC236}">
                <a16:creationId xmlns:a16="http://schemas.microsoft.com/office/drawing/2014/main" id="{4BB91478-E272-9D44-85C3-2E95A8E927BB}"/>
              </a:ext>
            </a:extLst>
          </p:cNvPr>
          <p:cNvPicPr>
            <a:picLocks noGrp="1" noChangeAspect="1"/>
          </p:cNvPicPr>
          <p:nvPr>
            <p:ph sz="half" idx="2"/>
          </p:nvPr>
        </p:nvPicPr>
        <p:blipFill>
          <a:blip r:embed="rId3"/>
          <a:stretch>
            <a:fillRect/>
          </a:stretch>
        </p:blipFill>
        <p:spPr>
          <a:xfrm>
            <a:off x="1441342" y="1690688"/>
            <a:ext cx="3611105" cy="4486275"/>
          </a:xfrm>
        </p:spPr>
      </p:pic>
    </p:spTree>
    <p:extLst>
      <p:ext uri="{BB962C8B-B14F-4D97-AF65-F5344CB8AC3E}">
        <p14:creationId xmlns:p14="http://schemas.microsoft.com/office/powerpoint/2010/main" val="41477237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BD043-AD03-CE40-96F5-45B28FF3785A}"/>
              </a:ext>
            </a:extLst>
          </p:cNvPr>
          <p:cNvSpPr>
            <a:spLocks noGrp="1"/>
          </p:cNvSpPr>
          <p:nvPr>
            <p:ph type="title"/>
          </p:nvPr>
        </p:nvSpPr>
        <p:spPr/>
        <p:txBody>
          <a:bodyPr/>
          <a:lstStyle/>
          <a:p>
            <a:pPr algn="ctr"/>
            <a:r>
              <a:rPr lang="en-US" dirty="0"/>
              <a:t>What kind of regime is in place post-1968?</a:t>
            </a:r>
          </a:p>
        </p:txBody>
      </p:sp>
      <p:sp>
        <p:nvSpPr>
          <p:cNvPr id="3" name="Content Placeholder 2">
            <a:extLst>
              <a:ext uri="{FF2B5EF4-FFF2-40B4-BE49-F238E27FC236}">
                <a16:creationId xmlns:a16="http://schemas.microsoft.com/office/drawing/2014/main" id="{0D298E77-53D3-BC40-B856-ECE02FF5BA87}"/>
              </a:ext>
            </a:extLst>
          </p:cNvPr>
          <p:cNvSpPr>
            <a:spLocks noGrp="1"/>
          </p:cNvSpPr>
          <p:nvPr>
            <p:ph idx="1"/>
          </p:nvPr>
        </p:nvSpPr>
        <p:spPr/>
        <p:txBody>
          <a:bodyPr>
            <a:normAutofit fontScale="77500" lnSpcReduction="20000"/>
          </a:bodyPr>
          <a:lstStyle/>
          <a:p>
            <a:r>
              <a:rPr lang="en-US" b="1" dirty="0"/>
              <a:t>Totalitarian populism</a:t>
            </a:r>
            <a:r>
              <a:rPr lang="en-US" dirty="0"/>
              <a:t>: seeks total control (including ICP) of country’s politics</a:t>
            </a:r>
          </a:p>
          <a:p>
            <a:r>
              <a:rPr lang="en-US" dirty="0"/>
              <a:t>Reforms taken to build popular support; further refinement of land reform and social welfare (in health care, education, and food subsidies).</a:t>
            </a:r>
          </a:p>
          <a:p>
            <a:pPr marL="0" indent="0">
              <a:buNone/>
            </a:pPr>
            <a:r>
              <a:rPr lang="en-US" dirty="0"/>
              <a:t>Thus, state attempts to build grassroots popular support BUT totalitarian:</a:t>
            </a:r>
          </a:p>
          <a:p>
            <a:pPr marL="0" indent="0">
              <a:buNone/>
            </a:pPr>
            <a:r>
              <a:rPr lang="en-US" dirty="0"/>
              <a:t>1) </a:t>
            </a:r>
            <a:r>
              <a:rPr lang="en-US" b="1" dirty="0"/>
              <a:t>Ba’ath party </a:t>
            </a:r>
            <a:r>
              <a:rPr lang="en-US" dirty="0"/>
              <a:t>relinquish certain officers; extensive instrument of rule,</a:t>
            </a:r>
          </a:p>
          <a:p>
            <a:pPr marL="0" indent="0">
              <a:buNone/>
            </a:pPr>
            <a:r>
              <a:rPr lang="en-US" dirty="0"/>
              <a:t>    loyalty is key, membership is a sign of loyalty and access to jobs, land, oil</a:t>
            </a:r>
          </a:p>
          <a:p>
            <a:pPr marL="0" indent="0">
              <a:buNone/>
            </a:pPr>
            <a:r>
              <a:rPr lang="en-US" dirty="0"/>
              <a:t>    revenue; functions as system of intelligence; intelligence out of party and</a:t>
            </a:r>
          </a:p>
          <a:p>
            <a:pPr marL="0" indent="0">
              <a:buNone/>
            </a:pPr>
            <a:r>
              <a:rPr lang="en-US" dirty="0"/>
              <a:t>     security apparatus; violence</a:t>
            </a:r>
          </a:p>
          <a:p>
            <a:pPr marL="0" indent="0">
              <a:buNone/>
            </a:pPr>
            <a:r>
              <a:rPr lang="en-US" dirty="0"/>
              <a:t>2) </a:t>
            </a:r>
            <a:r>
              <a:rPr lang="en-US" b="1" dirty="0"/>
              <a:t>security forces</a:t>
            </a:r>
          </a:p>
          <a:p>
            <a:pPr marL="0" indent="0">
              <a:buNone/>
            </a:pPr>
            <a:r>
              <a:rPr lang="en-US" dirty="0"/>
              <a:t>3) </a:t>
            </a:r>
            <a:r>
              <a:rPr lang="en-US" b="1" dirty="0"/>
              <a:t>kinship networks </a:t>
            </a:r>
            <a:r>
              <a:rPr lang="en-US" dirty="0"/>
              <a:t>for loyalty (based in Tikrit) but on a larger scale. State</a:t>
            </a:r>
          </a:p>
          <a:p>
            <a:pPr marL="0" indent="0">
              <a:buNone/>
            </a:pPr>
            <a:r>
              <a:rPr lang="en-US" dirty="0"/>
              <a:t>    undermines authority of kinship via other tools of control; outlaws geographical</a:t>
            </a:r>
          </a:p>
          <a:p>
            <a:pPr marL="0" indent="0">
              <a:buNone/>
            </a:pPr>
            <a:r>
              <a:rPr lang="en-US" dirty="0"/>
              <a:t>     or tribal name. </a:t>
            </a:r>
          </a:p>
        </p:txBody>
      </p:sp>
    </p:spTree>
    <p:extLst>
      <p:ext uri="{BB962C8B-B14F-4D97-AF65-F5344CB8AC3E}">
        <p14:creationId xmlns:p14="http://schemas.microsoft.com/office/powerpoint/2010/main" val="34303088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7BB6E-1151-6549-AAD7-083EBDE5E0B5}"/>
              </a:ext>
            </a:extLst>
          </p:cNvPr>
          <p:cNvSpPr>
            <a:spLocks noGrp="1"/>
          </p:cNvSpPr>
          <p:nvPr>
            <p:ph type="title"/>
          </p:nvPr>
        </p:nvSpPr>
        <p:spPr/>
        <p:txBody>
          <a:bodyPr>
            <a:normAutofit/>
          </a:bodyPr>
          <a:lstStyle/>
          <a:p>
            <a:pPr algn="ctr"/>
            <a:r>
              <a:rPr lang="en-US" dirty="0"/>
              <a:t>Post-1968: Population increase and increasingly large resources: </a:t>
            </a:r>
          </a:p>
        </p:txBody>
      </p:sp>
      <p:sp>
        <p:nvSpPr>
          <p:cNvPr id="3" name="Content Placeholder 2">
            <a:extLst>
              <a:ext uri="{FF2B5EF4-FFF2-40B4-BE49-F238E27FC236}">
                <a16:creationId xmlns:a16="http://schemas.microsoft.com/office/drawing/2014/main" id="{6BB46CE1-A195-AC47-8C92-FB1848BAB3D5}"/>
              </a:ext>
            </a:extLst>
          </p:cNvPr>
          <p:cNvSpPr>
            <a:spLocks noGrp="1"/>
          </p:cNvSpPr>
          <p:nvPr>
            <p:ph idx="1"/>
          </p:nvPr>
        </p:nvSpPr>
        <p:spPr/>
        <p:txBody>
          <a:bodyPr>
            <a:normAutofit/>
          </a:bodyPr>
          <a:lstStyle/>
          <a:p>
            <a:pPr marL="0" indent="0">
              <a:buNone/>
            </a:pPr>
            <a:r>
              <a:rPr lang="en-US" b="1" dirty="0"/>
              <a:t>1) </a:t>
            </a:r>
            <a:r>
              <a:rPr lang="en-US" dirty="0"/>
              <a:t>oil revenues used to reward and punish.</a:t>
            </a:r>
          </a:p>
          <a:p>
            <a:pPr marL="0" indent="0">
              <a:buNone/>
            </a:pPr>
            <a:r>
              <a:rPr lang="en-US" b="1" dirty="0"/>
              <a:t>2) </a:t>
            </a:r>
            <a:r>
              <a:rPr lang="en-US" dirty="0"/>
              <a:t>land especially as state invests irrigation projects for agricultural land and expansion of towns outside immediate cultivated area transforming the desert into property of the state. Property is not private so can be used as system of rewards, such as grants in titles.</a:t>
            </a:r>
          </a:p>
          <a:p>
            <a:pPr marL="0" indent="0">
              <a:buNone/>
            </a:pPr>
            <a:r>
              <a:rPr lang="en-US" dirty="0"/>
              <a:t>*Particular feature of topography and ecology of country like Egypt.</a:t>
            </a:r>
          </a:p>
          <a:p>
            <a:pPr marL="0" indent="0">
              <a:buNone/>
            </a:pPr>
            <a:r>
              <a:rPr lang="en-US" dirty="0"/>
              <a:t>*Country’s economy has dominant form of wealth in land granted to elites where that resource for ecological and geographical reasons is solidly in hands of the state to then control handing out land for construction projects.</a:t>
            </a:r>
          </a:p>
        </p:txBody>
      </p:sp>
    </p:spTree>
    <p:extLst>
      <p:ext uri="{BB962C8B-B14F-4D97-AF65-F5344CB8AC3E}">
        <p14:creationId xmlns:p14="http://schemas.microsoft.com/office/powerpoint/2010/main" val="33768832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67BF0-5655-8C4E-80CD-ADE214837098}"/>
              </a:ext>
            </a:extLst>
          </p:cNvPr>
          <p:cNvSpPr>
            <a:spLocks noGrp="1"/>
          </p:cNvSpPr>
          <p:nvPr>
            <p:ph type="title"/>
          </p:nvPr>
        </p:nvSpPr>
        <p:spPr/>
        <p:txBody>
          <a:bodyPr/>
          <a:lstStyle/>
          <a:p>
            <a:pPr algn="ctr"/>
            <a:r>
              <a:rPr lang="en-US" dirty="0"/>
              <a:t>Question of Oil, post-1968	</a:t>
            </a:r>
          </a:p>
        </p:txBody>
      </p:sp>
      <p:sp>
        <p:nvSpPr>
          <p:cNvPr id="3" name="Content Placeholder 2">
            <a:extLst>
              <a:ext uri="{FF2B5EF4-FFF2-40B4-BE49-F238E27FC236}">
                <a16:creationId xmlns:a16="http://schemas.microsoft.com/office/drawing/2014/main" id="{3CC371EE-447A-2C40-B23A-EE6C785FE916}"/>
              </a:ext>
            </a:extLst>
          </p:cNvPr>
          <p:cNvSpPr>
            <a:spLocks noGrp="1"/>
          </p:cNvSpPr>
          <p:nvPr>
            <p:ph idx="1"/>
          </p:nvPr>
        </p:nvSpPr>
        <p:spPr/>
        <p:txBody>
          <a:bodyPr>
            <a:normAutofit fontScale="92500"/>
          </a:bodyPr>
          <a:lstStyle/>
          <a:p>
            <a:pPr marL="0" indent="0">
              <a:buNone/>
            </a:pPr>
            <a:r>
              <a:rPr lang="en-US" dirty="0"/>
              <a:t>1) Back to Oil: price rise of the 1970s feeds populist aspects of development and rewards supporters of the regime. Wealth is centralized immediately and only state can manage and deal with foreign corporations.</a:t>
            </a:r>
          </a:p>
          <a:p>
            <a:r>
              <a:rPr lang="en-US" dirty="0"/>
              <a:t>Emergence of large contracting businesses which make for larger revenue than industry and requires imports and contracts with import/export firms. Imports are another way for entrepreneurial families to build up power and links to the state. Violence goes hand in hand with this.</a:t>
            </a:r>
          </a:p>
          <a:p>
            <a:r>
              <a:rPr lang="en-US" dirty="0"/>
              <a:t>Recall that oil corporations not only making 50% profit, also keeping production down to maintain high price. Still in a period of oil abundance.</a:t>
            </a:r>
          </a:p>
        </p:txBody>
      </p:sp>
    </p:spTree>
    <p:extLst>
      <p:ext uri="{BB962C8B-B14F-4D97-AF65-F5344CB8AC3E}">
        <p14:creationId xmlns:p14="http://schemas.microsoft.com/office/powerpoint/2010/main" val="22918672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1D9F3-9C8B-5447-9E14-7902C73B072F}"/>
              </a:ext>
            </a:extLst>
          </p:cNvPr>
          <p:cNvSpPr>
            <a:spLocks noGrp="1"/>
          </p:cNvSpPr>
          <p:nvPr>
            <p:ph type="title"/>
          </p:nvPr>
        </p:nvSpPr>
        <p:spPr/>
        <p:txBody>
          <a:bodyPr/>
          <a:lstStyle/>
          <a:p>
            <a:pPr algn="ctr"/>
            <a:r>
              <a:rPr lang="en-US" dirty="0"/>
              <a:t>Equity in IPC (Iraq Petroleum Co.)</a:t>
            </a:r>
          </a:p>
        </p:txBody>
      </p:sp>
      <p:sp>
        <p:nvSpPr>
          <p:cNvPr id="3" name="Content Placeholder 2">
            <a:extLst>
              <a:ext uri="{FF2B5EF4-FFF2-40B4-BE49-F238E27FC236}">
                <a16:creationId xmlns:a16="http://schemas.microsoft.com/office/drawing/2014/main" id="{9A5247E4-C975-8747-974C-197B0B872BDE}"/>
              </a:ext>
            </a:extLst>
          </p:cNvPr>
          <p:cNvSpPr>
            <a:spLocks noGrp="1"/>
          </p:cNvSpPr>
          <p:nvPr>
            <p:ph idx="1"/>
          </p:nvPr>
        </p:nvSpPr>
        <p:spPr/>
        <p:txBody>
          <a:bodyPr>
            <a:normAutofit fontScale="77500" lnSpcReduction="20000"/>
          </a:bodyPr>
          <a:lstStyle/>
          <a:p>
            <a:r>
              <a:rPr lang="en-US" b="1" dirty="0"/>
              <a:t>1969</a:t>
            </a:r>
            <a:r>
              <a:rPr lang="en-US" dirty="0"/>
              <a:t>: USSR agreement to develop North </a:t>
            </a:r>
            <a:r>
              <a:rPr lang="en-US" dirty="0" err="1"/>
              <a:t>Rumaila</a:t>
            </a:r>
            <a:r>
              <a:rPr lang="en-US" dirty="0"/>
              <a:t> field and build pipeline and refinery on the Gulf. This is a threat to monopoly of Western companies.</a:t>
            </a:r>
          </a:p>
          <a:p>
            <a:r>
              <a:rPr lang="en-US" b="1" dirty="0"/>
              <a:t>April 1972 </a:t>
            </a:r>
            <a:r>
              <a:rPr lang="en-US" dirty="0"/>
              <a:t>(prior to 1972-73 price rise): Investment to fruition, oil flows through pipeline. Western oil companies respond by cutting in half production in the North </a:t>
            </a:r>
          </a:p>
          <a:p>
            <a:r>
              <a:rPr lang="en-US" b="1" dirty="0"/>
              <a:t>Iraqis nationalize oil company in 1972</a:t>
            </a:r>
            <a:r>
              <a:rPr lang="en-US" dirty="0"/>
              <a:t>, knowing Iran precedent in 1950s, and USSR has agreed to purchase surplus of any Iraqi oil so think they can survive Western retaliation.</a:t>
            </a:r>
          </a:p>
          <a:p>
            <a:r>
              <a:rPr lang="en-US" dirty="0"/>
              <a:t>US oil is also peaking so cannot punish country the way  it could by blocking TAPLINE. </a:t>
            </a:r>
          </a:p>
          <a:p>
            <a:r>
              <a:rPr lang="en-US" dirty="0"/>
              <a:t>US response: Help Iranians to persuade Kurds not to link up with Baghdad. Since 1961, Iran has attempted to destabilize while Saddam had nominally acknowledged bi-national and other opportunities.</a:t>
            </a:r>
          </a:p>
          <a:p>
            <a:r>
              <a:rPr lang="en-US" dirty="0"/>
              <a:t>So US attempts to orchestrate large-scale rebellion of Iraq via Iran. Saddam makes deal to concede on dispute over southern border so that Iran will stop destabilizing the Kurds.</a:t>
            </a:r>
          </a:p>
          <a:p>
            <a:r>
              <a:rPr lang="en-US" dirty="0"/>
              <a:t>1979 Revolution (Saddam is president): Iran is no longer a US ally.</a:t>
            </a:r>
          </a:p>
        </p:txBody>
      </p:sp>
    </p:spTree>
    <p:extLst>
      <p:ext uri="{BB962C8B-B14F-4D97-AF65-F5344CB8AC3E}">
        <p14:creationId xmlns:p14="http://schemas.microsoft.com/office/powerpoint/2010/main" val="717362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F19D7-3018-A446-9A5F-E8F13642F302}"/>
              </a:ext>
            </a:extLst>
          </p:cNvPr>
          <p:cNvSpPr>
            <a:spLocks noGrp="1"/>
          </p:cNvSpPr>
          <p:nvPr>
            <p:ph type="title"/>
          </p:nvPr>
        </p:nvSpPr>
        <p:spPr/>
        <p:txBody>
          <a:bodyPr/>
          <a:lstStyle/>
          <a:p>
            <a:pPr algn="ctr"/>
            <a:r>
              <a:rPr lang="en-US" dirty="0"/>
              <a:t>Explaining the ‘weakness’ of democracy …</a:t>
            </a:r>
          </a:p>
        </p:txBody>
      </p:sp>
      <p:sp>
        <p:nvSpPr>
          <p:cNvPr id="3" name="Content Placeholder 2">
            <a:extLst>
              <a:ext uri="{FF2B5EF4-FFF2-40B4-BE49-F238E27FC236}">
                <a16:creationId xmlns:a16="http://schemas.microsoft.com/office/drawing/2014/main" id="{EA9FA5C7-14CF-7048-A3AE-18D59CCB122B}"/>
              </a:ext>
            </a:extLst>
          </p:cNvPr>
          <p:cNvSpPr>
            <a:spLocks noGrp="1"/>
          </p:cNvSpPr>
          <p:nvPr>
            <p:ph idx="1"/>
          </p:nvPr>
        </p:nvSpPr>
        <p:spPr>
          <a:xfrm>
            <a:off x="838200" y="1524000"/>
            <a:ext cx="10515600" cy="4652963"/>
          </a:xfrm>
        </p:spPr>
        <p:txBody>
          <a:bodyPr>
            <a:noAutofit/>
          </a:bodyPr>
          <a:lstStyle/>
          <a:p>
            <a:pPr marL="0" indent="0">
              <a:buNone/>
            </a:pPr>
            <a:r>
              <a:rPr lang="en-US" sz="2000" b="1" dirty="0"/>
              <a:t>2)</a:t>
            </a:r>
            <a:r>
              <a:rPr lang="en-US" sz="2000" dirty="0"/>
              <a:t> </a:t>
            </a:r>
            <a:r>
              <a:rPr lang="en-US" sz="2000" b="1" dirty="0"/>
              <a:t>Theories of modernization from 1950s-60s:  </a:t>
            </a:r>
          </a:p>
          <a:p>
            <a:r>
              <a:rPr lang="en-US" sz="2000" dirty="0"/>
              <a:t>Inevitable stage of development of human society.</a:t>
            </a:r>
          </a:p>
          <a:p>
            <a:r>
              <a:rPr lang="en-US" sz="2000" dirty="0"/>
              <a:t>History is transformed from past to future in the same way for all people and end result is development toward democracy.</a:t>
            </a:r>
          </a:p>
          <a:p>
            <a:r>
              <a:rPr lang="en-US" sz="2000" dirty="0"/>
              <a:t>Assume everywhere in world lived in state of tradition, religion, backwardness or adherence to some leader.</a:t>
            </a:r>
          </a:p>
          <a:p>
            <a:r>
              <a:rPr lang="en-US" sz="2000" dirty="0"/>
              <a:t>Experience of modernity is equal to the arrival of enlightened, rational, reasoned people. Ultimately become democratic with increasing wealth and spread of scientific knowledge.</a:t>
            </a:r>
          </a:p>
          <a:p>
            <a:r>
              <a:rPr lang="en-US" sz="2000" dirty="0"/>
              <a:t>The kind of violence that characterizes premodern politics leaves with increasing rationalization of politics.</a:t>
            </a:r>
          </a:p>
          <a:p>
            <a:r>
              <a:rPr lang="en-US" sz="2000" dirty="0"/>
              <a:t>Stages and elements in narrative are different = obstacle of religion, myth, traditional authority.</a:t>
            </a:r>
          </a:p>
          <a:p>
            <a:r>
              <a:rPr lang="en-US" sz="2000" dirty="0"/>
              <a:t>Too rapid modernization leads to extremism of different forms: fascism and authoritarianism.</a:t>
            </a:r>
          </a:p>
          <a:p>
            <a:pPr marL="0" indent="0">
              <a:buNone/>
            </a:pPr>
            <a:r>
              <a:rPr lang="en-US" sz="2000" b="1" dirty="0"/>
              <a:t>*Rise of market linked to modernization theory. </a:t>
            </a:r>
          </a:p>
          <a:p>
            <a:pPr marL="0" indent="0">
              <a:buNone/>
            </a:pPr>
            <a:r>
              <a:rPr lang="en-US" sz="2000" b="1" dirty="0"/>
              <a:t>*Political development linked to market development.</a:t>
            </a:r>
          </a:p>
        </p:txBody>
      </p:sp>
    </p:spTree>
    <p:extLst>
      <p:ext uri="{BB962C8B-B14F-4D97-AF65-F5344CB8AC3E}">
        <p14:creationId xmlns:p14="http://schemas.microsoft.com/office/powerpoint/2010/main" val="22576107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3EE05-84B7-AA4F-8005-A25A99247858}"/>
              </a:ext>
            </a:extLst>
          </p:cNvPr>
          <p:cNvSpPr>
            <a:spLocks noGrp="1"/>
          </p:cNvSpPr>
          <p:nvPr>
            <p:ph type="title"/>
          </p:nvPr>
        </p:nvSpPr>
        <p:spPr/>
        <p:txBody>
          <a:bodyPr/>
          <a:lstStyle/>
          <a:p>
            <a:pPr algn="ctr"/>
            <a:r>
              <a:rPr lang="en-US" dirty="0"/>
              <a:t>Iran-Iraq War: 1980-89</a:t>
            </a:r>
          </a:p>
        </p:txBody>
      </p:sp>
      <p:sp>
        <p:nvSpPr>
          <p:cNvPr id="3" name="Content Placeholder 2">
            <a:extLst>
              <a:ext uri="{FF2B5EF4-FFF2-40B4-BE49-F238E27FC236}">
                <a16:creationId xmlns:a16="http://schemas.microsoft.com/office/drawing/2014/main" id="{BDA43049-1F90-354C-BCAD-68C1284E63F7}"/>
              </a:ext>
            </a:extLst>
          </p:cNvPr>
          <p:cNvSpPr>
            <a:spLocks noGrp="1"/>
          </p:cNvSpPr>
          <p:nvPr>
            <p:ph idx="1"/>
          </p:nvPr>
        </p:nvSpPr>
        <p:spPr/>
        <p:txBody>
          <a:bodyPr>
            <a:normAutofit fontScale="70000" lnSpcReduction="20000"/>
          </a:bodyPr>
          <a:lstStyle/>
          <a:p>
            <a:r>
              <a:rPr lang="en-US" dirty="0"/>
              <a:t>Iran’s revolution triggers religious opposition in south (Shi’a) especially as Iraqi regime turns against large landowners (Shi’a elites). Executes senior leaders of the Shi’a.</a:t>
            </a:r>
          </a:p>
          <a:p>
            <a:r>
              <a:rPr lang="en-US" b="1" dirty="0"/>
              <a:t>1980-1988: Saddam invades Iran </a:t>
            </a:r>
            <a:r>
              <a:rPr lang="en-US" dirty="0"/>
              <a:t>in the southwest and seizes territory (1967 Israeli model) with US support.</a:t>
            </a:r>
          </a:p>
          <a:p>
            <a:r>
              <a:rPr lang="en-US" b="1" dirty="0"/>
              <a:t>1988 Anfal campaign </a:t>
            </a:r>
            <a:r>
              <a:rPr lang="en-US" dirty="0"/>
              <a:t>leads to deaths of 40,000-60,000 Kurds.</a:t>
            </a:r>
          </a:p>
          <a:p>
            <a:r>
              <a:rPr lang="en-US" dirty="0"/>
              <a:t>War provided way for Saddam to control domestic population and militarize. Not just means to threaten opponents but organized system of rule in which country constantly at war.</a:t>
            </a:r>
          </a:p>
          <a:p>
            <a:r>
              <a:rPr lang="en-US" dirty="0"/>
              <a:t>1980s-90s: Warfare: conscription is another way of controlling the population and using violence and glorifying role of the state as a war machine.</a:t>
            </a:r>
          </a:p>
          <a:p>
            <a:r>
              <a:rPr lang="en-US" dirty="0"/>
              <a:t>Quality of totalitarian and populist politics is to say society under threat but on the other hand, everyone can be involved in mission of security for future of the state.</a:t>
            </a:r>
          </a:p>
          <a:p>
            <a:r>
              <a:rPr lang="en-US" dirty="0"/>
              <a:t>Iran-Iraq war failed. The US wanted the war to drag on (Rumsfeld and Saddam 1983) appeal to end or else escalate; </a:t>
            </a:r>
            <a:r>
              <a:rPr lang="en-US" b="1" dirty="0"/>
              <a:t>US wants ‘dual containment’ policy to continue, a</a:t>
            </a:r>
            <a:r>
              <a:rPr lang="en-US" dirty="0"/>
              <a:t> policy of prolonging war in system of violence.</a:t>
            </a:r>
          </a:p>
        </p:txBody>
      </p:sp>
    </p:spTree>
    <p:extLst>
      <p:ext uri="{BB962C8B-B14F-4D97-AF65-F5344CB8AC3E}">
        <p14:creationId xmlns:p14="http://schemas.microsoft.com/office/powerpoint/2010/main" val="7661334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4A9C6-BD21-B34A-A339-54BCBFFBC7BA}"/>
              </a:ext>
            </a:extLst>
          </p:cNvPr>
          <p:cNvSpPr>
            <a:spLocks noGrp="1"/>
          </p:cNvSpPr>
          <p:nvPr>
            <p:ph type="title"/>
          </p:nvPr>
        </p:nvSpPr>
        <p:spPr/>
        <p:txBody>
          <a:bodyPr/>
          <a:lstStyle/>
          <a:p>
            <a:pPr algn="ctr"/>
            <a:r>
              <a:rPr lang="en-US" dirty="0"/>
              <a:t>No convincing explanation for Tripp analysis</a:t>
            </a:r>
          </a:p>
        </p:txBody>
      </p:sp>
      <p:sp>
        <p:nvSpPr>
          <p:cNvPr id="3" name="Content Placeholder 2">
            <a:extLst>
              <a:ext uri="{FF2B5EF4-FFF2-40B4-BE49-F238E27FC236}">
                <a16:creationId xmlns:a16="http://schemas.microsoft.com/office/drawing/2014/main" id="{AD8F9C15-4142-3A46-A9F8-AF6BBD013966}"/>
              </a:ext>
            </a:extLst>
          </p:cNvPr>
          <p:cNvSpPr>
            <a:spLocks noGrp="1"/>
          </p:cNvSpPr>
          <p:nvPr>
            <p:ph idx="1"/>
          </p:nvPr>
        </p:nvSpPr>
        <p:spPr/>
        <p:txBody>
          <a:bodyPr>
            <a:normAutofit fontScale="77500" lnSpcReduction="20000"/>
          </a:bodyPr>
          <a:lstStyle/>
          <a:p>
            <a:r>
              <a:rPr lang="en-US" dirty="0"/>
              <a:t>A failure to acknowledge that Iraq exists not as an isolated country but in an international context and to factor the history of foreign intervention especially in the 2</a:t>
            </a:r>
            <a:r>
              <a:rPr lang="en-US" baseline="30000" dirty="0"/>
              <a:t>nd</a:t>
            </a:r>
            <a:r>
              <a:rPr lang="en-US" dirty="0"/>
              <a:t> half of the book. </a:t>
            </a:r>
            <a:r>
              <a:rPr lang="en-US" b="1" dirty="0"/>
              <a:t>NO mention of the US role</a:t>
            </a:r>
            <a:r>
              <a:rPr lang="en-US" dirty="0"/>
              <a:t>.</a:t>
            </a:r>
          </a:p>
          <a:p>
            <a:r>
              <a:rPr lang="en-US" dirty="0"/>
              <a:t>Funneling of arms to Iraq via Egypt by the US while in public seeking a ‘resolution’ of the Iran-Iraq war.</a:t>
            </a:r>
          </a:p>
          <a:p>
            <a:r>
              <a:rPr lang="en-US" dirty="0"/>
              <a:t>1983-84: meetings between Saddam and Rumsfeld concerning chemical weaponry.</a:t>
            </a:r>
          </a:p>
          <a:p>
            <a:r>
              <a:rPr lang="en-US" dirty="0"/>
              <a:t>Main conduit of arms from the US to Iran occurs via Israel in 1980 while simultaneously funneling weapons to Iraq too - Iran Contra Affair, 1986.</a:t>
            </a:r>
          </a:p>
          <a:p>
            <a:r>
              <a:rPr lang="en-US" dirty="0"/>
              <a:t>1988: Iran-Iraq war and reparations, demand for regime change, not possible because the US rejects. </a:t>
            </a:r>
          </a:p>
          <a:p>
            <a:r>
              <a:rPr lang="en-US" dirty="0"/>
              <a:t>Kurdish problems: Iraq offenses go on attack and use chemical weapons on north killing 40-60,000 at </a:t>
            </a:r>
            <a:r>
              <a:rPr lang="en-US" dirty="0" err="1"/>
              <a:t>Halabja</a:t>
            </a:r>
            <a:r>
              <a:rPr lang="en-US" dirty="0"/>
              <a:t> after Iran having funneled weapons to Kurds during Iran-Iraq war.</a:t>
            </a:r>
          </a:p>
          <a:p>
            <a:r>
              <a:rPr lang="en-US" dirty="0"/>
              <a:t>Forces migration and refugees to Iran or from North to South in an ‘ethnic cleansing’.</a:t>
            </a:r>
          </a:p>
        </p:txBody>
      </p:sp>
    </p:spTree>
    <p:extLst>
      <p:ext uri="{BB962C8B-B14F-4D97-AF65-F5344CB8AC3E}">
        <p14:creationId xmlns:p14="http://schemas.microsoft.com/office/powerpoint/2010/main" val="9849977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0D7A8-B961-0143-86B1-DF8E041B6F7B}"/>
              </a:ext>
            </a:extLst>
          </p:cNvPr>
          <p:cNvSpPr>
            <a:spLocks noGrp="1"/>
          </p:cNvSpPr>
          <p:nvPr>
            <p:ph type="title"/>
          </p:nvPr>
        </p:nvSpPr>
        <p:spPr/>
        <p:txBody>
          <a:bodyPr/>
          <a:lstStyle/>
          <a:p>
            <a:pPr algn="ctr"/>
            <a:r>
              <a:rPr lang="en-US" dirty="0"/>
              <a:t>Iraq, post-1989</a:t>
            </a:r>
          </a:p>
        </p:txBody>
      </p:sp>
      <p:sp>
        <p:nvSpPr>
          <p:cNvPr id="3" name="Content Placeholder 2">
            <a:extLst>
              <a:ext uri="{FF2B5EF4-FFF2-40B4-BE49-F238E27FC236}">
                <a16:creationId xmlns:a16="http://schemas.microsoft.com/office/drawing/2014/main" id="{7E3B5F97-F644-474A-B0E5-AB6BDDA81B52}"/>
              </a:ext>
            </a:extLst>
          </p:cNvPr>
          <p:cNvSpPr>
            <a:spLocks noGrp="1"/>
          </p:cNvSpPr>
          <p:nvPr>
            <p:ph idx="1"/>
          </p:nvPr>
        </p:nvSpPr>
        <p:spPr/>
        <p:txBody>
          <a:bodyPr>
            <a:normAutofit/>
          </a:bodyPr>
          <a:lstStyle/>
          <a:p>
            <a:r>
              <a:rPr lang="en-US" dirty="0"/>
              <a:t>Through 1980s, Iraq is one of the largest recipients of wheat funded by concessionary actions of the US government. </a:t>
            </a:r>
          </a:p>
          <a:p>
            <a:r>
              <a:rPr lang="en-US" dirty="0"/>
              <a:t>Decision of </a:t>
            </a:r>
            <a:r>
              <a:rPr lang="en-US" b="1" dirty="0"/>
              <a:t>Iraqis in August 1990 to invade Kuwait </a:t>
            </a:r>
            <a:r>
              <a:rPr lang="en-US" dirty="0"/>
              <a:t>because of debt during Iran-Iraq war, $40 billion debt to Kuwait and Saudi. Kuwait refuses to forgive thwarting Iraqi attempts to force up price of oil. US launches invasion via Saudi base to evict Iraqi forces in Kuwait. Result in Shi’a rebellion in the south. Kurds in the north hold Iraqi forces at bay and critical that US gives military support to rebellion and declares ‘no fly zone’ (autonomous Kurdistan).</a:t>
            </a:r>
          </a:p>
        </p:txBody>
      </p:sp>
    </p:spTree>
    <p:extLst>
      <p:ext uri="{BB962C8B-B14F-4D97-AF65-F5344CB8AC3E}">
        <p14:creationId xmlns:p14="http://schemas.microsoft.com/office/powerpoint/2010/main" val="41599448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C9942-30C5-2340-95E8-FFECB0828586}"/>
              </a:ext>
            </a:extLst>
          </p:cNvPr>
          <p:cNvSpPr>
            <a:spLocks noGrp="1"/>
          </p:cNvSpPr>
          <p:nvPr>
            <p:ph type="title"/>
          </p:nvPr>
        </p:nvSpPr>
        <p:spPr/>
        <p:txBody>
          <a:bodyPr>
            <a:normAutofit/>
          </a:bodyPr>
          <a:lstStyle/>
          <a:p>
            <a:pPr algn="ctr"/>
            <a:r>
              <a:rPr lang="en-US" dirty="0"/>
              <a:t>Iraq: Sanctions Regime, 1990s</a:t>
            </a:r>
          </a:p>
        </p:txBody>
      </p:sp>
      <p:sp>
        <p:nvSpPr>
          <p:cNvPr id="3" name="Content Placeholder 2">
            <a:extLst>
              <a:ext uri="{FF2B5EF4-FFF2-40B4-BE49-F238E27FC236}">
                <a16:creationId xmlns:a16="http://schemas.microsoft.com/office/drawing/2014/main" id="{E07CBB15-045D-DB43-88FE-2C8D32821164}"/>
              </a:ext>
            </a:extLst>
          </p:cNvPr>
          <p:cNvSpPr>
            <a:spLocks noGrp="1"/>
          </p:cNvSpPr>
          <p:nvPr>
            <p:ph idx="1"/>
          </p:nvPr>
        </p:nvSpPr>
        <p:spPr>
          <a:xfrm>
            <a:off x="838200" y="1429789"/>
            <a:ext cx="10515600" cy="4747174"/>
          </a:xfrm>
        </p:spPr>
        <p:txBody>
          <a:bodyPr>
            <a:noAutofit/>
          </a:bodyPr>
          <a:lstStyle/>
          <a:p>
            <a:r>
              <a:rPr lang="en-US" sz="1600" dirty="0"/>
              <a:t>For the US, old way of containing has ended. Cannot organize coups and get people overthrown as in the 1950s.</a:t>
            </a:r>
          </a:p>
          <a:p>
            <a:r>
              <a:rPr lang="en-US" sz="1600" b="1" dirty="0"/>
              <a:t>April 1991: UN Resolution 687 </a:t>
            </a:r>
            <a:r>
              <a:rPr lang="en-US" sz="1600" dirty="0"/>
              <a:t>imposes almost total economic sanctions on Iraq demanding that Iraq recognize sovereignty of Kuwait and inspections. Eliminate: 1) WMD; 2) Biological weapons; 3) attempt to develop nuclear weapons</a:t>
            </a:r>
          </a:p>
          <a:p>
            <a:r>
              <a:rPr lang="en-US" sz="1600" b="1" dirty="0"/>
              <a:t>UNSCOM</a:t>
            </a:r>
            <a:r>
              <a:rPr lang="en-US" sz="1600" dirty="0"/>
              <a:t>: go to Iraq to inspect and decide that chemical weapons have lost their shelf life; destroyed in 1991 by the UN.</a:t>
            </a:r>
          </a:p>
          <a:p>
            <a:r>
              <a:rPr lang="en-US" sz="1600" dirty="0"/>
              <a:t>Nuclear weapons: </a:t>
            </a:r>
            <a:r>
              <a:rPr lang="en-US" sz="1600" b="1" dirty="0"/>
              <a:t>confirmed that not yet developed</a:t>
            </a:r>
            <a:r>
              <a:rPr lang="en-US" sz="1600" dirty="0"/>
              <a:t>. Insufficient supplies of uranium and unused centrifuges to enrich.</a:t>
            </a:r>
          </a:p>
          <a:p>
            <a:r>
              <a:rPr lang="en-US" sz="1600" dirty="0"/>
              <a:t>CIA report: (</a:t>
            </a:r>
            <a:r>
              <a:rPr lang="en-US" sz="1600" b="1" dirty="0" err="1"/>
              <a:t>Duelfer</a:t>
            </a:r>
            <a:r>
              <a:rPr lang="en-US" sz="1600" b="1" dirty="0"/>
              <a:t> report</a:t>
            </a:r>
            <a:r>
              <a:rPr lang="en-US" sz="1600" dirty="0"/>
              <a:t>) Any program of weapons of mass destruction was destroyed.</a:t>
            </a:r>
          </a:p>
          <a:p>
            <a:r>
              <a:rPr lang="en-US" sz="1600" dirty="0"/>
              <a:t>Regarding biological weapons, because outside world did not know of this program, Iraqis hid research on these and destroyed materials for these in 1991-2. </a:t>
            </a:r>
          </a:p>
          <a:p>
            <a:r>
              <a:rPr lang="en-US" sz="1600" dirty="0"/>
              <a:t>Justification (France, China, Russia on UNSC) for sanctions regime becomes weak.  US and The British demand right to conduct inspections in Hussein’s palaces; still fail to produce evidence.</a:t>
            </a:r>
          </a:p>
          <a:p>
            <a:r>
              <a:rPr lang="en-US" sz="1600" b="1" dirty="0"/>
              <a:t>April 1997</a:t>
            </a:r>
            <a:r>
              <a:rPr lang="en-US" sz="1600" dirty="0"/>
              <a:t>: Madeline Albright announces US opposes removal of sanctions even if no WMD present and will only cancel upon </a:t>
            </a:r>
            <a:r>
              <a:rPr lang="en-US" sz="1600" i="1" dirty="0"/>
              <a:t>removal</a:t>
            </a:r>
            <a:r>
              <a:rPr lang="en-US" sz="1600" dirty="0"/>
              <a:t> of Hussein from power.</a:t>
            </a:r>
          </a:p>
          <a:p>
            <a:r>
              <a:rPr lang="en-US" sz="1600" dirty="0"/>
              <a:t>Sanctions affecting infant mortality in Iraq and inability of regime to use water purification and filtration equipment, electricity generation. UNICEF 1999 study establishes 500,000+ Iraqi children died, linked to lack of hospitals and medicines.</a:t>
            </a:r>
          </a:p>
        </p:txBody>
      </p:sp>
    </p:spTree>
    <p:extLst>
      <p:ext uri="{BB962C8B-B14F-4D97-AF65-F5344CB8AC3E}">
        <p14:creationId xmlns:p14="http://schemas.microsoft.com/office/powerpoint/2010/main" val="33019873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0E033-FF1D-744A-8B38-A96923125229}"/>
              </a:ext>
            </a:extLst>
          </p:cNvPr>
          <p:cNvSpPr>
            <a:spLocks noGrp="1"/>
          </p:cNvSpPr>
          <p:nvPr>
            <p:ph type="title"/>
          </p:nvPr>
        </p:nvSpPr>
        <p:spPr/>
        <p:txBody>
          <a:bodyPr/>
          <a:lstStyle/>
          <a:p>
            <a:pPr algn="ctr"/>
            <a:r>
              <a:rPr lang="en-US" dirty="0"/>
              <a:t>Regime Change, 1997</a:t>
            </a:r>
          </a:p>
        </p:txBody>
      </p:sp>
      <p:sp>
        <p:nvSpPr>
          <p:cNvPr id="3" name="Content Placeholder 2">
            <a:extLst>
              <a:ext uri="{FF2B5EF4-FFF2-40B4-BE49-F238E27FC236}">
                <a16:creationId xmlns:a16="http://schemas.microsoft.com/office/drawing/2014/main" id="{E7A07EFB-3AA4-1540-B624-30D58351E0FC}"/>
              </a:ext>
            </a:extLst>
          </p:cNvPr>
          <p:cNvSpPr>
            <a:spLocks noGrp="1"/>
          </p:cNvSpPr>
          <p:nvPr>
            <p:ph idx="1"/>
          </p:nvPr>
        </p:nvSpPr>
        <p:spPr/>
        <p:txBody>
          <a:bodyPr>
            <a:normAutofit fontScale="85000" lnSpcReduction="20000"/>
          </a:bodyPr>
          <a:lstStyle/>
          <a:p>
            <a:r>
              <a:rPr lang="en-US" dirty="0"/>
              <a:t>Call for regime change (by US congressional leaders): </a:t>
            </a:r>
            <a:r>
              <a:rPr lang="en-US" b="1" dirty="0"/>
              <a:t>1997</a:t>
            </a:r>
          </a:p>
          <a:p>
            <a:r>
              <a:rPr lang="en-US" b="1" dirty="0"/>
              <a:t>October 1998</a:t>
            </a:r>
            <a:r>
              <a:rPr lang="en-US" dirty="0"/>
              <a:t>: </a:t>
            </a:r>
            <a:r>
              <a:rPr lang="en-US" b="1" dirty="0"/>
              <a:t>Iraq Liberation Act</a:t>
            </a:r>
            <a:r>
              <a:rPr lang="en-US" dirty="0"/>
              <a:t>: calls on US government to begin direct political and military support of exile groups to support overthrow of Hussein but largely symbolic because US has been trying to overthrow the regime for a while.</a:t>
            </a:r>
          </a:p>
          <a:p>
            <a:r>
              <a:rPr lang="en-US" dirty="0"/>
              <a:t>Clinton to show aggression to Iraq for Congress. Responds via military by provoking December 1998 bombing and orders inspectors out.  Saddam never throws them out; CIA had people in the sanctions regime. Generates a crisis.</a:t>
            </a:r>
          </a:p>
          <a:p>
            <a:r>
              <a:rPr lang="en-US" b="1" dirty="0"/>
              <a:t>1999</a:t>
            </a:r>
            <a:r>
              <a:rPr lang="en-US" dirty="0"/>
              <a:t>: replace UNSCOM with UNMOVIC, set up monitoring posts on permanent basis. US agrees to suspend sanctions but keeps power to reimpose if Iraq behavior incorrect.</a:t>
            </a:r>
          </a:p>
          <a:p>
            <a:r>
              <a:rPr lang="en-US" b="1" dirty="0"/>
              <a:t>December 1999</a:t>
            </a:r>
            <a:r>
              <a:rPr lang="en-US" dirty="0"/>
              <a:t>, Saddam refuses to let UNMOVIC be established. With President Bush in office, people who support regime change are given key positions in the administration such as Dick Cheyney (VP), Wolfowitz, Douglas </a:t>
            </a:r>
            <a:r>
              <a:rPr lang="en-US" dirty="0" err="1"/>
              <a:t>Feith</a:t>
            </a:r>
            <a:endParaRPr lang="en-US" dirty="0"/>
          </a:p>
        </p:txBody>
      </p:sp>
    </p:spTree>
    <p:extLst>
      <p:ext uri="{BB962C8B-B14F-4D97-AF65-F5344CB8AC3E}">
        <p14:creationId xmlns:p14="http://schemas.microsoft.com/office/powerpoint/2010/main" val="42137715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B95CC-BAF5-D044-886F-F0A76C1FB861}"/>
              </a:ext>
            </a:extLst>
          </p:cNvPr>
          <p:cNvSpPr>
            <a:spLocks noGrp="1"/>
          </p:cNvSpPr>
          <p:nvPr>
            <p:ph type="title"/>
          </p:nvPr>
        </p:nvSpPr>
        <p:spPr/>
        <p:txBody>
          <a:bodyPr>
            <a:normAutofit/>
          </a:bodyPr>
          <a:lstStyle/>
          <a:p>
            <a:pPr algn="ctr"/>
            <a:r>
              <a:rPr lang="en-US" dirty="0"/>
              <a:t>These neoconservatives publish a blueprint for Bush’s foreign policy: </a:t>
            </a:r>
          </a:p>
        </p:txBody>
      </p:sp>
      <p:sp>
        <p:nvSpPr>
          <p:cNvPr id="3" name="Content Placeholder 2">
            <a:extLst>
              <a:ext uri="{FF2B5EF4-FFF2-40B4-BE49-F238E27FC236}">
                <a16:creationId xmlns:a16="http://schemas.microsoft.com/office/drawing/2014/main" id="{4CFEB15B-EC66-4141-94C9-4196A40B0EBF}"/>
              </a:ext>
            </a:extLst>
          </p:cNvPr>
          <p:cNvSpPr>
            <a:spLocks noGrp="1"/>
          </p:cNvSpPr>
          <p:nvPr>
            <p:ph idx="1"/>
          </p:nvPr>
        </p:nvSpPr>
        <p:spPr/>
        <p:txBody>
          <a:bodyPr>
            <a:normAutofit fontScale="92500"/>
          </a:bodyPr>
          <a:lstStyle/>
          <a:p>
            <a:r>
              <a:rPr lang="en-US" dirty="0"/>
              <a:t>Overthrow Iraq</a:t>
            </a:r>
          </a:p>
          <a:p>
            <a:r>
              <a:rPr lang="en-US" dirty="0"/>
              <a:t>Importance of establishing permanent US military bases in the Gulf.</a:t>
            </a:r>
          </a:p>
          <a:p>
            <a:r>
              <a:rPr lang="en-US" dirty="0"/>
              <a:t>Paul O’Neil and Richard Clark: since 2002, planned overthrow. Clark was the terrorism adviser for Clinton. Also, involved with Osama Bin Laden, al Qaida.</a:t>
            </a:r>
          </a:p>
          <a:p>
            <a:r>
              <a:rPr lang="en-US"/>
              <a:t>September </a:t>
            </a:r>
            <a:r>
              <a:rPr lang="en-US" dirty="0"/>
              <a:t>2001: Bush </a:t>
            </a:r>
            <a:r>
              <a:rPr lang="en-US"/>
              <a:t>and Cheney </a:t>
            </a:r>
            <a:r>
              <a:rPr lang="en-US" dirty="0"/>
              <a:t>call for evidence connecting Iraq to the 9/11 attacks. Delays attack on Iraq because need to go via Afghanistan (September 12). In January 2002, Bush makes address identifying ‘rogue states’ and Iraq’s possession of WMD.</a:t>
            </a:r>
          </a:p>
          <a:p>
            <a:r>
              <a:rPr lang="en-US" dirty="0"/>
              <a:t>US invasion of Iraq in March 2003, handover of sovereignty in June 2003. </a:t>
            </a:r>
          </a:p>
        </p:txBody>
      </p:sp>
    </p:spTree>
    <p:extLst>
      <p:ext uri="{BB962C8B-B14F-4D97-AF65-F5344CB8AC3E}">
        <p14:creationId xmlns:p14="http://schemas.microsoft.com/office/powerpoint/2010/main" val="2152030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2C1D8-0BE3-6A42-B5F6-3AF4498BC724}"/>
              </a:ext>
            </a:extLst>
          </p:cNvPr>
          <p:cNvSpPr>
            <a:spLocks noGrp="1"/>
          </p:cNvSpPr>
          <p:nvPr>
            <p:ph type="title"/>
          </p:nvPr>
        </p:nvSpPr>
        <p:spPr/>
        <p:txBody>
          <a:bodyPr/>
          <a:lstStyle/>
          <a:p>
            <a:pPr algn="ctr"/>
            <a:r>
              <a:rPr lang="en-US" dirty="0"/>
              <a:t>Explanation stems from Rational Actor Model</a:t>
            </a:r>
          </a:p>
        </p:txBody>
      </p:sp>
      <p:sp>
        <p:nvSpPr>
          <p:cNvPr id="3" name="Content Placeholder 2">
            <a:extLst>
              <a:ext uri="{FF2B5EF4-FFF2-40B4-BE49-F238E27FC236}">
                <a16:creationId xmlns:a16="http://schemas.microsoft.com/office/drawing/2014/main" id="{65A95C0F-9673-364A-9B00-FDB8B679859F}"/>
              </a:ext>
            </a:extLst>
          </p:cNvPr>
          <p:cNvSpPr>
            <a:spLocks noGrp="1"/>
          </p:cNvSpPr>
          <p:nvPr>
            <p:ph idx="1"/>
          </p:nvPr>
        </p:nvSpPr>
        <p:spPr/>
        <p:txBody>
          <a:bodyPr>
            <a:normAutofit/>
          </a:bodyPr>
          <a:lstStyle/>
          <a:p>
            <a:r>
              <a:rPr lang="en-US" b="1" dirty="0"/>
              <a:t>Ex: </a:t>
            </a:r>
            <a:r>
              <a:rPr lang="en-US" dirty="0"/>
              <a:t>Robert Dahl, </a:t>
            </a:r>
            <a:r>
              <a:rPr lang="en-US" i="1" dirty="0"/>
              <a:t>Polyarchy</a:t>
            </a:r>
            <a:r>
              <a:rPr lang="en-US" dirty="0"/>
              <a:t> (rule of the many), 1971:</a:t>
            </a:r>
          </a:p>
          <a:p>
            <a:r>
              <a:rPr lang="en-US" dirty="0"/>
              <a:t>Competition among political actors characterizes participation in political life. Mapping out mechanisms of competition and decisions among competing groups or elites who tried to monopolize power.</a:t>
            </a:r>
          </a:p>
          <a:p>
            <a:r>
              <a:rPr lang="en-US" dirty="0"/>
              <a:t>Provides no reason for why a particular formation came about because factoring political history of entire country does not fit the model of ‘democratization.’</a:t>
            </a:r>
          </a:p>
          <a:p>
            <a:pPr marL="0" indent="0">
              <a:buNone/>
            </a:pPr>
            <a:r>
              <a:rPr lang="en-US" b="1" dirty="0"/>
              <a:t>*The Middle East does not fit here so need to look to culture to explain difference.</a:t>
            </a:r>
          </a:p>
        </p:txBody>
      </p:sp>
    </p:spTree>
    <p:extLst>
      <p:ext uri="{BB962C8B-B14F-4D97-AF65-F5344CB8AC3E}">
        <p14:creationId xmlns:p14="http://schemas.microsoft.com/office/powerpoint/2010/main" val="1667653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D9464-8377-3648-BF6A-AF276D19E0DF}"/>
              </a:ext>
            </a:extLst>
          </p:cNvPr>
          <p:cNvSpPr>
            <a:spLocks noGrp="1"/>
          </p:cNvSpPr>
          <p:nvPr>
            <p:ph type="title"/>
          </p:nvPr>
        </p:nvSpPr>
        <p:spPr/>
        <p:txBody>
          <a:bodyPr/>
          <a:lstStyle/>
          <a:p>
            <a:pPr algn="ctr"/>
            <a:r>
              <a:rPr lang="en-US" dirty="0"/>
              <a:t>Explaining emergence (or lack) of democracy</a:t>
            </a:r>
            <a:br>
              <a:rPr lang="en-US" dirty="0"/>
            </a:br>
            <a:r>
              <a:rPr lang="en-US" dirty="0"/>
              <a:t>in the Middle East</a:t>
            </a:r>
            <a:r>
              <a:rPr lang="en-US" dirty="0">
                <a:effectLst/>
              </a:rPr>
              <a:t> </a:t>
            </a:r>
            <a:endParaRPr lang="en-US" dirty="0"/>
          </a:p>
        </p:txBody>
      </p:sp>
      <p:sp>
        <p:nvSpPr>
          <p:cNvPr id="3" name="Content Placeholder 2">
            <a:extLst>
              <a:ext uri="{FF2B5EF4-FFF2-40B4-BE49-F238E27FC236}">
                <a16:creationId xmlns:a16="http://schemas.microsoft.com/office/drawing/2014/main" id="{07BF9CA5-A7D2-4941-A478-2606761CBA43}"/>
              </a:ext>
            </a:extLst>
          </p:cNvPr>
          <p:cNvSpPr>
            <a:spLocks noGrp="1"/>
          </p:cNvSpPr>
          <p:nvPr>
            <p:ph idx="1"/>
          </p:nvPr>
        </p:nvSpPr>
        <p:spPr>
          <a:xfrm>
            <a:off x="838200" y="1825625"/>
            <a:ext cx="10515600" cy="4351338"/>
          </a:xfrm>
        </p:spPr>
        <p:txBody>
          <a:bodyPr>
            <a:noAutofit/>
          </a:bodyPr>
          <a:lstStyle/>
          <a:p>
            <a:pPr marL="0" indent="0">
              <a:buNone/>
            </a:pPr>
            <a:r>
              <a:rPr lang="en-US" sz="2400" b="1" dirty="0"/>
              <a:t>3)</a:t>
            </a:r>
            <a:r>
              <a:rPr lang="en-US" sz="2400" dirty="0"/>
              <a:t> </a:t>
            </a:r>
            <a:r>
              <a:rPr lang="en-US" sz="2400" b="1" dirty="0"/>
              <a:t>Historical </a:t>
            </a:r>
            <a:r>
              <a:rPr lang="en-US" sz="2400" dirty="0"/>
              <a:t>taken seriously versus modernization that assumes uniform template:</a:t>
            </a:r>
          </a:p>
          <a:p>
            <a:r>
              <a:rPr lang="en-US" sz="2400" dirty="0"/>
              <a:t> Contingent outcomes, not any one single outcome of democracy, but a set of combinations.  The way they come together is what informs explanations.</a:t>
            </a:r>
          </a:p>
        </p:txBody>
      </p:sp>
    </p:spTree>
    <p:extLst>
      <p:ext uri="{BB962C8B-B14F-4D97-AF65-F5344CB8AC3E}">
        <p14:creationId xmlns:p14="http://schemas.microsoft.com/office/powerpoint/2010/main" val="1262727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10D36-BD05-8F42-8628-AB2845ABAC59}"/>
              </a:ext>
            </a:extLst>
          </p:cNvPr>
          <p:cNvSpPr>
            <a:spLocks noGrp="1"/>
          </p:cNvSpPr>
          <p:nvPr>
            <p:ph type="title"/>
          </p:nvPr>
        </p:nvSpPr>
        <p:spPr/>
        <p:txBody>
          <a:bodyPr>
            <a:normAutofit fontScale="90000"/>
          </a:bodyPr>
          <a:lstStyle/>
          <a:p>
            <a:pPr algn="ctr"/>
            <a:br>
              <a:rPr lang="en-US" sz="4000" dirty="0"/>
            </a:br>
            <a:r>
              <a:rPr lang="en-US" sz="4000" dirty="0"/>
              <a:t>Barrington Moore: Social Origins of Dictatorship and Democracy: Landlord and Peasant, 1960s-70s.</a:t>
            </a:r>
            <a:br>
              <a:rPr lang="en-US" dirty="0"/>
            </a:br>
            <a:endParaRPr lang="en-US" dirty="0"/>
          </a:p>
        </p:txBody>
      </p:sp>
      <p:sp>
        <p:nvSpPr>
          <p:cNvPr id="3" name="Content Placeholder 2">
            <a:extLst>
              <a:ext uri="{FF2B5EF4-FFF2-40B4-BE49-F238E27FC236}">
                <a16:creationId xmlns:a16="http://schemas.microsoft.com/office/drawing/2014/main" id="{9BF90C39-B89C-FD43-9F7B-A21889679CFC}"/>
              </a:ext>
            </a:extLst>
          </p:cNvPr>
          <p:cNvSpPr>
            <a:spLocks noGrp="1"/>
          </p:cNvSpPr>
          <p:nvPr>
            <p:ph sz="half" idx="1"/>
          </p:nvPr>
        </p:nvSpPr>
        <p:spPr>
          <a:xfrm>
            <a:off x="838200" y="1487837"/>
            <a:ext cx="5181600" cy="4971020"/>
          </a:xfrm>
        </p:spPr>
        <p:txBody>
          <a:bodyPr>
            <a:noAutofit/>
          </a:bodyPr>
          <a:lstStyle/>
          <a:p>
            <a:r>
              <a:rPr lang="en-US" sz="1400" dirty="0"/>
              <a:t>NO natural process of evolution to democracy but depends on specific forms of historical struggle among social groups or classes. This occurs in the countryside</a:t>
            </a:r>
          </a:p>
          <a:p>
            <a:r>
              <a:rPr lang="en-US" sz="1400" dirty="0"/>
              <a:t>Also depends on rise of commercial agriculture to structure relations of domination between landlord, peasant and state with struggle determining outcome of democracy or not.</a:t>
            </a:r>
          </a:p>
          <a:p>
            <a:r>
              <a:rPr lang="en-US" sz="1400" dirty="0"/>
              <a:t>One model of struggle: Landlord and peasantry that generates commercial agriculture and one group eliminated; commercial agrarian class. Landlord becomes owner of largescale farming operation and drives peasants out to the cities. Landlord transforms self into capitalist class and starts to try to take control of state. NO rise of legislative bodies and other forms of capitalist development in cities to restrain state via constitutional forms of government demanding consent for legislation and taxation. This is overall route to democracy typical of Britain and France, etc.</a:t>
            </a:r>
          </a:p>
          <a:p>
            <a:r>
              <a:rPr lang="en-US" sz="1400" dirty="0"/>
              <a:t>Or peasantry eliminates landlord and have small scale farming dominating over the aristocracy. (</a:t>
            </a:r>
            <a:r>
              <a:rPr lang="en-US" sz="1400" dirty="0" err="1"/>
              <a:t>e.g</a:t>
            </a:r>
            <a:r>
              <a:rPr lang="en-US" sz="1400" dirty="0"/>
              <a:t> US or Russia).</a:t>
            </a:r>
          </a:p>
          <a:p>
            <a:r>
              <a:rPr lang="en-US" sz="1400" dirty="0"/>
              <a:t>Where agrarian transformation did not take place and continued with landowning state = formed alliance with state instead of challenging to be able to dominate countryside. Power of landowners backed by authoritarian forms of state power equals a political concern and policy of feudal or semi-feudal authority, not constitutional form of government.</a:t>
            </a:r>
          </a:p>
        </p:txBody>
      </p:sp>
      <p:pic>
        <p:nvPicPr>
          <p:cNvPr id="6" name="Content Placeholder 5">
            <a:extLst>
              <a:ext uri="{FF2B5EF4-FFF2-40B4-BE49-F238E27FC236}">
                <a16:creationId xmlns:a16="http://schemas.microsoft.com/office/drawing/2014/main" id="{3ED5654C-1C80-7F49-BD99-656AEA70FB5F}"/>
              </a:ext>
            </a:extLst>
          </p:cNvPr>
          <p:cNvPicPr>
            <a:picLocks noGrp="1" noChangeAspect="1"/>
          </p:cNvPicPr>
          <p:nvPr>
            <p:ph sz="half" idx="2"/>
          </p:nvPr>
        </p:nvPicPr>
        <p:blipFill>
          <a:blip r:embed="rId2"/>
          <a:stretch>
            <a:fillRect/>
          </a:stretch>
        </p:blipFill>
        <p:spPr>
          <a:xfrm>
            <a:off x="7191214" y="1825625"/>
            <a:ext cx="2733836" cy="4351338"/>
          </a:xfrm>
        </p:spPr>
      </p:pic>
    </p:spTree>
    <p:extLst>
      <p:ext uri="{BB962C8B-B14F-4D97-AF65-F5344CB8AC3E}">
        <p14:creationId xmlns:p14="http://schemas.microsoft.com/office/powerpoint/2010/main" val="947382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E1CAC-5DF5-C948-BB52-EB0884BA6832}"/>
              </a:ext>
            </a:extLst>
          </p:cNvPr>
          <p:cNvSpPr>
            <a:spLocks noGrp="1"/>
          </p:cNvSpPr>
          <p:nvPr>
            <p:ph type="title"/>
          </p:nvPr>
        </p:nvSpPr>
        <p:spPr/>
        <p:txBody>
          <a:bodyPr/>
          <a:lstStyle/>
          <a:p>
            <a:pPr algn="ctr"/>
            <a:r>
              <a:rPr lang="en-US" dirty="0"/>
              <a:t>Conclusions from historical political economy</a:t>
            </a:r>
          </a:p>
        </p:txBody>
      </p:sp>
      <p:sp>
        <p:nvSpPr>
          <p:cNvPr id="3" name="Content Placeholder 2">
            <a:extLst>
              <a:ext uri="{FF2B5EF4-FFF2-40B4-BE49-F238E27FC236}">
                <a16:creationId xmlns:a16="http://schemas.microsoft.com/office/drawing/2014/main" id="{A10B16BE-459B-1E42-83F0-A5285EB6F8D6}"/>
              </a:ext>
            </a:extLst>
          </p:cNvPr>
          <p:cNvSpPr>
            <a:spLocks noGrp="1"/>
          </p:cNvSpPr>
          <p:nvPr>
            <p:ph idx="1"/>
          </p:nvPr>
        </p:nvSpPr>
        <p:spPr/>
        <p:txBody>
          <a:bodyPr>
            <a:normAutofit fontScale="62500" lnSpcReduction="20000"/>
          </a:bodyPr>
          <a:lstStyle/>
          <a:p>
            <a:r>
              <a:rPr lang="en-US" sz="3400" dirty="0"/>
              <a:t>Barrington Moore says that countryside control is crucial. Only one form leads to capitalist landowning class that struggles with state to bring constitutional government generating democratic methods. Without transformation in the countryside particular relation of landed class to state leads to authoritarianism/fascism as in Germany or peasant revolution of Russia. </a:t>
            </a:r>
          </a:p>
          <a:p>
            <a:pPr marL="0" indent="0">
              <a:buNone/>
            </a:pPr>
            <a:r>
              <a:rPr lang="en-US" sz="3400" dirty="0"/>
              <a:t>*</a:t>
            </a:r>
            <a:r>
              <a:rPr lang="en-US" sz="3400" b="1" dirty="0"/>
              <a:t>Moore’s argument is taken up by Haim Gerber, a sociologist, and in political economy, by Simon Bromley to discuss the Middle East.</a:t>
            </a:r>
          </a:p>
          <a:p>
            <a:r>
              <a:rPr lang="en-US" sz="3400" dirty="0"/>
              <a:t>Moore misses attempt to explain democracy of the 20</a:t>
            </a:r>
            <a:r>
              <a:rPr lang="en-US" sz="3400" baseline="30000" dirty="0"/>
              <a:t>th</a:t>
            </a:r>
            <a:r>
              <a:rPr lang="en-US" sz="3400" dirty="0"/>
              <a:t> century urban working class.</a:t>
            </a:r>
          </a:p>
          <a:p>
            <a:r>
              <a:rPr lang="en-US" sz="3400" dirty="0" err="1"/>
              <a:t>eg.</a:t>
            </a:r>
            <a:r>
              <a:rPr lang="en-US" sz="3400" dirty="0"/>
              <a:t> History of </a:t>
            </a:r>
            <a:r>
              <a:rPr lang="en-US" sz="3400" dirty="0" err="1"/>
              <a:t>labour</a:t>
            </a:r>
            <a:r>
              <a:rPr lang="en-US" sz="3400" dirty="0"/>
              <a:t> in Britain and struggle to organize to make political demands =  agent of emergence of democracy because capitalist class is opposed to democracy, historically speaking. </a:t>
            </a:r>
          </a:p>
          <a:p>
            <a:r>
              <a:rPr lang="en-US" sz="3400" b="1" dirty="0"/>
              <a:t>E.P. Thompson:</a:t>
            </a:r>
          </a:p>
          <a:p>
            <a:r>
              <a:rPr lang="en-US" sz="3400" dirty="0"/>
              <a:t>Rise of manufacturing, industrial class control relies on </a:t>
            </a:r>
            <a:r>
              <a:rPr lang="en-US" sz="3400" dirty="0" err="1"/>
              <a:t>labour</a:t>
            </a:r>
            <a:r>
              <a:rPr lang="en-US" sz="3400" dirty="0"/>
              <a:t> in the factory to survive, not just urban poor, but the source of their wealth. Key to understand rise of democracy in first half of 20</a:t>
            </a:r>
            <a:r>
              <a:rPr lang="en-US" sz="3400" baseline="30000" dirty="0"/>
              <a:t>th</a:t>
            </a:r>
            <a:r>
              <a:rPr lang="en-US" sz="3400" dirty="0"/>
              <a:t> c.: ultimately, will find </a:t>
            </a:r>
            <a:r>
              <a:rPr lang="en-US" dirty="0"/>
              <a:t>capitalist class having to support demands of the working class.</a:t>
            </a:r>
          </a:p>
        </p:txBody>
      </p:sp>
    </p:spTree>
    <p:extLst>
      <p:ext uri="{BB962C8B-B14F-4D97-AF65-F5344CB8AC3E}">
        <p14:creationId xmlns:p14="http://schemas.microsoft.com/office/powerpoint/2010/main" val="1914307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878BB-CA42-7549-90CA-20D97B41E0E5}"/>
              </a:ext>
            </a:extLst>
          </p:cNvPr>
          <p:cNvSpPr>
            <a:spLocks noGrp="1"/>
          </p:cNvSpPr>
          <p:nvPr>
            <p:ph type="title"/>
          </p:nvPr>
        </p:nvSpPr>
        <p:spPr/>
        <p:txBody>
          <a:bodyPr/>
          <a:lstStyle/>
          <a:p>
            <a:pPr algn="ctr"/>
            <a:r>
              <a:rPr lang="en-US" dirty="0"/>
              <a:t>Explaining the emergence (or lack) of democracy in the Middle East</a:t>
            </a:r>
          </a:p>
        </p:txBody>
      </p:sp>
      <p:sp>
        <p:nvSpPr>
          <p:cNvPr id="3" name="Content Placeholder 2">
            <a:extLst>
              <a:ext uri="{FF2B5EF4-FFF2-40B4-BE49-F238E27FC236}">
                <a16:creationId xmlns:a16="http://schemas.microsoft.com/office/drawing/2014/main" id="{66C0C5E0-C6ED-D743-ADE0-E531917A9D7D}"/>
              </a:ext>
            </a:extLst>
          </p:cNvPr>
          <p:cNvSpPr>
            <a:spLocks noGrp="1"/>
          </p:cNvSpPr>
          <p:nvPr>
            <p:ph idx="1"/>
          </p:nvPr>
        </p:nvSpPr>
        <p:spPr/>
        <p:txBody>
          <a:bodyPr>
            <a:normAutofit fontScale="70000" lnSpcReduction="20000"/>
          </a:bodyPr>
          <a:lstStyle/>
          <a:p>
            <a:pPr marL="0" indent="0">
              <a:buNone/>
            </a:pPr>
            <a:r>
              <a:rPr lang="en-US" b="1" dirty="0"/>
              <a:t>4) Transnational structures of power are important</a:t>
            </a:r>
            <a:r>
              <a:rPr lang="en-US" dirty="0"/>
              <a:t>:</a:t>
            </a:r>
          </a:p>
          <a:p>
            <a:r>
              <a:rPr lang="en-US" dirty="0"/>
              <a:t>Countries like Britain and France succeeded because of ability to dominate over the rest and shape domestic politics. Never dominated by an external power. This dimension of power not imagined because posit self-contained arena, within boundaries of national state. Questions of larger inequalities of imbalance of power, 19</a:t>
            </a:r>
            <a:r>
              <a:rPr lang="en-US" baseline="30000" dirty="0"/>
              <a:t>th</a:t>
            </a:r>
            <a:r>
              <a:rPr lang="en-US" dirty="0"/>
              <a:t> c. colonialism and mid-20th century entail different kind of global alliance.</a:t>
            </a:r>
          </a:p>
          <a:p>
            <a:pPr marL="0" indent="0">
              <a:buNone/>
            </a:pPr>
            <a:r>
              <a:rPr lang="en-US" b="1" dirty="0"/>
              <a:t>5) Economic Resources</a:t>
            </a:r>
            <a:r>
              <a:rPr lang="en-US" dirty="0"/>
              <a:t>: what are they and what is at stake in their control?</a:t>
            </a:r>
          </a:p>
          <a:p>
            <a:r>
              <a:rPr lang="en-US" dirty="0"/>
              <a:t>Historical approach (Moore): state has limited direct control of resources and access is via taxation of communities and shapes struggle of emergence of modern state over power to tax. By mid-20</a:t>
            </a:r>
            <a:r>
              <a:rPr lang="en-US" baseline="30000" dirty="0"/>
              <a:t>th</a:t>
            </a:r>
            <a:r>
              <a:rPr lang="en-US" dirty="0"/>
              <a:t> c., there is </a:t>
            </a:r>
            <a:r>
              <a:rPr lang="en-US" u="sng" dirty="0"/>
              <a:t>realization by power holders that own wealth is linked to the welfare of the population</a:t>
            </a:r>
            <a:r>
              <a:rPr lang="en-US" dirty="0"/>
              <a:t>. Results in huge investment in healthcare, welfare, social security, benefits. </a:t>
            </a:r>
          </a:p>
          <a:p>
            <a:r>
              <a:rPr lang="en-US" dirty="0"/>
              <a:t>In situation where state has to control resources but not </a:t>
            </a:r>
            <a:r>
              <a:rPr lang="en-US" dirty="0" err="1"/>
              <a:t>labour</a:t>
            </a:r>
            <a:r>
              <a:rPr lang="en-US" dirty="0"/>
              <a:t> leads to </a:t>
            </a:r>
            <a:r>
              <a:rPr lang="en-US" i="1" dirty="0"/>
              <a:t>different political situation</a:t>
            </a:r>
            <a:r>
              <a:rPr lang="en-US" dirty="0"/>
              <a:t> than business of building of state structures and institutions and providing for social welfare.</a:t>
            </a:r>
          </a:p>
          <a:p>
            <a:r>
              <a:rPr lang="en-US" dirty="0"/>
              <a:t>State control of land in the West: all states controlled land but then battle between commercial landowners and state to establish private property.</a:t>
            </a:r>
          </a:p>
          <a:p>
            <a:endParaRPr lang="en-US" dirty="0"/>
          </a:p>
        </p:txBody>
      </p:sp>
    </p:spTree>
    <p:extLst>
      <p:ext uri="{BB962C8B-B14F-4D97-AF65-F5344CB8AC3E}">
        <p14:creationId xmlns:p14="http://schemas.microsoft.com/office/powerpoint/2010/main" val="4266651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67114-A7DF-E740-8A1F-AE789C7601F8}"/>
              </a:ext>
            </a:extLst>
          </p:cNvPr>
          <p:cNvSpPr>
            <a:spLocks noGrp="1"/>
          </p:cNvSpPr>
          <p:nvPr>
            <p:ph type="title"/>
          </p:nvPr>
        </p:nvSpPr>
        <p:spPr/>
        <p:txBody>
          <a:bodyPr/>
          <a:lstStyle/>
          <a:p>
            <a:pPr algn="ctr"/>
            <a:r>
              <a:rPr lang="en-US" dirty="0"/>
              <a:t>Compare to the Middle East</a:t>
            </a:r>
          </a:p>
        </p:txBody>
      </p:sp>
      <p:sp>
        <p:nvSpPr>
          <p:cNvPr id="3" name="Content Placeholder 2">
            <a:extLst>
              <a:ext uri="{FF2B5EF4-FFF2-40B4-BE49-F238E27FC236}">
                <a16:creationId xmlns:a16="http://schemas.microsoft.com/office/drawing/2014/main" id="{CDAC72BF-2ADD-E347-BE6A-9EE36670EA3D}"/>
              </a:ext>
            </a:extLst>
          </p:cNvPr>
          <p:cNvSpPr>
            <a:spLocks noGrp="1"/>
          </p:cNvSpPr>
          <p:nvPr>
            <p:ph idx="1"/>
          </p:nvPr>
        </p:nvSpPr>
        <p:spPr/>
        <p:txBody>
          <a:bodyPr/>
          <a:lstStyle/>
          <a:p>
            <a:r>
              <a:rPr lang="en-US" dirty="0"/>
              <a:t>Middle East: </a:t>
            </a:r>
            <a:r>
              <a:rPr lang="en-US" b="1" dirty="0"/>
              <a:t>state still controls land </a:t>
            </a:r>
            <a:r>
              <a:rPr lang="en-US" dirty="0"/>
              <a:t>and makes grants via surveys of land in exchange for political allegiance. An enormous resource already in the hands of the state without having to go through any struggle like in the West.</a:t>
            </a:r>
          </a:p>
          <a:p>
            <a:r>
              <a:rPr lang="en-US" b="1" dirty="0"/>
              <a:t>Rent: revenue from land or any income from exclusive control of some resource.</a:t>
            </a:r>
          </a:p>
          <a:p>
            <a:pPr marL="0" indent="0">
              <a:buNone/>
            </a:pPr>
            <a:endParaRPr lang="en-US" dirty="0"/>
          </a:p>
        </p:txBody>
      </p:sp>
    </p:spTree>
    <p:extLst>
      <p:ext uri="{BB962C8B-B14F-4D97-AF65-F5344CB8AC3E}">
        <p14:creationId xmlns:p14="http://schemas.microsoft.com/office/powerpoint/2010/main" val="24349619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221</TotalTime>
  <Words>4473</Words>
  <Application>Microsoft Macintosh PowerPoint</Application>
  <PresentationFormat>Widescreen</PresentationFormat>
  <Paragraphs>210</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Calibri Light</vt:lpstr>
      <vt:lpstr>Office Theme</vt:lpstr>
      <vt:lpstr>Problems of Democracy and Human Rights IRAQ</vt:lpstr>
      <vt:lpstr>Explanations for the ‘weakness’ of democracy in the Middle East</vt:lpstr>
      <vt:lpstr>Explaining the ‘weakness’ of democracy …</vt:lpstr>
      <vt:lpstr>Explanation stems from Rational Actor Model</vt:lpstr>
      <vt:lpstr>Explaining emergence (or lack) of democracy in the Middle East </vt:lpstr>
      <vt:lpstr> Barrington Moore: Social Origins of Dictatorship and Democracy: Landlord and Peasant, 1960s-70s. </vt:lpstr>
      <vt:lpstr>Conclusions from historical political economy</vt:lpstr>
      <vt:lpstr>Explaining the emergence (or lack) of democracy in the Middle East</vt:lpstr>
      <vt:lpstr>Compare to the Middle East</vt:lpstr>
      <vt:lpstr>Rentier State Model</vt:lpstr>
      <vt:lpstr>Critique: What happens when state runs out of money? </vt:lpstr>
      <vt:lpstr>Part II: Iraq example</vt:lpstr>
      <vt:lpstr> Democracy in Iraq:  Tripp account of success/failure  </vt:lpstr>
      <vt:lpstr>Iraq</vt:lpstr>
      <vt:lpstr>Iraq</vt:lpstr>
      <vt:lpstr>Iraq: Post-WWII</vt:lpstr>
      <vt:lpstr>Iraq: Post-WWII</vt:lpstr>
      <vt:lpstr>Democracy and Iraq</vt:lpstr>
      <vt:lpstr>Democracy and Iraq: 1958-68</vt:lpstr>
      <vt:lpstr>Revision: 1958-68</vt:lpstr>
      <vt:lpstr>A split emerges…</vt:lpstr>
      <vt:lpstr>Questions linked to oil: 1958-68</vt:lpstr>
      <vt:lpstr>US response: 1958-68</vt:lpstr>
      <vt:lpstr>1963-1968</vt:lpstr>
      <vt:lpstr>   Saddam Hussein        Hassan al-Bakr, (uncle),                                     leader of the party in 1968</vt:lpstr>
      <vt:lpstr>What kind of regime is in place post-1968?</vt:lpstr>
      <vt:lpstr>Post-1968: Population increase and increasingly large resources: </vt:lpstr>
      <vt:lpstr>Question of Oil, post-1968 </vt:lpstr>
      <vt:lpstr>Equity in IPC (Iraq Petroleum Co.)</vt:lpstr>
      <vt:lpstr>Iran-Iraq War: 1980-89</vt:lpstr>
      <vt:lpstr>No convincing explanation for Tripp analysis</vt:lpstr>
      <vt:lpstr>Iraq, post-1989</vt:lpstr>
      <vt:lpstr>Iraq: Sanctions Regime, 1990s</vt:lpstr>
      <vt:lpstr>Regime Change, 1997</vt:lpstr>
      <vt:lpstr>These neoconservatives publish a blueprint for Bush’s foreign policy: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Problems of Democracy and Human Rights:</dc:title>
  <dc:creator>Microsoft Office User</dc:creator>
  <cp:lastModifiedBy>Microsoft Office User</cp:lastModifiedBy>
  <cp:revision>51</cp:revision>
  <dcterms:created xsi:type="dcterms:W3CDTF">2019-08-30T12:14:34Z</dcterms:created>
  <dcterms:modified xsi:type="dcterms:W3CDTF">2020-03-24T10:27:00Z</dcterms:modified>
</cp:coreProperties>
</file>