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81" r:id="rId3"/>
    <p:sldId id="282" r:id="rId4"/>
    <p:sldId id="283" r:id="rId5"/>
    <p:sldId id="258" r:id="rId6"/>
    <p:sldId id="262" r:id="rId7"/>
    <p:sldId id="259" r:id="rId8"/>
    <p:sldId id="261" r:id="rId9"/>
    <p:sldId id="260" r:id="rId10"/>
    <p:sldId id="263" r:id="rId11"/>
    <p:sldId id="264" r:id="rId12"/>
    <p:sldId id="265" r:id="rId13"/>
    <p:sldId id="266" r:id="rId14"/>
    <p:sldId id="267" r:id="rId15"/>
    <p:sldId id="268" r:id="rId16"/>
    <p:sldId id="269" r:id="rId17"/>
    <p:sldId id="270" r:id="rId18"/>
    <p:sldId id="271" r:id="rId19"/>
    <p:sldId id="272" r:id="rId20"/>
    <p:sldId id="273" r:id="rId21"/>
    <p:sldId id="284" r:id="rId22"/>
    <p:sldId id="274" r:id="rId23"/>
    <p:sldId id="275" r:id="rId24"/>
    <p:sldId id="279" r:id="rId25"/>
    <p:sldId id="280" r:id="rId26"/>
    <p:sldId id="276" r:id="rId27"/>
    <p:sldId id="277" r:id="rId28"/>
    <p:sldId id="278"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902"/>
    <p:restoredTop sz="94433"/>
  </p:normalViewPr>
  <p:slideViewPr>
    <p:cSldViewPr snapToGrid="0" snapToObjects="1">
      <p:cViewPr varScale="1">
        <p:scale>
          <a:sx n="77" d="100"/>
          <a:sy n="77" d="100"/>
        </p:scale>
        <p:origin x="392"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DC5448-8D84-6A4B-9BBD-2E557C4AE23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8A6553B-4F4B-D947-97D4-607DCE1642C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89D96F0-17AD-5949-9497-D1372A249B5C}"/>
              </a:ext>
            </a:extLst>
          </p:cNvPr>
          <p:cNvSpPr>
            <a:spLocks noGrp="1"/>
          </p:cNvSpPr>
          <p:nvPr>
            <p:ph type="dt" sz="half" idx="10"/>
          </p:nvPr>
        </p:nvSpPr>
        <p:spPr/>
        <p:txBody>
          <a:bodyPr/>
          <a:lstStyle/>
          <a:p>
            <a:fld id="{6075458A-D0C4-174B-B7DF-6472DFA17736}" type="datetimeFigureOut">
              <a:rPr lang="en-US" smtClean="0"/>
              <a:t>11/14/19</a:t>
            </a:fld>
            <a:endParaRPr lang="en-US"/>
          </a:p>
        </p:txBody>
      </p:sp>
      <p:sp>
        <p:nvSpPr>
          <p:cNvPr id="5" name="Footer Placeholder 4">
            <a:extLst>
              <a:ext uri="{FF2B5EF4-FFF2-40B4-BE49-F238E27FC236}">
                <a16:creationId xmlns:a16="http://schemas.microsoft.com/office/drawing/2014/main" id="{D478F15C-4C22-8446-B84C-8E41391D212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9DA74F-4F0A-ED4C-AF43-8D2272F92182}"/>
              </a:ext>
            </a:extLst>
          </p:cNvPr>
          <p:cNvSpPr>
            <a:spLocks noGrp="1"/>
          </p:cNvSpPr>
          <p:nvPr>
            <p:ph type="sldNum" sz="quarter" idx="12"/>
          </p:nvPr>
        </p:nvSpPr>
        <p:spPr/>
        <p:txBody>
          <a:bodyPr/>
          <a:lstStyle/>
          <a:p>
            <a:fld id="{B3B5E20E-B57B-B34F-A2FC-0C7EA1F96DDA}" type="slidenum">
              <a:rPr lang="en-US" smtClean="0"/>
              <a:t>‹#›</a:t>
            </a:fld>
            <a:endParaRPr lang="en-US"/>
          </a:p>
        </p:txBody>
      </p:sp>
    </p:spTree>
    <p:extLst>
      <p:ext uri="{BB962C8B-B14F-4D97-AF65-F5344CB8AC3E}">
        <p14:creationId xmlns:p14="http://schemas.microsoft.com/office/powerpoint/2010/main" val="34248402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08120C-E89F-DD40-9D11-1B619160CDB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16E90F3-8882-C345-8682-643A43956D87}"/>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BBE45A9-BB43-0742-98AC-57C213F5991A}"/>
              </a:ext>
            </a:extLst>
          </p:cNvPr>
          <p:cNvSpPr>
            <a:spLocks noGrp="1"/>
          </p:cNvSpPr>
          <p:nvPr>
            <p:ph type="dt" sz="half" idx="10"/>
          </p:nvPr>
        </p:nvSpPr>
        <p:spPr/>
        <p:txBody>
          <a:bodyPr/>
          <a:lstStyle/>
          <a:p>
            <a:fld id="{6075458A-D0C4-174B-B7DF-6472DFA17736}" type="datetimeFigureOut">
              <a:rPr lang="en-US" smtClean="0"/>
              <a:t>11/14/19</a:t>
            </a:fld>
            <a:endParaRPr lang="en-US"/>
          </a:p>
        </p:txBody>
      </p:sp>
      <p:sp>
        <p:nvSpPr>
          <p:cNvPr id="5" name="Footer Placeholder 4">
            <a:extLst>
              <a:ext uri="{FF2B5EF4-FFF2-40B4-BE49-F238E27FC236}">
                <a16:creationId xmlns:a16="http://schemas.microsoft.com/office/drawing/2014/main" id="{49AE0494-8940-3D4E-B952-37C5D10832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315FF8B-22B0-684D-A362-3B760B3AB20E}"/>
              </a:ext>
            </a:extLst>
          </p:cNvPr>
          <p:cNvSpPr>
            <a:spLocks noGrp="1"/>
          </p:cNvSpPr>
          <p:nvPr>
            <p:ph type="sldNum" sz="quarter" idx="12"/>
          </p:nvPr>
        </p:nvSpPr>
        <p:spPr/>
        <p:txBody>
          <a:bodyPr/>
          <a:lstStyle/>
          <a:p>
            <a:fld id="{B3B5E20E-B57B-B34F-A2FC-0C7EA1F96DDA}" type="slidenum">
              <a:rPr lang="en-US" smtClean="0"/>
              <a:t>‹#›</a:t>
            </a:fld>
            <a:endParaRPr lang="en-US"/>
          </a:p>
        </p:txBody>
      </p:sp>
    </p:spTree>
    <p:extLst>
      <p:ext uri="{BB962C8B-B14F-4D97-AF65-F5344CB8AC3E}">
        <p14:creationId xmlns:p14="http://schemas.microsoft.com/office/powerpoint/2010/main" val="6302057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ACBEEDF-30D3-1A45-909A-518957AAA9B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250D71E-03B6-BD49-B71C-6DF8173D42A6}"/>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D13E273-4A38-914E-AC98-44FC6E1ED5DB}"/>
              </a:ext>
            </a:extLst>
          </p:cNvPr>
          <p:cNvSpPr>
            <a:spLocks noGrp="1"/>
          </p:cNvSpPr>
          <p:nvPr>
            <p:ph type="dt" sz="half" idx="10"/>
          </p:nvPr>
        </p:nvSpPr>
        <p:spPr/>
        <p:txBody>
          <a:bodyPr/>
          <a:lstStyle/>
          <a:p>
            <a:fld id="{6075458A-D0C4-174B-B7DF-6472DFA17736}" type="datetimeFigureOut">
              <a:rPr lang="en-US" smtClean="0"/>
              <a:t>11/14/19</a:t>
            </a:fld>
            <a:endParaRPr lang="en-US"/>
          </a:p>
        </p:txBody>
      </p:sp>
      <p:sp>
        <p:nvSpPr>
          <p:cNvPr id="5" name="Footer Placeholder 4">
            <a:extLst>
              <a:ext uri="{FF2B5EF4-FFF2-40B4-BE49-F238E27FC236}">
                <a16:creationId xmlns:a16="http://schemas.microsoft.com/office/drawing/2014/main" id="{1729C77A-186F-1445-83E7-AC61ABEB06C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A703EC3-F02D-2A40-A33E-6C471EA246C1}"/>
              </a:ext>
            </a:extLst>
          </p:cNvPr>
          <p:cNvSpPr>
            <a:spLocks noGrp="1"/>
          </p:cNvSpPr>
          <p:nvPr>
            <p:ph type="sldNum" sz="quarter" idx="12"/>
          </p:nvPr>
        </p:nvSpPr>
        <p:spPr/>
        <p:txBody>
          <a:bodyPr/>
          <a:lstStyle/>
          <a:p>
            <a:fld id="{B3B5E20E-B57B-B34F-A2FC-0C7EA1F96DDA}" type="slidenum">
              <a:rPr lang="en-US" smtClean="0"/>
              <a:t>‹#›</a:t>
            </a:fld>
            <a:endParaRPr lang="en-US"/>
          </a:p>
        </p:txBody>
      </p:sp>
    </p:spTree>
    <p:extLst>
      <p:ext uri="{BB962C8B-B14F-4D97-AF65-F5344CB8AC3E}">
        <p14:creationId xmlns:p14="http://schemas.microsoft.com/office/powerpoint/2010/main" val="1773079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B353A7-36B9-E642-8E6F-3231733B84A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60E1458-C902-C64B-A191-80503E480ED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38F6C0E-247A-A54B-9BEA-4DBFD075AC80}"/>
              </a:ext>
            </a:extLst>
          </p:cNvPr>
          <p:cNvSpPr>
            <a:spLocks noGrp="1"/>
          </p:cNvSpPr>
          <p:nvPr>
            <p:ph type="dt" sz="half" idx="10"/>
          </p:nvPr>
        </p:nvSpPr>
        <p:spPr/>
        <p:txBody>
          <a:bodyPr/>
          <a:lstStyle/>
          <a:p>
            <a:fld id="{6075458A-D0C4-174B-B7DF-6472DFA17736}" type="datetimeFigureOut">
              <a:rPr lang="en-US" smtClean="0"/>
              <a:t>11/14/19</a:t>
            </a:fld>
            <a:endParaRPr lang="en-US"/>
          </a:p>
        </p:txBody>
      </p:sp>
      <p:sp>
        <p:nvSpPr>
          <p:cNvPr id="5" name="Footer Placeholder 4">
            <a:extLst>
              <a:ext uri="{FF2B5EF4-FFF2-40B4-BE49-F238E27FC236}">
                <a16:creationId xmlns:a16="http://schemas.microsoft.com/office/drawing/2014/main" id="{BBF1E699-E3B0-204A-9600-E3852F21FA9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6249A2E-7F63-A249-893D-66A35335D112}"/>
              </a:ext>
            </a:extLst>
          </p:cNvPr>
          <p:cNvSpPr>
            <a:spLocks noGrp="1"/>
          </p:cNvSpPr>
          <p:nvPr>
            <p:ph type="sldNum" sz="quarter" idx="12"/>
          </p:nvPr>
        </p:nvSpPr>
        <p:spPr/>
        <p:txBody>
          <a:bodyPr/>
          <a:lstStyle/>
          <a:p>
            <a:fld id="{B3B5E20E-B57B-B34F-A2FC-0C7EA1F96DDA}" type="slidenum">
              <a:rPr lang="en-US" smtClean="0"/>
              <a:t>‹#›</a:t>
            </a:fld>
            <a:endParaRPr lang="en-US"/>
          </a:p>
        </p:txBody>
      </p:sp>
    </p:spTree>
    <p:extLst>
      <p:ext uri="{BB962C8B-B14F-4D97-AF65-F5344CB8AC3E}">
        <p14:creationId xmlns:p14="http://schemas.microsoft.com/office/powerpoint/2010/main" val="25011581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B1971D-561C-3949-94F7-3D08B3E46CF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5316D63-4242-B645-9D2E-5F181D7E2A3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D99D75E4-5DEE-8649-A3C5-B5D24B375904}"/>
              </a:ext>
            </a:extLst>
          </p:cNvPr>
          <p:cNvSpPr>
            <a:spLocks noGrp="1"/>
          </p:cNvSpPr>
          <p:nvPr>
            <p:ph type="dt" sz="half" idx="10"/>
          </p:nvPr>
        </p:nvSpPr>
        <p:spPr/>
        <p:txBody>
          <a:bodyPr/>
          <a:lstStyle/>
          <a:p>
            <a:fld id="{6075458A-D0C4-174B-B7DF-6472DFA17736}" type="datetimeFigureOut">
              <a:rPr lang="en-US" smtClean="0"/>
              <a:t>11/14/19</a:t>
            </a:fld>
            <a:endParaRPr lang="en-US"/>
          </a:p>
        </p:txBody>
      </p:sp>
      <p:sp>
        <p:nvSpPr>
          <p:cNvPr id="5" name="Footer Placeholder 4">
            <a:extLst>
              <a:ext uri="{FF2B5EF4-FFF2-40B4-BE49-F238E27FC236}">
                <a16:creationId xmlns:a16="http://schemas.microsoft.com/office/drawing/2014/main" id="{F431BD45-E5F8-A540-9336-DDA5CCBBCE3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AE19368-ADCC-8F4C-AD83-DCF15231EA67}"/>
              </a:ext>
            </a:extLst>
          </p:cNvPr>
          <p:cNvSpPr>
            <a:spLocks noGrp="1"/>
          </p:cNvSpPr>
          <p:nvPr>
            <p:ph type="sldNum" sz="quarter" idx="12"/>
          </p:nvPr>
        </p:nvSpPr>
        <p:spPr/>
        <p:txBody>
          <a:bodyPr/>
          <a:lstStyle/>
          <a:p>
            <a:fld id="{B3B5E20E-B57B-B34F-A2FC-0C7EA1F96DDA}" type="slidenum">
              <a:rPr lang="en-US" smtClean="0"/>
              <a:t>‹#›</a:t>
            </a:fld>
            <a:endParaRPr lang="en-US"/>
          </a:p>
        </p:txBody>
      </p:sp>
    </p:spTree>
    <p:extLst>
      <p:ext uri="{BB962C8B-B14F-4D97-AF65-F5344CB8AC3E}">
        <p14:creationId xmlns:p14="http://schemas.microsoft.com/office/powerpoint/2010/main" val="18296831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E34E49-732E-5345-B941-5A39BD26987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58B6837-F33E-8445-BF79-840F9FAD091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6C38FCC-C8A1-9745-8CC5-C5B7D3EA51CF}"/>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B0B08BF-40D5-974A-8328-F061FF5E38E5}"/>
              </a:ext>
            </a:extLst>
          </p:cNvPr>
          <p:cNvSpPr>
            <a:spLocks noGrp="1"/>
          </p:cNvSpPr>
          <p:nvPr>
            <p:ph type="dt" sz="half" idx="10"/>
          </p:nvPr>
        </p:nvSpPr>
        <p:spPr/>
        <p:txBody>
          <a:bodyPr/>
          <a:lstStyle/>
          <a:p>
            <a:fld id="{6075458A-D0C4-174B-B7DF-6472DFA17736}" type="datetimeFigureOut">
              <a:rPr lang="en-US" smtClean="0"/>
              <a:t>11/14/19</a:t>
            </a:fld>
            <a:endParaRPr lang="en-US"/>
          </a:p>
        </p:txBody>
      </p:sp>
      <p:sp>
        <p:nvSpPr>
          <p:cNvPr id="6" name="Footer Placeholder 5">
            <a:extLst>
              <a:ext uri="{FF2B5EF4-FFF2-40B4-BE49-F238E27FC236}">
                <a16:creationId xmlns:a16="http://schemas.microsoft.com/office/drawing/2014/main" id="{4E874978-38EA-FA41-A06D-D0DD167C61E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A5EADAB-5964-8F46-92D7-028362605607}"/>
              </a:ext>
            </a:extLst>
          </p:cNvPr>
          <p:cNvSpPr>
            <a:spLocks noGrp="1"/>
          </p:cNvSpPr>
          <p:nvPr>
            <p:ph type="sldNum" sz="quarter" idx="12"/>
          </p:nvPr>
        </p:nvSpPr>
        <p:spPr/>
        <p:txBody>
          <a:bodyPr/>
          <a:lstStyle/>
          <a:p>
            <a:fld id="{B3B5E20E-B57B-B34F-A2FC-0C7EA1F96DDA}" type="slidenum">
              <a:rPr lang="en-US" smtClean="0"/>
              <a:t>‹#›</a:t>
            </a:fld>
            <a:endParaRPr lang="en-US"/>
          </a:p>
        </p:txBody>
      </p:sp>
    </p:spTree>
    <p:extLst>
      <p:ext uri="{BB962C8B-B14F-4D97-AF65-F5344CB8AC3E}">
        <p14:creationId xmlns:p14="http://schemas.microsoft.com/office/powerpoint/2010/main" val="20858603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DDD4E3-2711-BA4F-8589-D83A05381F7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6A31856-1CFD-344F-B6C9-9C5D8DAB453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6A358F2-3E46-C045-8DEB-6420A3098556}"/>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AFB89E5-75E2-2645-A4A1-18C3BDA0093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5F250C7-A59A-0B4E-A392-3FCD5DFD10A0}"/>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7D9BE51-09D7-EB4B-AFDC-E7192F84500E}"/>
              </a:ext>
            </a:extLst>
          </p:cNvPr>
          <p:cNvSpPr>
            <a:spLocks noGrp="1"/>
          </p:cNvSpPr>
          <p:nvPr>
            <p:ph type="dt" sz="half" idx="10"/>
          </p:nvPr>
        </p:nvSpPr>
        <p:spPr/>
        <p:txBody>
          <a:bodyPr/>
          <a:lstStyle/>
          <a:p>
            <a:fld id="{6075458A-D0C4-174B-B7DF-6472DFA17736}" type="datetimeFigureOut">
              <a:rPr lang="en-US" smtClean="0"/>
              <a:t>11/14/19</a:t>
            </a:fld>
            <a:endParaRPr lang="en-US"/>
          </a:p>
        </p:txBody>
      </p:sp>
      <p:sp>
        <p:nvSpPr>
          <p:cNvPr id="8" name="Footer Placeholder 7">
            <a:extLst>
              <a:ext uri="{FF2B5EF4-FFF2-40B4-BE49-F238E27FC236}">
                <a16:creationId xmlns:a16="http://schemas.microsoft.com/office/drawing/2014/main" id="{726B1B51-4EC9-8440-A935-351EAD05847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C86C3B3-7716-E149-8249-3DBB34B8CB48}"/>
              </a:ext>
            </a:extLst>
          </p:cNvPr>
          <p:cNvSpPr>
            <a:spLocks noGrp="1"/>
          </p:cNvSpPr>
          <p:nvPr>
            <p:ph type="sldNum" sz="quarter" idx="12"/>
          </p:nvPr>
        </p:nvSpPr>
        <p:spPr/>
        <p:txBody>
          <a:bodyPr/>
          <a:lstStyle/>
          <a:p>
            <a:fld id="{B3B5E20E-B57B-B34F-A2FC-0C7EA1F96DDA}" type="slidenum">
              <a:rPr lang="en-US" smtClean="0"/>
              <a:t>‹#›</a:t>
            </a:fld>
            <a:endParaRPr lang="en-US"/>
          </a:p>
        </p:txBody>
      </p:sp>
    </p:spTree>
    <p:extLst>
      <p:ext uri="{BB962C8B-B14F-4D97-AF65-F5344CB8AC3E}">
        <p14:creationId xmlns:p14="http://schemas.microsoft.com/office/powerpoint/2010/main" val="4024251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7AFB55-496E-304B-A296-69BE895AC49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6EEBD86-F374-644E-B667-937E34BB85A0}"/>
              </a:ext>
            </a:extLst>
          </p:cNvPr>
          <p:cNvSpPr>
            <a:spLocks noGrp="1"/>
          </p:cNvSpPr>
          <p:nvPr>
            <p:ph type="dt" sz="half" idx="10"/>
          </p:nvPr>
        </p:nvSpPr>
        <p:spPr/>
        <p:txBody>
          <a:bodyPr/>
          <a:lstStyle/>
          <a:p>
            <a:fld id="{6075458A-D0C4-174B-B7DF-6472DFA17736}" type="datetimeFigureOut">
              <a:rPr lang="en-US" smtClean="0"/>
              <a:t>11/14/19</a:t>
            </a:fld>
            <a:endParaRPr lang="en-US"/>
          </a:p>
        </p:txBody>
      </p:sp>
      <p:sp>
        <p:nvSpPr>
          <p:cNvPr id="4" name="Footer Placeholder 3">
            <a:extLst>
              <a:ext uri="{FF2B5EF4-FFF2-40B4-BE49-F238E27FC236}">
                <a16:creationId xmlns:a16="http://schemas.microsoft.com/office/drawing/2014/main" id="{447111B8-9C83-ED47-AFFD-FFB2A50CB0D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E774874-04F8-DF47-815C-850B1DFA51FE}"/>
              </a:ext>
            </a:extLst>
          </p:cNvPr>
          <p:cNvSpPr>
            <a:spLocks noGrp="1"/>
          </p:cNvSpPr>
          <p:nvPr>
            <p:ph type="sldNum" sz="quarter" idx="12"/>
          </p:nvPr>
        </p:nvSpPr>
        <p:spPr/>
        <p:txBody>
          <a:bodyPr/>
          <a:lstStyle/>
          <a:p>
            <a:fld id="{B3B5E20E-B57B-B34F-A2FC-0C7EA1F96DDA}" type="slidenum">
              <a:rPr lang="en-US" smtClean="0"/>
              <a:t>‹#›</a:t>
            </a:fld>
            <a:endParaRPr lang="en-US"/>
          </a:p>
        </p:txBody>
      </p:sp>
    </p:spTree>
    <p:extLst>
      <p:ext uri="{BB962C8B-B14F-4D97-AF65-F5344CB8AC3E}">
        <p14:creationId xmlns:p14="http://schemas.microsoft.com/office/powerpoint/2010/main" val="4216584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67B3539-AB4F-874A-9087-99BDC4144246}"/>
              </a:ext>
            </a:extLst>
          </p:cNvPr>
          <p:cNvSpPr>
            <a:spLocks noGrp="1"/>
          </p:cNvSpPr>
          <p:nvPr>
            <p:ph type="dt" sz="half" idx="10"/>
          </p:nvPr>
        </p:nvSpPr>
        <p:spPr/>
        <p:txBody>
          <a:bodyPr/>
          <a:lstStyle/>
          <a:p>
            <a:fld id="{6075458A-D0C4-174B-B7DF-6472DFA17736}" type="datetimeFigureOut">
              <a:rPr lang="en-US" smtClean="0"/>
              <a:t>11/14/19</a:t>
            </a:fld>
            <a:endParaRPr lang="en-US"/>
          </a:p>
        </p:txBody>
      </p:sp>
      <p:sp>
        <p:nvSpPr>
          <p:cNvPr id="3" name="Footer Placeholder 2">
            <a:extLst>
              <a:ext uri="{FF2B5EF4-FFF2-40B4-BE49-F238E27FC236}">
                <a16:creationId xmlns:a16="http://schemas.microsoft.com/office/drawing/2014/main" id="{BE47B52B-13EA-4C4B-90F6-5DC1FCA3B75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A18E605-7F04-6941-A3E8-33C8D992AD55}"/>
              </a:ext>
            </a:extLst>
          </p:cNvPr>
          <p:cNvSpPr>
            <a:spLocks noGrp="1"/>
          </p:cNvSpPr>
          <p:nvPr>
            <p:ph type="sldNum" sz="quarter" idx="12"/>
          </p:nvPr>
        </p:nvSpPr>
        <p:spPr/>
        <p:txBody>
          <a:bodyPr/>
          <a:lstStyle/>
          <a:p>
            <a:fld id="{B3B5E20E-B57B-B34F-A2FC-0C7EA1F96DDA}" type="slidenum">
              <a:rPr lang="en-US" smtClean="0"/>
              <a:t>‹#›</a:t>
            </a:fld>
            <a:endParaRPr lang="en-US"/>
          </a:p>
        </p:txBody>
      </p:sp>
    </p:spTree>
    <p:extLst>
      <p:ext uri="{BB962C8B-B14F-4D97-AF65-F5344CB8AC3E}">
        <p14:creationId xmlns:p14="http://schemas.microsoft.com/office/powerpoint/2010/main" val="30942172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861DE9-F52F-4646-A785-DF26B209F65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A3B2781-22F6-1B4D-8D67-9D393A2E94E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250EE93-0864-3645-9EFC-CB7F4844189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235FCE6-38FA-9D43-8066-868A564CE4CC}"/>
              </a:ext>
            </a:extLst>
          </p:cNvPr>
          <p:cNvSpPr>
            <a:spLocks noGrp="1"/>
          </p:cNvSpPr>
          <p:nvPr>
            <p:ph type="dt" sz="half" idx="10"/>
          </p:nvPr>
        </p:nvSpPr>
        <p:spPr/>
        <p:txBody>
          <a:bodyPr/>
          <a:lstStyle/>
          <a:p>
            <a:fld id="{6075458A-D0C4-174B-B7DF-6472DFA17736}" type="datetimeFigureOut">
              <a:rPr lang="en-US" smtClean="0"/>
              <a:t>11/14/19</a:t>
            </a:fld>
            <a:endParaRPr lang="en-US"/>
          </a:p>
        </p:txBody>
      </p:sp>
      <p:sp>
        <p:nvSpPr>
          <p:cNvPr id="6" name="Footer Placeholder 5">
            <a:extLst>
              <a:ext uri="{FF2B5EF4-FFF2-40B4-BE49-F238E27FC236}">
                <a16:creationId xmlns:a16="http://schemas.microsoft.com/office/drawing/2014/main" id="{B1D9E969-6394-0642-AE59-27A9CCDD73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ACEB081-086F-8D4E-8315-2517BD763529}"/>
              </a:ext>
            </a:extLst>
          </p:cNvPr>
          <p:cNvSpPr>
            <a:spLocks noGrp="1"/>
          </p:cNvSpPr>
          <p:nvPr>
            <p:ph type="sldNum" sz="quarter" idx="12"/>
          </p:nvPr>
        </p:nvSpPr>
        <p:spPr/>
        <p:txBody>
          <a:bodyPr/>
          <a:lstStyle/>
          <a:p>
            <a:fld id="{B3B5E20E-B57B-B34F-A2FC-0C7EA1F96DDA}" type="slidenum">
              <a:rPr lang="en-US" smtClean="0"/>
              <a:t>‹#›</a:t>
            </a:fld>
            <a:endParaRPr lang="en-US"/>
          </a:p>
        </p:txBody>
      </p:sp>
    </p:spTree>
    <p:extLst>
      <p:ext uri="{BB962C8B-B14F-4D97-AF65-F5344CB8AC3E}">
        <p14:creationId xmlns:p14="http://schemas.microsoft.com/office/powerpoint/2010/main" val="1423928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019F2-25AF-3246-B68B-10B3B49DFC6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0F819E9-8006-B148-B4B0-1447FD05364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2341112-2C58-2545-88D0-2BAF9C811FA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4904965-755E-8646-BF1F-B6DBA516027A}"/>
              </a:ext>
            </a:extLst>
          </p:cNvPr>
          <p:cNvSpPr>
            <a:spLocks noGrp="1"/>
          </p:cNvSpPr>
          <p:nvPr>
            <p:ph type="dt" sz="half" idx="10"/>
          </p:nvPr>
        </p:nvSpPr>
        <p:spPr/>
        <p:txBody>
          <a:bodyPr/>
          <a:lstStyle/>
          <a:p>
            <a:fld id="{6075458A-D0C4-174B-B7DF-6472DFA17736}" type="datetimeFigureOut">
              <a:rPr lang="en-US" smtClean="0"/>
              <a:t>11/14/19</a:t>
            </a:fld>
            <a:endParaRPr lang="en-US"/>
          </a:p>
        </p:txBody>
      </p:sp>
      <p:sp>
        <p:nvSpPr>
          <p:cNvPr id="6" name="Footer Placeholder 5">
            <a:extLst>
              <a:ext uri="{FF2B5EF4-FFF2-40B4-BE49-F238E27FC236}">
                <a16:creationId xmlns:a16="http://schemas.microsoft.com/office/drawing/2014/main" id="{A48CC7E5-82DD-3248-AA91-A2C9CCB7029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A124E7B-6DD2-D145-8440-44BA51E0DCE5}"/>
              </a:ext>
            </a:extLst>
          </p:cNvPr>
          <p:cNvSpPr>
            <a:spLocks noGrp="1"/>
          </p:cNvSpPr>
          <p:nvPr>
            <p:ph type="sldNum" sz="quarter" idx="12"/>
          </p:nvPr>
        </p:nvSpPr>
        <p:spPr/>
        <p:txBody>
          <a:bodyPr/>
          <a:lstStyle/>
          <a:p>
            <a:fld id="{B3B5E20E-B57B-B34F-A2FC-0C7EA1F96DDA}" type="slidenum">
              <a:rPr lang="en-US" smtClean="0"/>
              <a:t>‹#›</a:t>
            </a:fld>
            <a:endParaRPr lang="en-US"/>
          </a:p>
        </p:txBody>
      </p:sp>
    </p:spTree>
    <p:extLst>
      <p:ext uri="{BB962C8B-B14F-4D97-AF65-F5344CB8AC3E}">
        <p14:creationId xmlns:p14="http://schemas.microsoft.com/office/powerpoint/2010/main" val="5213918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2338514-6F97-3A4D-9633-5CC57572BFC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F329724-CD38-E647-AD5C-2A07770A20C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901899E-B11B-C846-B1D0-0A9E8F54871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75458A-D0C4-174B-B7DF-6472DFA17736}" type="datetimeFigureOut">
              <a:rPr lang="en-US" smtClean="0"/>
              <a:t>11/14/19</a:t>
            </a:fld>
            <a:endParaRPr lang="en-US"/>
          </a:p>
        </p:txBody>
      </p:sp>
      <p:sp>
        <p:nvSpPr>
          <p:cNvPr id="5" name="Footer Placeholder 4">
            <a:extLst>
              <a:ext uri="{FF2B5EF4-FFF2-40B4-BE49-F238E27FC236}">
                <a16:creationId xmlns:a16="http://schemas.microsoft.com/office/drawing/2014/main" id="{FC0B0978-6C87-F540-82A1-F049ACC3FBF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3FCE2A2-429A-884D-9FF8-CEC18B62D01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B5E20E-B57B-B34F-A2FC-0C7EA1F96DDA}" type="slidenum">
              <a:rPr lang="en-US" smtClean="0"/>
              <a:t>‹#›</a:t>
            </a:fld>
            <a:endParaRPr lang="en-US"/>
          </a:p>
        </p:txBody>
      </p:sp>
    </p:spTree>
    <p:extLst>
      <p:ext uri="{BB962C8B-B14F-4D97-AF65-F5344CB8AC3E}">
        <p14:creationId xmlns:p14="http://schemas.microsoft.com/office/powerpoint/2010/main" val="13249128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1.tiff"/><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image" Target="../media/image2.tiff"/><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102727-9ABF-1245-BF02-E4CE73428DF0}"/>
              </a:ext>
            </a:extLst>
          </p:cNvPr>
          <p:cNvSpPr>
            <a:spLocks noGrp="1"/>
          </p:cNvSpPr>
          <p:nvPr>
            <p:ph type="ctrTitle"/>
          </p:nvPr>
        </p:nvSpPr>
        <p:spPr/>
        <p:txBody>
          <a:bodyPr/>
          <a:lstStyle/>
          <a:p>
            <a:r>
              <a:rPr lang="en-US" dirty="0"/>
              <a:t>WWI and Redrawing the Map of the Middle East</a:t>
            </a:r>
          </a:p>
        </p:txBody>
      </p:sp>
      <p:sp>
        <p:nvSpPr>
          <p:cNvPr id="3" name="Subtitle 2">
            <a:extLst>
              <a:ext uri="{FF2B5EF4-FFF2-40B4-BE49-F238E27FC236}">
                <a16:creationId xmlns:a16="http://schemas.microsoft.com/office/drawing/2014/main" id="{43A8A4A6-41BA-C94A-8562-DC7D12483E2B}"/>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24199901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46F1F-2452-134D-A24F-142D06D25566}"/>
              </a:ext>
            </a:extLst>
          </p:cNvPr>
          <p:cNvSpPr>
            <a:spLocks noGrp="1"/>
          </p:cNvSpPr>
          <p:nvPr>
            <p:ph type="title"/>
          </p:nvPr>
        </p:nvSpPr>
        <p:spPr/>
        <p:txBody>
          <a:bodyPr/>
          <a:lstStyle/>
          <a:p>
            <a:pPr algn="ctr"/>
            <a:r>
              <a:rPr lang="en-US" dirty="0"/>
              <a:t>Middle East operations for WWI, cont’d</a:t>
            </a:r>
          </a:p>
        </p:txBody>
      </p:sp>
      <p:sp>
        <p:nvSpPr>
          <p:cNvPr id="3" name="Content Placeholder 2">
            <a:extLst>
              <a:ext uri="{FF2B5EF4-FFF2-40B4-BE49-F238E27FC236}">
                <a16:creationId xmlns:a16="http://schemas.microsoft.com/office/drawing/2014/main" id="{E4110684-E918-8B49-AB3F-FFA25C561E67}"/>
              </a:ext>
            </a:extLst>
          </p:cNvPr>
          <p:cNvSpPr>
            <a:spLocks noGrp="1"/>
          </p:cNvSpPr>
          <p:nvPr>
            <p:ph idx="1"/>
          </p:nvPr>
        </p:nvSpPr>
        <p:spPr/>
        <p:txBody>
          <a:bodyPr/>
          <a:lstStyle/>
          <a:p>
            <a:pPr marL="0" indent="0">
              <a:buNone/>
            </a:pPr>
            <a:r>
              <a:rPr lang="en-US" dirty="0"/>
              <a:t>2) Arabia and the Arab Revolt, 1916</a:t>
            </a:r>
          </a:p>
          <a:p>
            <a:r>
              <a:rPr lang="en-US" dirty="0"/>
              <a:t>Hejaz region controlled by Hashemites, the </a:t>
            </a:r>
            <a:r>
              <a:rPr lang="en-US" dirty="0" err="1"/>
              <a:t>Sherifs</a:t>
            </a:r>
            <a:r>
              <a:rPr lang="en-US" dirty="0"/>
              <a:t> of Mecca. British, Ottomans, Hashemites involved: </a:t>
            </a:r>
            <a:r>
              <a:rPr lang="en-US" dirty="0" err="1"/>
              <a:t>Sherif</a:t>
            </a:r>
            <a:r>
              <a:rPr lang="en-US" dirty="0"/>
              <a:t> </a:t>
            </a:r>
            <a:r>
              <a:rPr lang="en-US" dirty="0" err="1"/>
              <a:t>Husayn</a:t>
            </a:r>
            <a:r>
              <a:rPr lang="en-US" dirty="0"/>
              <a:t> declared the </a:t>
            </a:r>
            <a:r>
              <a:rPr lang="en-US" dirty="0" err="1"/>
              <a:t>Sherif</a:t>
            </a:r>
            <a:r>
              <a:rPr lang="en-US" dirty="0"/>
              <a:t> of Mecca in 1908, claiming </a:t>
            </a:r>
            <a:r>
              <a:rPr lang="en-US" dirty="0" err="1"/>
              <a:t>descendancy</a:t>
            </a:r>
            <a:r>
              <a:rPr lang="en-US" dirty="0"/>
              <a:t> from Prophet Mohammed.</a:t>
            </a:r>
          </a:p>
          <a:p>
            <a:r>
              <a:rPr lang="en-US" dirty="0"/>
              <a:t>The </a:t>
            </a:r>
            <a:r>
              <a:rPr lang="en-US" dirty="0" err="1"/>
              <a:t>Sherif</a:t>
            </a:r>
            <a:r>
              <a:rPr lang="en-US" dirty="0"/>
              <a:t> was encouraged by the British to revolt against the Ottoman Sultan and in return, was promised a reward in the postwar settlement. </a:t>
            </a:r>
            <a:r>
              <a:rPr lang="en-US" dirty="0" err="1"/>
              <a:t>Sherif</a:t>
            </a:r>
            <a:r>
              <a:rPr lang="en-US" dirty="0"/>
              <a:t> aspires for kingdom, capitalizing on anti-Turkish feeling of Arab subjects, end of 19</a:t>
            </a:r>
            <a:r>
              <a:rPr lang="en-US" baseline="30000" dirty="0"/>
              <a:t>th</a:t>
            </a:r>
            <a:r>
              <a:rPr lang="en-US" dirty="0"/>
              <a:t> c. when Ottoman Empire is reduced to Turk/Arab speaking populations, coinciding with heightened nationalisms.</a:t>
            </a:r>
          </a:p>
          <a:p>
            <a:endParaRPr lang="en-US" dirty="0"/>
          </a:p>
          <a:p>
            <a:pPr marL="0" indent="0">
              <a:buNone/>
            </a:pPr>
            <a:endParaRPr lang="en-US" dirty="0"/>
          </a:p>
        </p:txBody>
      </p:sp>
    </p:spTree>
    <p:extLst>
      <p:ext uri="{BB962C8B-B14F-4D97-AF65-F5344CB8AC3E}">
        <p14:creationId xmlns:p14="http://schemas.microsoft.com/office/powerpoint/2010/main" val="31845061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230BA8-C5A6-DB43-BF10-5B775C534FD1}"/>
              </a:ext>
            </a:extLst>
          </p:cNvPr>
          <p:cNvSpPr>
            <a:spLocks noGrp="1"/>
          </p:cNvSpPr>
          <p:nvPr>
            <p:ph type="title"/>
          </p:nvPr>
        </p:nvSpPr>
        <p:spPr/>
        <p:txBody>
          <a:bodyPr/>
          <a:lstStyle/>
          <a:p>
            <a:pPr algn="ctr"/>
            <a:r>
              <a:rPr lang="en-US" dirty="0"/>
              <a:t>Arab Revolt, cont’d</a:t>
            </a:r>
          </a:p>
        </p:txBody>
      </p:sp>
      <p:sp>
        <p:nvSpPr>
          <p:cNvPr id="3" name="Content Placeholder 2">
            <a:extLst>
              <a:ext uri="{FF2B5EF4-FFF2-40B4-BE49-F238E27FC236}">
                <a16:creationId xmlns:a16="http://schemas.microsoft.com/office/drawing/2014/main" id="{64F2D4D3-2BF3-3645-88E9-D13D217A86C7}"/>
              </a:ext>
            </a:extLst>
          </p:cNvPr>
          <p:cNvSpPr>
            <a:spLocks noGrp="1"/>
          </p:cNvSpPr>
          <p:nvPr>
            <p:ph idx="1"/>
          </p:nvPr>
        </p:nvSpPr>
        <p:spPr/>
        <p:txBody>
          <a:bodyPr>
            <a:normAutofit/>
          </a:bodyPr>
          <a:lstStyle/>
          <a:p>
            <a:r>
              <a:rPr lang="en-US" dirty="0"/>
              <a:t>T.E. Lawrence: British officer (Oxford); studied Arabic and Oriental languages; helped in the War Office (Map department). Provided assistance to deal with the Hashemites in Arabia.</a:t>
            </a:r>
          </a:p>
          <a:p>
            <a:r>
              <a:rPr lang="en-US" dirty="0"/>
              <a:t>Prince Faysal: took Aqaba (with Lawrence) on the Red Sea and army (led by </a:t>
            </a:r>
            <a:r>
              <a:rPr lang="en-US" dirty="0" err="1"/>
              <a:t>Husayn’s</a:t>
            </a:r>
            <a:r>
              <a:rPr lang="en-US" dirty="0"/>
              <a:t> sons) marched to Damascus in 1918, but British beat them from Cairo and captured Jerusalem and Damascus in 1917 (General Allenby forces).</a:t>
            </a:r>
          </a:p>
          <a:p>
            <a:r>
              <a:rPr lang="en-US" b="1" dirty="0"/>
              <a:t>Conclude: </a:t>
            </a:r>
            <a:r>
              <a:rPr lang="en-US" dirty="0"/>
              <a:t>WWI ends Nov. 11, 1918. Germany defeated, British and France strengthened position; Russia opts out due to 1917 Bolshevik revolution; Ottomans defeated.</a:t>
            </a:r>
          </a:p>
          <a:p>
            <a:endParaRPr lang="en-US" dirty="0"/>
          </a:p>
        </p:txBody>
      </p:sp>
    </p:spTree>
    <p:extLst>
      <p:ext uri="{BB962C8B-B14F-4D97-AF65-F5344CB8AC3E}">
        <p14:creationId xmlns:p14="http://schemas.microsoft.com/office/powerpoint/2010/main" val="10983041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EC24E-2270-9C41-BAAE-BE085C9FA41F}"/>
              </a:ext>
            </a:extLst>
          </p:cNvPr>
          <p:cNvSpPr>
            <a:spLocks noGrp="1"/>
          </p:cNvSpPr>
          <p:nvPr>
            <p:ph type="title"/>
          </p:nvPr>
        </p:nvSpPr>
        <p:spPr/>
        <p:txBody>
          <a:bodyPr>
            <a:normAutofit/>
          </a:bodyPr>
          <a:lstStyle/>
          <a:p>
            <a:pPr algn="ctr"/>
            <a:r>
              <a:rPr lang="en-US" dirty="0"/>
              <a:t>Post-WWI: </a:t>
            </a:r>
            <a:br>
              <a:rPr lang="en-US" dirty="0"/>
            </a:br>
            <a:r>
              <a:rPr lang="en-US" dirty="0"/>
              <a:t>All multiethnic empires broken</a:t>
            </a:r>
          </a:p>
        </p:txBody>
      </p:sp>
      <p:sp>
        <p:nvSpPr>
          <p:cNvPr id="3" name="Content Placeholder 2">
            <a:extLst>
              <a:ext uri="{FF2B5EF4-FFF2-40B4-BE49-F238E27FC236}">
                <a16:creationId xmlns:a16="http://schemas.microsoft.com/office/drawing/2014/main" id="{97A70A37-64D6-EA4A-8C08-89634B6026AE}"/>
              </a:ext>
            </a:extLst>
          </p:cNvPr>
          <p:cNvSpPr>
            <a:spLocks noGrp="1"/>
          </p:cNvSpPr>
          <p:nvPr>
            <p:ph idx="1"/>
          </p:nvPr>
        </p:nvSpPr>
        <p:spPr/>
        <p:txBody>
          <a:bodyPr/>
          <a:lstStyle/>
          <a:p>
            <a:r>
              <a:rPr lang="en-US" dirty="0"/>
              <a:t>How to settle and reorganize these lands in the postwar order?</a:t>
            </a:r>
          </a:p>
          <a:p>
            <a:r>
              <a:rPr lang="en-US" dirty="0"/>
              <a:t>US emerges (joined war effort in 1917) behind leadership of President Woodrow Wilson with ’14 points of diplomacy’ to lay foundations of new world order over European ‘gunboat diplomacy’</a:t>
            </a:r>
          </a:p>
          <a:p>
            <a:r>
              <a:rPr lang="en-US" dirty="0"/>
              <a:t>Wilsonian rhetoric supports ‘national self-determination’ where people have right to declare their interests and how to be governed; forms new basis of international law and diplomacy.</a:t>
            </a:r>
          </a:p>
          <a:p>
            <a:endParaRPr lang="en-US" dirty="0"/>
          </a:p>
        </p:txBody>
      </p:sp>
    </p:spTree>
    <p:extLst>
      <p:ext uri="{BB962C8B-B14F-4D97-AF65-F5344CB8AC3E}">
        <p14:creationId xmlns:p14="http://schemas.microsoft.com/office/powerpoint/2010/main" val="13625187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C055F1-6D90-0247-A7F9-66D805E38F90}"/>
              </a:ext>
            </a:extLst>
          </p:cNvPr>
          <p:cNvSpPr>
            <a:spLocks noGrp="1"/>
          </p:cNvSpPr>
          <p:nvPr>
            <p:ph type="title"/>
          </p:nvPr>
        </p:nvSpPr>
        <p:spPr/>
        <p:txBody>
          <a:bodyPr/>
          <a:lstStyle/>
          <a:p>
            <a:pPr algn="ctr"/>
            <a:r>
              <a:rPr lang="en-US" dirty="0"/>
              <a:t>‘Collapse of Empires’</a:t>
            </a:r>
          </a:p>
        </p:txBody>
      </p:sp>
      <p:sp>
        <p:nvSpPr>
          <p:cNvPr id="3" name="Content Placeholder 2">
            <a:extLst>
              <a:ext uri="{FF2B5EF4-FFF2-40B4-BE49-F238E27FC236}">
                <a16:creationId xmlns:a16="http://schemas.microsoft.com/office/drawing/2014/main" id="{4018D79D-ABCE-3A41-92D9-EC40DEFE8EC8}"/>
              </a:ext>
            </a:extLst>
          </p:cNvPr>
          <p:cNvSpPr>
            <a:spLocks noGrp="1"/>
          </p:cNvSpPr>
          <p:nvPr>
            <p:ph idx="1"/>
          </p:nvPr>
        </p:nvSpPr>
        <p:spPr/>
        <p:txBody>
          <a:bodyPr>
            <a:normAutofit/>
          </a:bodyPr>
          <a:lstStyle/>
          <a:p>
            <a:r>
              <a:rPr lang="en-US" dirty="0"/>
              <a:t>Austro-Hungarian Empire dissolved</a:t>
            </a:r>
          </a:p>
          <a:p>
            <a:r>
              <a:rPr lang="en-US" dirty="0"/>
              <a:t>Russian Empire dissolved (1917, Bolshevik Revolution)</a:t>
            </a:r>
          </a:p>
          <a:p>
            <a:r>
              <a:rPr lang="en-US" dirty="0"/>
              <a:t>Germany defeated; social revolution erupts</a:t>
            </a:r>
          </a:p>
          <a:p>
            <a:r>
              <a:rPr lang="en-US" dirty="0"/>
              <a:t>end of US isolationist policy; President Wilson’s 14 points</a:t>
            </a:r>
          </a:p>
          <a:p>
            <a:r>
              <a:rPr lang="en-US" dirty="0"/>
              <a:t>Ottoman fragmentation; re-drawing of the map and call for self-determination</a:t>
            </a:r>
          </a:p>
          <a:p>
            <a:r>
              <a:rPr lang="en-US" dirty="0"/>
              <a:t>growing anti-Turkish and anti-British/French sentiment</a:t>
            </a:r>
          </a:p>
        </p:txBody>
      </p:sp>
    </p:spTree>
    <p:extLst>
      <p:ext uri="{BB962C8B-B14F-4D97-AF65-F5344CB8AC3E}">
        <p14:creationId xmlns:p14="http://schemas.microsoft.com/office/powerpoint/2010/main" val="39015667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A54996-6E68-7544-A453-AA18344041B2}"/>
              </a:ext>
            </a:extLst>
          </p:cNvPr>
          <p:cNvSpPr>
            <a:spLocks noGrp="1"/>
          </p:cNvSpPr>
          <p:nvPr>
            <p:ph type="title"/>
          </p:nvPr>
        </p:nvSpPr>
        <p:spPr/>
        <p:txBody>
          <a:bodyPr/>
          <a:lstStyle/>
          <a:p>
            <a:pPr algn="ctr"/>
            <a:r>
              <a:rPr lang="en-US" dirty="0"/>
              <a:t>Britain’s Moment</a:t>
            </a:r>
          </a:p>
        </p:txBody>
      </p:sp>
      <p:sp>
        <p:nvSpPr>
          <p:cNvPr id="3" name="Content Placeholder 2">
            <a:extLst>
              <a:ext uri="{FF2B5EF4-FFF2-40B4-BE49-F238E27FC236}">
                <a16:creationId xmlns:a16="http://schemas.microsoft.com/office/drawing/2014/main" id="{04D97977-4DF4-624C-BEB1-49567C1A9F3B}"/>
              </a:ext>
            </a:extLst>
          </p:cNvPr>
          <p:cNvSpPr>
            <a:spLocks noGrp="1"/>
          </p:cNvSpPr>
          <p:nvPr>
            <p:ph idx="1"/>
          </p:nvPr>
        </p:nvSpPr>
        <p:spPr/>
        <p:txBody>
          <a:bodyPr>
            <a:normAutofit lnSpcReduction="10000"/>
          </a:bodyPr>
          <a:lstStyle/>
          <a:p>
            <a:r>
              <a:rPr lang="en-US" dirty="0"/>
              <a:t>War ends with Britain entrenching self very firmly in the Middle East up to Suez Crisis in 1956 = Britain’s moment: </a:t>
            </a:r>
          </a:p>
          <a:p>
            <a:r>
              <a:rPr lang="en-US" dirty="0"/>
              <a:t>Egypt (since 1882)</a:t>
            </a:r>
          </a:p>
          <a:p>
            <a:r>
              <a:rPr lang="en-US" dirty="0"/>
              <a:t>Sudan (since 1890s)</a:t>
            </a:r>
          </a:p>
          <a:p>
            <a:r>
              <a:rPr lang="en-US" dirty="0"/>
              <a:t>Mosul/Basra/Iraq (WWI)</a:t>
            </a:r>
          </a:p>
          <a:p>
            <a:r>
              <a:rPr lang="en-US" dirty="0"/>
              <a:t>Friendship treaties with ‘Trucial Coast’ or Gulf States. Presence in south Iran, occupied Jerusalem and Damascus in 1917 (not just diplomatic)</a:t>
            </a:r>
          </a:p>
          <a:p>
            <a:r>
              <a:rPr lang="en-US" b="1" dirty="0"/>
              <a:t>Conclude</a:t>
            </a:r>
            <a:r>
              <a:rPr lang="en-US" dirty="0"/>
              <a:t>: We are left with 5 states out of the Arabic speaking regions: Iraq, Syria, Transjordan, Palestine, and Egypt</a:t>
            </a:r>
          </a:p>
        </p:txBody>
      </p:sp>
    </p:spTree>
    <p:extLst>
      <p:ext uri="{BB962C8B-B14F-4D97-AF65-F5344CB8AC3E}">
        <p14:creationId xmlns:p14="http://schemas.microsoft.com/office/powerpoint/2010/main" val="8578321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549320-26E0-0347-BDE0-BED6D38676A3}"/>
              </a:ext>
            </a:extLst>
          </p:cNvPr>
          <p:cNvSpPr>
            <a:spLocks noGrp="1"/>
          </p:cNvSpPr>
          <p:nvPr>
            <p:ph type="title"/>
          </p:nvPr>
        </p:nvSpPr>
        <p:spPr/>
        <p:txBody>
          <a:bodyPr/>
          <a:lstStyle/>
          <a:p>
            <a:pPr algn="ctr"/>
            <a:r>
              <a:rPr lang="en-US" dirty="0"/>
              <a:t>The Middle East after WWI</a:t>
            </a:r>
          </a:p>
        </p:txBody>
      </p:sp>
      <p:pic>
        <p:nvPicPr>
          <p:cNvPr id="3073" name="Picture 1" descr="page1image3519141216">
            <a:extLst>
              <a:ext uri="{FF2B5EF4-FFF2-40B4-BE49-F238E27FC236}">
                <a16:creationId xmlns:a16="http://schemas.microsoft.com/office/drawing/2014/main" id="{4CABF421-D2BE-174F-AD83-E4F066A78E66}"/>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477193" y="1413164"/>
            <a:ext cx="7647709" cy="52370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45052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36AC9F-5E20-A541-A186-0300919AB388}"/>
              </a:ext>
            </a:extLst>
          </p:cNvPr>
          <p:cNvSpPr>
            <a:spLocks noGrp="1"/>
          </p:cNvSpPr>
          <p:nvPr>
            <p:ph type="title"/>
          </p:nvPr>
        </p:nvSpPr>
        <p:spPr/>
        <p:txBody>
          <a:bodyPr/>
          <a:lstStyle/>
          <a:p>
            <a:pPr algn="ctr"/>
            <a:r>
              <a:rPr lang="en-US" dirty="0"/>
              <a:t>British double dealing determines future of Asiatic Ottoman Empire </a:t>
            </a:r>
          </a:p>
        </p:txBody>
      </p:sp>
      <p:sp>
        <p:nvSpPr>
          <p:cNvPr id="3" name="Content Placeholder 2">
            <a:extLst>
              <a:ext uri="{FF2B5EF4-FFF2-40B4-BE49-F238E27FC236}">
                <a16:creationId xmlns:a16="http://schemas.microsoft.com/office/drawing/2014/main" id="{EA53511D-6610-0143-8DBC-CA0F80B8830E}"/>
              </a:ext>
            </a:extLst>
          </p:cNvPr>
          <p:cNvSpPr>
            <a:spLocks noGrp="1"/>
          </p:cNvSpPr>
          <p:nvPr>
            <p:ph idx="1"/>
          </p:nvPr>
        </p:nvSpPr>
        <p:spPr/>
        <p:txBody>
          <a:bodyPr>
            <a:normAutofit fontScale="70000" lnSpcReduction="20000"/>
          </a:bodyPr>
          <a:lstStyle/>
          <a:p>
            <a:r>
              <a:rPr lang="en-US" u="sng" dirty="0"/>
              <a:t>Arab Revolt, 1916</a:t>
            </a:r>
            <a:r>
              <a:rPr lang="en-US" dirty="0"/>
              <a:t>: Faysal from the Hijaz to Damascus</a:t>
            </a:r>
          </a:p>
          <a:p>
            <a:r>
              <a:rPr lang="en-US" u="sng" dirty="0" err="1"/>
              <a:t>Husayn</a:t>
            </a:r>
            <a:r>
              <a:rPr lang="en-US" u="sng" dirty="0"/>
              <a:t>-McMahon Correspondence</a:t>
            </a:r>
            <a:r>
              <a:rPr lang="en-US" dirty="0"/>
              <a:t>: British promise to </a:t>
            </a:r>
            <a:r>
              <a:rPr lang="en-US" dirty="0" err="1"/>
              <a:t>Sherif</a:t>
            </a:r>
            <a:r>
              <a:rPr lang="en-US" dirty="0"/>
              <a:t> of newly independent Arab State</a:t>
            </a:r>
          </a:p>
          <a:p>
            <a:r>
              <a:rPr lang="en-US" u="sng" dirty="0"/>
              <a:t>Sykes-Picot Agreement, 1916</a:t>
            </a:r>
            <a:r>
              <a:rPr lang="en-US" dirty="0"/>
              <a:t>: Secret negotiations conducted by Britain with French (Russians too, who go public in 1917 with agreement to embarrass bourgeois European empires by exposing plans to carve up the Middle East.</a:t>
            </a:r>
          </a:p>
          <a:p>
            <a:r>
              <a:rPr lang="en-US" dirty="0"/>
              <a:t>Palestine: international zone</a:t>
            </a:r>
          </a:p>
          <a:p>
            <a:r>
              <a:rPr lang="en-US" dirty="0"/>
              <a:t>Greater Syria: France</a:t>
            </a:r>
          </a:p>
          <a:p>
            <a:r>
              <a:rPr lang="en-US" dirty="0"/>
              <a:t>Rest (Egypt, Iraq, Transjordan): Britain</a:t>
            </a:r>
          </a:p>
          <a:p>
            <a:r>
              <a:rPr lang="en-US" u="sng" dirty="0"/>
              <a:t>Balfour Declaration, Nov. 1917</a:t>
            </a:r>
            <a:r>
              <a:rPr lang="en-US" dirty="0"/>
              <a:t>: Balfour is the foreign secretary of Britain.</a:t>
            </a:r>
          </a:p>
          <a:p>
            <a:r>
              <a:rPr lang="en-US" dirty="0"/>
              <a:t>Balfour supports Zionists led by Rothschild (head of European Jewry) to create ‘national homeland’ for Jews in Palestine while not threatening the ‘civil and religious rights’ of local non-Jewish (negative framing) Arab Palestinian population. In other words, NO political rights stipulated while Jews are simultaneously allowed to reorganize </a:t>
            </a:r>
            <a:r>
              <a:rPr lang="en-US" i="1" dirty="0"/>
              <a:t>with political rights</a:t>
            </a:r>
            <a:r>
              <a:rPr lang="en-US" dirty="0"/>
              <a:t>.</a:t>
            </a:r>
          </a:p>
          <a:p>
            <a:r>
              <a:rPr lang="en-US" b="1" dirty="0"/>
              <a:t>Conclude</a:t>
            </a:r>
            <a:r>
              <a:rPr lang="en-US" dirty="0"/>
              <a:t>: Reconfirms ‘British double dealing’ practice vis a vis Arabs, France, Russia, and the Zionists.</a:t>
            </a:r>
          </a:p>
        </p:txBody>
      </p:sp>
    </p:spTree>
    <p:extLst>
      <p:ext uri="{BB962C8B-B14F-4D97-AF65-F5344CB8AC3E}">
        <p14:creationId xmlns:p14="http://schemas.microsoft.com/office/powerpoint/2010/main" val="29698896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5FAF82-1B78-FA43-A306-78094CD685FE}"/>
              </a:ext>
            </a:extLst>
          </p:cNvPr>
          <p:cNvSpPr>
            <a:spLocks noGrp="1"/>
          </p:cNvSpPr>
          <p:nvPr>
            <p:ph type="title"/>
          </p:nvPr>
        </p:nvSpPr>
        <p:spPr/>
        <p:txBody>
          <a:bodyPr/>
          <a:lstStyle/>
          <a:p>
            <a:pPr algn="ctr"/>
            <a:r>
              <a:rPr lang="en-US" dirty="0" err="1"/>
              <a:t>Husayn</a:t>
            </a:r>
            <a:r>
              <a:rPr lang="en-US" dirty="0"/>
              <a:t>-McMahon Correspondence, 1915-16: </a:t>
            </a:r>
            <a:br>
              <a:rPr lang="en-US" dirty="0"/>
            </a:br>
            <a:r>
              <a:rPr lang="en-US" dirty="0"/>
              <a:t>Arab State Outlined</a:t>
            </a:r>
          </a:p>
        </p:txBody>
      </p:sp>
      <p:pic>
        <p:nvPicPr>
          <p:cNvPr id="4097" name="Picture 1" descr="page1image3478239632">
            <a:extLst>
              <a:ext uri="{FF2B5EF4-FFF2-40B4-BE49-F238E27FC236}">
                <a16:creationId xmlns:a16="http://schemas.microsoft.com/office/drawing/2014/main" id="{AE6BA479-AB74-2D49-957E-A3F34B7ABCFB}"/>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757353" y="1928553"/>
            <a:ext cx="4954385" cy="44888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02537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16D617-54CC-2347-B76B-1740BBD53D10}"/>
              </a:ext>
            </a:extLst>
          </p:cNvPr>
          <p:cNvSpPr>
            <a:spLocks noGrp="1"/>
          </p:cNvSpPr>
          <p:nvPr>
            <p:ph type="title"/>
          </p:nvPr>
        </p:nvSpPr>
        <p:spPr/>
        <p:txBody>
          <a:bodyPr/>
          <a:lstStyle/>
          <a:p>
            <a:pPr algn="ctr"/>
            <a:r>
              <a:rPr lang="en-US" dirty="0"/>
              <a:t>Sykes-Picot Agreement, 1916</a:t>
            </a:r>
          </a:p>
        </p:txBody>
      </p:sp>
      <p:pic>
        <p:nvPicPr>
          <p:cNvPr id="5123" name="Picture 3" descr="page1image3480843312">
            <a:extLst>
              <a:ext uri="{FF2B5EF4-FFF2-40B4-BE49-F238E27FC236}">
                <a16:creationId xmlns:a16="http://schemas.microsoft.com/office/drawing/2014/main" id="{1C7B063C-64FF-034D-BBE0-A91904D95768}"/>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1771650" y="1825625"/>
            <a:ext cx="3314700" cy="4351338"/>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page2image3519409200">
            <a:extLst>
              <a:ext uri="{FF2B5EF4-FFF2-40B4-BE49-F238E27FC236}">
                <a16:creationId xmlns:a16="http://schemas.microsoft.com/office/drawing/2014/main" id="{0A8531DA-C7CE-C84A-A5EE-12A237824B1F}"/>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567055" y="1825625"/>
            <a:ext cx="4024745" cy="43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32870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F0EC14-8457-C74F-B045-2C7A9A74CC53}"/>
              </a:ext>
            </a:extLst>
          </p:cNvPr>
          <p:cNvSpPr>
            <a:spLocks noGrp="1"/>
          </p:cNvSpPr>
          <p:nvPr>
            <p:ph type="title"/>
          </p:nvPr>
        </p:nvSpPr>
        <p:spPr/>
        <p:txBody>
          <a:bodyPr/>
          <a:lstStyle/>
          <a:p>
            <a:pPr algn="ctr"/>
            <a:r>
              <a:rPr lang="en-US" dirty="0"/>
              <a:t>Paris Peace Conference, 1919</a:t>
            </a:r>
          </a:p>
        </p:txBody>
      </p:sp>
      <p:sp>
        <p:nvSpPr>
          <p:cNvPr id="3" name="Content Placeholder 2">
            <a:extLst>
              <a:ext uri="{FF2B5EF4-FFF2-40B4-BE49-F238E27FC236}">
                <a16:creationId xmlns:a16="http://schemas.microsoft.com/office/drawing/2014/main" id="{EE84DB64-19ED-8841-820E-9A75CC2DD54C}"/>
              </a:ext>
            </a:extLst>
          </p:cNvPr>
          <p:cNvSpPr>
            <a:spLocks noGrp="1"/>
          </p:cNvSpPr>
          <p:nvPr>
            <p:ph idx="1"/>
          </p:nvPr>
        </p:nvSpPr>
        <p:spPr/>
        <p:txBody>
          <a:bodyPr>
            <a:normAutofit/>
          </a:bodyPr>
          <a:lstStyle/>
          <a:p>
            <a:r>
              <a:rPr lang="en-US" dirty="0"/>
              <a:t>Lay foundations for new diplomatic and world order</a:t>
            </a:r>
          </a:p>
          <a:p>
            <a:r>
              <a:rPr lang="en-US" dirty="0"/>
              <a:t>Lloyd-George UK); Orlando (Italy); Clemenceau (France); Wilson (America)</a:t>
            </a:r>
          </a:p>
          <a:p>
            <a:r>
              <a:rPr lang="en-US" dirty="0"/>
              <a:t>Iran not permitted to attend, but Faysal allowed with T.E. Lawrence, where he discovers promise from Britain to his father is non-binding because GB wants to reward France for losses by giving it Syria.</a:t>
            </a:r>
          </a:p>
          <a:p>
            <a:r>
              <a:rPr lang="en-US" dirty="0"/>
              <a:t>Wilson’s push at the conference: Arab states and Balkan peoples; claims to ‘14 points’ of rights to self-determination, access to international waters; 19</a:t>
            </a:r>
            <a:r>
              <a:rPr lang="en-US" baseline="30000" dirty="0"/>
              <a:t>th</a:t>
            </a:r>
            <a:r>
              <a:rPr lang="en-US" dirty="0"/>
              <a:t> c. diplomacy is obsolete. Now have </a:t>
            </a:r>
            <a:r>
              <a:rPr lang="en-US" b="1" dirty="0"/>
              <a:t>‘League of Nations’.</a:t>
            </a:r>
          </a:p>
          <a:p>
            <a:endParaRPr lang="en-US" dirty="0"/>
          </a:p>
        </p:txBody>
      </p:sp>
    </p:spTree>
    <p:extLst>
      <p:ext uri="{BB962C8B-B14F-4D97-AF65-F5344CB8AC3E}">
        <p14:creationId xmlns:p14="http://schemas.microsoft.com/office/powerpoint/2010/main" val="37403014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64D156-1EC0-0545-BCD8-A3D4E732E80C}"/>
              </a:ext>
            </a:extLst>
          </p:cNvPr>
          <p:cNvSpPr>
            <a:spLocks noGrp="1"/>
          </p:cNvSpPr>
          <p:nvPr>
            <p:ph type="title"/>
          </p:nvPr>
        </p:nvSpPr>
        <p:spPr/>
        <p:txBody>
          <a:bodyPr/>
          <a:lstStyle/>
          <a:p>
            <a:pPr algn="ctr"/>
            <a:r>
              <a:rPr lang="en-US" dirty="0"/>
              <a:t>Egypt</a:t>
            </a:r>
          </a:p>
        </p:txBody>
      </p:sp>
      <p:sp>
        <p:nvSpPr>
          <p:cNvPr id="3" name="Content Placeholder 2">
            <a:extLst>
              <a:ext uri="{FF2B5EF4-FFF2-40B4-BE49-F238E27FC236}">
                <a16:creationId xmlns:a16="http://schemas.microsoft.com/office/drawing/2014/main" id="{6A48AA8A-FB8B-9B41-8BFD-145C5E79C368}"/>
              </a:ext>
            </a:extLst>
          </p:cNvPr>
          <p:cNvSpPr>
            <a:spLocks noGrp="1"/>
          </p:cNvSpPr>
          <p:nvPr>
            <p:ph idx="1"/>
          </p:nvPr>
        </p:nvSpPr>
        <p:spPr/>
        <p:txBody>
          <a:bodyPr>
            <a:normAutofit lnSpcReduction="10000"/>
          </a:bodyPr>
          <a:lstStyle/>
          <a:p>
            <a:r>
              <a:rPr lang="en-US" dirty="0"/>
              <a:t>Khedive Ismail (1863-1879)</a:t>
            </a:r>
            <a:r>
              <a:rPr lang="en-US" dirty="0">
                <a:effectLst/>
              </a:rPr>
              <a:t>: </a:t>
            </a:r>
            <a:r>
              <a:rPr lang="en-US" dirty="0"/>
              <a:t>Opera house, highways, increasing local resentment about development, mismanagement, hard </a:t>
            </a:r>
            <a:r>
              <a:rPr lang="en-US" dirty="0" err="1"/>
              <a:t>labour</a:t>
            </a:r>
            <a:r>
              <a:rPr lang="en-US" dirty="0"/>
              <a:t>. Europeans install advisers and ministers. Huge European encroachment on sovereignty. </a:t>
            </a:r>
            <a:endParaRPr lang="en-US" dirty="0">
              <a:effectLst/>
            </a:endParaRPr>
          </a:p>
          <a:p>
            <a:r>
              <a:rPr lang="en-US" dirty="0"/>
              <a:t>Colonel Ahmad </a:t>
            </a:r>
            <a:r>
              <a:rPr lang="en-US" dirty="0" err="1"/>
              <a:t>Urabi</a:t>
            </a:r>
            <a:r>
              <a:rPr lang="en-US" dirty="0"/>
              <a:t> leads 1881 revolt.</a:t>
            </a:r>
            <a:r>
              <a:rPr lang="en-US" dirty="0">
                <a:effectLst/>
              </a:rPr>
              <a:t> </a:t>
            </a:r>
          </a:p>
          <a:p>
            <a:r>
              <a:rPr lang="en-US" dirty="0"/>
              <a:t>British occupy Egypt in 1882</a:t>
            </a:r>
            <a:r>
              <a:rPr lang="en-US" dirty="0">
                <a:effectLst/>
              </a:rPr>
              <a:t> </a:t>
            </a:r>
          </a:p>
          <a:p>
            <a:r>
              <a:rPr lang="en-US" dirty="0">
                <a:effectLst/>
              </a:rPr>
              <a:t>Increasing calls for constitutionalism in late 1870s and early 1880s.</a:t>
            </a:r>
          </a:p>
          <a:p>
            <a:r>
              <a:rPr lang="en-US" dirty="0">
                <a:effectLst/>
              </a:rPr>
              <a:t>Raise revolt, call for constitution, elections, parliament. British interfere and occupy. Bomb Alexandria in 1882 and battle </a:t>
            </a:r>
            <a:r>
              <a:rPr lang="en-US" dirty="0" err="1">
                <a:effectLst/>
              </a:rPr>
              <a:t>Urabi</a:t>
            </a:r>
            <a:r>
              <a:rPr lang="en-US" dirty="0">
                <a:effectLst/>
              </a:rPr>
              <a:t> at the Nile Delta; control Egypt until 1952.</a:t>
            </a:r>
          </a:p>
          <a:p>
            <a:endParaRPr lang="en-US" dirty="0">
              <a:effectLst/>
            </a:endParaRPr>
          </a:p>
        </p:txBody>
      </p:sp>
    </p:spTree>
    <p:extLst>
      <p:ext uri="{BB962C8B-B14F-4D97-AF65-F5344CB8AC3E}">
        <p14:creationId xmlns:p14="http://schemas.microsoft.com/office/powerpoint/2010/main" val="2076091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614A38-C882-534B-9D13-AFEF4117ED23}"/>
              </a:ext>
            </a:extLst>
          </p:cNvPr>
          <p:cNvSpPr>
            <a:spLocks noGrp="1"/>
          </p:cNvSpPr>
          <p:nvPr>
            <p:ph type="title"/>
          </p:nvPr>
        </p:nvSpPr>
        <p:spPr/>
        <p:txBody>
          <a:bodyPr/>
          <a:lstStyle/>
          <a:p>
            <a:pPr algn="ctr"/>
            <a:r>
              <a:rPr lang="en-US" dirty="0"/>
              <a:t>King-Crane Commission, 1919</a:t>
            </a:r>
          </a:p>
        </p:txBody>
      </p:sp>
      <p:sp>
        <p:nvSpPr>
          <p:cNvPr id="3" name="Content Placeholder 2">
            <a:extLst>
              <a:ext uri="{FF2B5EF4-FFF2-40B4-BE49-F238E27FC236}">
                <a16:creationId xmlns:a16="http://schemas.microsoft.com/office/drawing/2014/main" id="{332B07C0-4CF6-454B-8996-B965654BEECC}"/>
              </a:ext>
            </a:extLst>
          </p:cNvPr>
          <p:cNvSpPr>
            <a:spLocks noGrp="1"/>
          </p:cNvSpPr>
          <p:nvPr>
            <p:ph sz="half" idx="1"/>
          </p:nvPr>
        </p:nvSpPr>
        <p:spPr/>
        <p:txBody>
          <a:bodyPr>
            <a:normAutofit fontScale="92500" lnSpcReduction="10000"/>
          </a:bodyPr>
          <a:lstStyle/>
          <a:p>
            <a:r>
              <a:rPr lang="en-US" dirty="0"/>
              <a:t>Appointed at the request of US president Woodrow Wilson. Sent to investigate opinions of people on the ground in Syria and Palestine and wrote memo to American delegation at the Peace Conference.</a:t>
            </a:r>
          </a:p>
          <a:p>
            <a:r>
              <a:rPr lang="en-US" dirty="0"/>
              <a:t>Example/ Petitions from dignitaries in Amman opposing any notion of European colonialism or mandate framing; demand all assistance should be American, not European.</a:t>
            </a:r>
          </a:p>
          <a:p>
            <a:endParaRPr lang="en-US" dirty="0"/>
          </a:p>
        </p:txBody>
      </p:sp>
      <p:pic>
        <p:nvPicPr>
          <p:cNvPr id="5" name="Content Placeholder 4">
            <a:extLst>
              <a:ext uri="{FF2B5EF4-FFF2-40B4-BE49-F238E27FC236}">
                <a16:creationId xmlns:a16="http://schemas.microsoft.com/office/drawing/2014/main" id="{A2553CD2-845B-9F46-8E47-64DDE45C9704}"/>
              </a:ext>
            </a:extLst>
          </p:cNvPr>
          <p:cNvPicPr>
            <a:picLocks noGrp="1" noChangeAspect="1"/>
          </p:cNvPicPr>
          <p:nvPr>
            <p:ph sz="half" idx="2"/>
          </p:nvPr>
        </p:nvPicPr>
        <p:blipFill>
          <a:blip r:embed="rId2"/>
          <a:stretch>
            <a:fillRect/>
          </a:stretch>
        </p:blipFill>
        <p:spPr>
          <a:xfrm>
            <a:off x="7366000" y="1690688"/>
            <a:ext cx="2794000" cy="4094956"/>
          </a:xfrm>
        </p:spPr>
      </p:pic>
    </p:spTree>
    <p:extLst>
      <p:ext uri="{BB962C8B-B14F-4D97-AF65-F5344CB8AC3E}">
        <p14:creationId xmlns:p14="http://schemas.microsoft.com/office/powerpoint/2010/main" val="19184958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FE05D2-1EFE-8E4B-B208-1F7D34996649}"/>
              </a:ext>
            </a:extLst>
          </p:cNvPr>
          <p:cNvSpPr>
            <a:spLocks noGrp="1"/>
          </p:cNvSpPr>
          <p:nvPr>
            <p:ph type="title"/>
          </p:nvPr>
        </p:nvSpPr>
        <p:spPr/>
        <p:txBody>
          <a:bodyPr>
            <a:normAutofit/>
          </a:bodyPr>
          <a:lstStyle/>
          <a:p>
            <a:pPr algn="ctr"/>
            <a:r>
              <a:rPr lang="en-US" dirty="0"/>
              <a:t>Promises to local populations under occupation?</a:t>
            </a:r>
          </a:p>
        </p:txBody>
      </p:sp>
      <p:sp>
        <p:nvSpPr>
          <p:cNvPr id="3" name="Content Placeholder 2">
            <a:extLst>
              <a:ext uri="{FF2B5EF4-FFF2-40B4-BE49-F238E27FC236}">
                <a16:creationId xmlns:a16="http://schemas.microsoft.com/office/drawing/2014/main" id="{F1807E8C-7AC8-E345-A6C6-86D3E5F53795}"/>
              </a:ext>
            </a:extLst>
          </p:cNvPr>
          <p:cNvSpPr>
            <a:spLocks noGrp="1"/>
          </p:cNvSpPr>
          <p:nvPr>
            <p:ph idx="1"/>
          </p:nvPr>
        </p:nvSpPr>
        <p:spPr/>
        <p:txBody>
          <a:bodyPr/>
          <a:lstStyle/>
          <a:p>
            <a:r>
              <a:rPr lang="en-US" dirty="0"/>
              <a:t>Allenby Proclamation, 1917</a:t>
            </a:r>
          </a:p>
          <a:p>
            <a:r>
              <a:rPr lang="en-US" dirty="0"/>
              <a:t>Baghdad Declaration, 1917</a:t>
            </a:r>
          </a:p>
          <a:p>
            <a:r>
              <a:rPr lang="en-US" dirty="0"/>
              <a:t>Declaration of Seven, 1918</a:t>
            </a:r>
          </a:p>
          <a:p>
            <a:pPr marL="0" indent="0">
              <a:buNone/>
            </a:pPr>
            <a:endParaRPr lang="en-US" dirty="0"/>
          </a:p>
          <a:p>
            <a:r>
              <a:rPr lang="en-US" dirty="0"/>
              <a:t>British policy of reducing costs, 1920-21: </a:t>
            </a:r>
          </a:p>
          <a:p>
            <a:pPr marL="0" indent="0">
              <a:buNone/>
            </a:pPr>
            <a:r>
              <a:rPr lang="en-US"/>
              <a:t>Install </a:t>
            </a:r>
            <a:r>
              <a:rPr lang="en-US" dirty="0"/>
              <a:t>Abdullah in Transjordan and Faysal in Iraq to allow British troops to withdraw from eastern Palestine </a:t>
            </a:r>
          </a:p>
        </p:txBody>
      </p:sp>
    </p:spTree>
    <p:extLst>
      <p:ext uri="{BB962C8B-B14F-4D97-AF65-F5344CB8AC3E}">
        <p14:creationId xmlns:p14="http://schemas.microsoft.com/office/powerpoint/2010/main" val="24094326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3D8589-A7ED-3045-B57A-C50B4DC81219}"/>
              </a:ext>
            </a:extLst>
          </p:cNvPr>
          <p:cNvSpPr>
            <a:spLocks noGrp="1"/>
          </p:cNvSpPr>
          <p:nvPr>
            <p:ph type="title"/>
          </p:nvPr>
        </p:nvSpPr>
        <p:spPr/>
        <p:txBody>
          <a:bodyPr/>
          <a:lstStyle/>
          <a:p>
            <a:pPr algn="ctr"/>
            <a:r>
              <a:rPr lang="en-US" dirty="0"/>
              <a:t>Turkey</a:t>
            </a:r>
          </a:p>
        </p:txBody>
      </p:sp>
      <p:sp>
        <p:nvSpPr>
          <p:cNvPr id="3" name="Content Placeholder 2">
            <a:extLst>
              <a:ext uri="{FF2B5EF4-FFF2-40B4-BE49-F238E27FC236}">
                <a16:creationId xmlns:a16="http://schemas.microsoft.com/office/drawing/2014/main" id="{F839AA19-3C79-1944-BB04-8B4B55E23775}"/>
              </a:ext>
            </a:extLst>
          </p:cNvPr>
          <p:cNvSpPr>
            <a:spLocks noGrp="1"/>
          </p:cNvSpPr>
          <p:nvPr>
            <p:ph sz="half" idx="1"/>
          </p:nvPr>
        </p:nvSpPr>
        <p:spPr/>
        <p:txBody>
          <a:bodyPr>
            <a:noAutofit/>
          </a:bodyPr>
          <a:lstStyle/>
          <a:p>
            <a:r>
              <a:rPr lang="en-US" sz="2000" dirty="0"/>
              <a:t>Constantinople occupied by Allied troops</a:t>
            </a:r>
          </a:p>
          <a:p>
            <a:r>
              <a:rPr lang="en-US" sz="2000" dirty="0"/>
              <a:t>Aug. 1920, Ottoman Empire capitulates at </a:t>
            </a:r>
            <a:r>
              <a:rPr lang="en-US" sz="2000" b="1" dirty="0"/>
              <a:t>Treaty of Sevres  -----------------------------------</a:t>
            </a:r>
            <a:r>
              <a:rPr lang="en-US" sz="2000" b="1" dirty="0">
                <a:sym typeface="Wingdings" pitchFamily="2" charset="2"/>
              </a:rPr>
              <a:t></a:t>
            </a:r>
            <a:endParaRPr lang="en-US" sz="2000" b="1" dirty="0"/>
          </a:p>
          <a:p>
            <a:r>
              <a:rPr lang="en-US" sz="2000" dirty="0"/>
              <a:t>Southwest Anatolia for Italy and France</a:t>
            </a:r>
          </a:p>
          <a:p>
            <a:r>
              <a:rPr lang="en-US" sz="2000" dirty="0"/>
              <a:t>Armenian state in eastern Anatolia</a:t>
            </a:r>
          </a:p>
          <a:p>
            <a:r>
              <a:rPr lang="en-US" sz="2000" dirty="0"/>
              <a:t>Southeast of Anatolia for Kurds</a:t>
            </a:r>
          </a:p>
          <a:p>
            <a:r>
              <a:rPr lang="en-US" sz="2000" dirty="0"/>
              <a:t>Greece gets ‘European’ part of Turkey (Thrace), west of Constantinople and allowed to locate in Smyrna/Izmir</a:t>
            </a:r>
          </a:p>
          <a:p>
            <a:r>
              <a:rPr lang="en-US" sz="2000" dirty="0"/>
              <a:t>Turkey must pay reparations to victors in money and land</a:t>
            </a:r>
          </a:p>
        </p:txBody>
      </p:sp>
      <p:pic>
        <p:nvPicPr>
          <p:cNvPr id="6145" name="Picture 1" descr="page1image3478259760">
            <a:extLst>
              <a:ext uri="{FF2B5EF4-FFF2-40B4-BE49-F238E27FC236}">
                <a16:creationId xmlns:a16="http://schemas.microsoft.com/office/drawing/2014/main" id="{978FE527-96A2-C349-A52F-38307DF6530E}"/>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172200" y="1690689"/>
            <a:ext cx="5181600" cy="41792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18980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E9F97C-9D8E-9240-B479-467A826A871F}"/>
              </a:ext>
            </a:extLst>
          </p:cNvPr>
          <p:cNvSpPr>
            <a:spLocks noGrp="1"/>
          </p:cNvSpPr>
          <p:nvPr>
            <p:ph type="title"/>
          </p:nvPr>
        </p:nvSpPr>
        <p:spPr/>
        <p:txBody>
          <a:bodyPr/>
          <a:lstStyle/>
          <a:p>
            <a:pPr algn="ctr"/>
            <a:r>
              <a:rPr lang="en-US" dirty="0"/>
              <a:t>Turkey, cont’d</a:t>
            </a:r>
          </a:p>
        </p:txBody>
      </p:sp>
      <p:sp>
        <p:nvSpPr>
          <p:cNvPr id="3" name="Content Placeholder 2">
            <a:extLst>
              <a:ext uri="{FF2B5EF4-FFF2-40B4-BE49-F238E27FC236}">
                <a16:creationId xmlns:a16="http://schemas.microsoft.com/office/drawing/2014/main" id="{715B9369-8AC0-F342-9178-62BC955D079C}"/>
              </a:ext>
            </a:extLst>
          </p:cNvPr>
          <p:cNvSpPr>
            <a:spLocks noGrp="1"/>
          </p:cNvSpPr>
          <p:nvPr>
            <p:ph sz="half" idx="1"/>
          </p:nvPr>
        </p:nvSpPr>
        <p:spPr/>
        <p:txBody>
          <a:bodyPr>
            <a:normAutofit/>
          </a:bodyPr>
          <a:lstStyle/>
          <a:p>
            <a:r>
              <a:rPr lang="en-US" sz="1400" dirty="0"/>
              <a:t>Mustafa Kemal, </a:t>
            </a:r>
            <a:r>
              <a:rPr lang="en-US" sz="1400" b="1" dirty="0"/>
              <a:t>Ataturk</a:t>
            </a:r>
            <a:r>
              <a:rPr lang="en-US" sz="1400" dirty="0"/>
              <a:t>, 1881-1938:</a:t>
            </a:r>
          </a:p>
          <a:p>
            <a:r>
              <a:rPr lang="en-US" sz="1400" dirty="0"/>
              <a:t>Founder of modern Turkey, est. in 1923</a:t>
            </a:r>
          </a:p>
          <a:p>
            <a:r>
              <a:rPr lang="en-US" sz="1400" dirty="0"/>
              <a:t>Military commander</a:t>
            </a:r>
          </a:p>
          <a:p>
            <a:r>
              <a:rPr lang="en-US" sz="1400" dirty="0"/>
              <a:t>Born in contemporary Greece</a:t>
            </a:r>
          </a:p>
          <a:p>
            <a:r>
              <a:rPr lang="en-US" sz="1400" dirty="0"/>
              <a:t>Important role played at Gallipoli campaign and in Syria</a:t>
            </a:r>
          </a:p>
          <a:p>
            <a:r>
              <a:rPr lang="en-US" sz="1400" dirty="0"/>
              <a:t>Led force, after treaty, to roll back and recapture Izmir from Greeks</a:t>
            </a:r>
          </a:p>
          <a:p>
            <a:r>
              <a:rPr lang="en-US" sz="1400" dirty="0"/>
              <a:t>Grand National Assembly: local notables and parliament to represent population’s will</a:t>
            </a:r>
          </a:p>
          <a:p>
            <a:r>
              <a:rPr lang="en-US" sz="1400" dirty="0"/>
              <a:t>1922 abolishes the Sultanate (to Malta); Abdul Majid II caliphate is abolished in 1924</a:t>
            </a:r>
          </a:p>
          <a:p>
            <a:r>
              <a:rPr lang="en-US" sz="1400" dirty="0"/>
              <a:t>Armenia divided between Turkey and Soviet Union</a:t>
            </a:r>
          </a:p>
          <a:p>
            <a:r>
              <a:rPr lang="en-US" sz="1400" dirty="0"/>
              <a:t>Anatolia is freed of foreign troops</a:t>
            </a:r>
          </a:p>
          <a:p>
            <a:r>
              <a:rPr lang="en-US" sz="1400" b="1" dirty="0"/>
              <a:t>Conclude: </a:t>
            </a:r>
            <a:r>
              <a:rPr lang="en-US" sz="1400" dirty="0"/>
              <a:t>Marks the end of multi-ethnic empires toward one ethnic nation-state (self-determination).</a:t>
            </a:r>
          </a:p>
        </p:txBody>
      </p:sp>
      <p:pic>
        <p:nvPicPr>
          <p:cNvPr id="8" name="Content Placeholder 7">
            <a:extLst>
              <a:ext uri="{FF2B5EF4-FFF2-40B4-BE49-F238E27FC236}">
                <a16:creationId xmlns:a16="http://schemas.microsoft.com/office/drawing/2014/main" id="{630C0E36-641A-DE49-A9EA-4C1415E92E6F}"/>
              </a:ext>
            </a:extLst>
          </p:cNvPr>
          <p:cNvPicPr>
            <a:picLocks noGrp="1" noChangeAspect="1"/>
          </p:cNvPicPr>
          <p:nvPr>
            <p:ph sz="half" idx="2"/>
          </p:nvPr>
        </p:nvPicPr>
        <p:blipFill>
          <a:blip r:embed="rId2"/>
          <a:stretch>
            <a:fillRect/>
          </a:stretch>
        </p:blipFill>
        <p:spPr>
          <a:xfrm>
            <a:off x="7281949" y="1825625"/>
            <a:ext cx="2876204" cy="4093037"/>
          </a:xfrm>
        </p:spPr>
      </p:pic>
    </p:spTree>
    <p:extLst>
      <p:ext uri="{BB962C8B-B14F-4D97-AF65-F5344CB8AC3E}">
        <p14:creationId xmlns:p14="http://schemas.microsoft.com/office/powerpoint/2010/main" val="40090240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EFE43-6AED-FC46-9827-46B51AD57845}"/>
              </a:ext>
            </a:extLst>
          </p:cNvPr>
          <p:cNvSpPr>
            <a:spLocks noGrp="1"/>
          </p:cNvSpPr>
          <p:nvPr>
            <p:ph type="title"/>
          </p:nvPr>
        </p:nvSpPr>
        <p:spPr/>
        <p:txBody>
          <a:bodyPr/>
          <a:lstStyle/>
          <a:p>
            <a:pPr algn="ctr"/>
            <a:r>
              <a:rPr lang="en-US" dirty="0"/>
              <a:t>Turkey, cont’d</a:t>
            </a:r>
          </a:p>
        </p:txBody>
      </p:sp>
      <p:sp>
        <p:nvSpPr>
          <p:cNvPr id="3" name="Content Placeholder 2">
            <a:extLst>
              <a:ext uri="{FF2B5EF4-FFF2-40B4-BE49-F238E27FC236}">
                <a16:creationId xmlns:a16="http://schemas.microsoft.com/office/drawing/2014/main" id="{2305C8F7-A172-DD43-9342-6D1B8D72D626}"/>
              </a:ext>
            </a:extLst>
          </p:cNvPr>
          <p:cNvSpPr>
            <a:spLocks noGrp="1"/>
          </p:cNvSpPr>
          <p:nvPr>
            <p:ph idx="1"/>
          </p:nvPr>
        </p:nvSpPr>
        <p:spPr/>
        <p:txBody>
          <a:bodyPr>
            <a:normAutofit fontScale="92500" lnSpcReduction="10000"/>
          </a:bodyPr>
          <a:lstStyle/>
          <a:p>
            <a:r>
              <a:rPr lang="en-US" dirty="0"/>
              <a:t>We see the rehabilitation of ‘Turkish’ language with conversion to Latin script: ‘Language reform society’ to cleanse the language of borrowed Persian and Arabic words.</a:t>
            </a:r>
          </a:p>
          <a:p>
            <a:r>
              <a:rPr lang="en-US" i="1" dirty="0"/>
              <a:t>Waqf </a:t>
            </a:r>
            <a:r>
              <a:rPr lang="en-US" dirty="0"/>
              <a:t>nationalized</a:t>
            </a:r>
          </a:p>
          <a:p>
            <a:r>
              <a:rPr lang="en-US" dirty="0"/>
              <a:t>religious schools closed down</a:t>
            </a:r>
          </a:p>
          <a:p>
            <a:r>
              <a:rPr lang="en-US" dirty="0"/>
              <a:t>secularism pursued relentlessly, public religious displays banned to wipe out the past</a:t>
            </a:r>
          </a:p>
          <a:p>
            <a:r>
              <a:rPr lang="en-US" i="1" dirty="0"/>
              <a:t>Ulama</a:t>
            </a:r>
            <a:r>
              <a:rPr lang="en-US" dirty="0"/>
              <a:t> no longer has any influence on the state</a:t>
            </a:r>
          </a:p>
          <a:p>
            <a:r>
              <a:rPr lang="en-US" dirty="0"/>
              <a:t>As Ottoman officer and product of Ottoman reforms, Kemal grants rights to women in education, though framed as a product of break from this past; right to vote granted in 1934</a:t>
            </a:r>
          </a:p>
          <a:p>
            <a:endParaRPr lang="en-US" dirty="0"/>
          </a:p>
        </p:txBody>
      </p:sp>
    </p:spTree>
    <p:extLst>
      <p:ext uri="{BB962C8B-B14F-4D97-AF65-F5344CB8AC3E}">
        <p14:creationId xmlns:p14="http://schemas.microsoft.com/office/powerpoint/2010/main" val="22130390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F47034-6468-1E41-A798-E572FA2C1724}"/>
              </a:ext>
            </a:extLst>
          </p:cNvPr>
          <p:cNvSpPr>
            <a:spLocks noGrp="1"/>
          </p:cNvSpPr>
          <p:nvPr>
            <p:ph type="title"/>
          </p:nvPr>
        </p:nvSpPr>
        <p:spPr/>
        <p:txBody>
          <a:bodyPr/>
          <a:lstStyle/>
          <a:p>
            <a:pPr algn="ctr"/>
            <a:r>
              <a:rPr lang="en-US"/>
              <a:t>Ethnicity </a:t>
            </a:r>
            <a:r>
              <a:rPr lang="en-US" dirty="0"/>
              <a:t>and what happens to minorities </a:t>
            </a:r>
          </a:p>
        </p:txBody>
      </p:sp>
      <p:sp>
        <p:nvSpPr>
          <p:cNvPr id="3" name="Content Placeholder 2">
            <a:extLst>
              <a:ext uri="{FF2B5EF4-FFF2-40B4-BE49-F238E27FC236}">
                <a16:creationId xmlns:a16="http://schemas.microsoft.com/office/drawing/2014/main" id="{58CC8D3A-A169-DB4D-AADE-74C45695FE31}"/>
              </a:ext>
            </a:extLst>
          </p:cNvPr>
          <p:cNvSpPr>
            <a:spLocks noGrp="1"/>
          </p:cNvSpPr>
          <p:nvPr>
            <p:ph idx="1"/>
          </p:nvPr>
        </p:nvSpPr>
        <p:spPr/>
        <p:txBody>
          <a:bodyPr>
            <a:normAutofit fontScale="92500" lnSpcReduction="10000"/>
          </a:bodyPr>
          <a:lstStyle/>
          <a:p>
            <a:r>
              <a:rPr lang="en-US" dirty="0"/>
              <a:t>Compare to partition of India (Muslims/Hindus), being on wrong side of borders: e.g. </a:t>
            </a:r>
            <a:r>
              <a:rPr lang="en-US" b="1" dirty="0"/>
              <a:t>Greeks</a:t>
            </a:r>
            <a:r>
              <a:rPr lang="en-US" dirty="0"/>
              <a:t> (1.3 million in Anatolia (Smyrna, Constantinople), speaking Turkish and Orthodox Christian); </a:t>
            </a:r>
            <a:r>
              <a:rPr lang="en-US" b="1" dirty="0"/>
              <a:t>Turks</a:t>
            </a:r>
            <a:r>
              <a:rPr lang="en-US" dirty="0"/>
              <a:t> constitute 400,000 in Greece (Salonika) speaking Greek but Muslim.</a:t>
            </a:r>
          </a:p>
          <a:p>
            <a:r>
              <a:rPr lang="en-US" dirty="0"/>
              <a:t>Resolved through a population exchange to fit ethnic framing of the nation-state.</a:t>
            </a:r>
          </a:p>
          <a:p>
            <a:r>
              <a:rPr lang="en-US" dirty="0"/>
              <a:t>1915, </a:t>
            </a:r>
            <a:r>
              <a:rPr lang="en-US" b="1" dirty="0"/>
              <a:t>Armenians</a:t>
            </a:r>
            <a:r>
              <a:rPr lang="en-US" dirty="0"/>
              <a:t> (genocide claims over 1 million lives) because thought to be supporting Russians, forced to march to Syria. The claim is challenged by Turkish government as ‘byproduct of war’ rather than a systematic policy of eliminating the population.</a:t>
            </a:r>
          </a:p>
          <a:p>
            <a:r>
              <a:rPr lang="en-US" b="1" dirty="0"/>
              <a:t>Kurds</a:t>
            </a:r>
            <a:r>
              <a:rPr lang="en-US" dirty="0"/>
              <a:t>: also suffer harsh subjection to cultural policy that prevents Kurdish speaking language, etc.</a:t>
            </a:r>
          </a:p>
        </p:txBody>
      </p:sp>
    </p:spTree>
    <p:extLst>
      <p:ext uri="{BB962C8B-B14F-4D97-AF65-F5344CB8AC3E}">
        <p14:creationId xmlns:p14="http://schemas.microsoft.com/office/powerpoint/2010/main" val="232510575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FABE28-3312-7F4C-AE0E-73BCD63D8179}"/>
              </a:ext>
            </a:extLst>
          </p:cNvPr>
          <p:cNvSpPr>
            <a:spLocks noGrp="1"/>
          </p:cNvSpPr>
          <p:nvPr>
            <p:ph type="title"/>
          </p:nvPr>
        </p:nvSpPr>
        <p:spPr/>
        <p:txBody>
          <a:bodyPr/>
          <a:lstStyle/>
          <a:p>
            <a:pPr algn="ctr"/>
            <a:r>
              <a:rPr lang="en-US" dirty="0"/>
              <a:t>Iran</a:t>
            </a:r>
          </a:p>
        </p:txBody>
      </p:sp>
      <p:sp>
        <p:nvSpPr>
          <p:cNvPr id="3" name="Content Placeholder 2">
            <a:extLst>
              <a:ext uri="{FF2B5EF4-FFF2-40B4-BE49-F238E27FC236}">
                <a16:creationId xmlns:a16="http://schemas.microsoft.com/office/drawing/2014/main" id="{931E769B-D838-F448-A912-247BDC1C2784}"/>
              </a:ext>
            </a:extLst>
          </p:cNvPr>
          <p:cNvSpPr>
            <a:spLocks noGrp="1"/>
          </p:cNvSpPr>
          <p:nvPr>
            <p:ph sz="half" idx="1"/>
          </p:nvPr>
        </p:nvSpPr>
        <p:spPr/>
        <p:txBody>
          <a:bodyPr>
            <a:normAutofit fontScale="70000" lnSpcReduction="20000"/>
          </a:bodyPr>
          <a:lstStyle/>
          <a:p>
            <a:r>
              <a:rPr lang="en-US" dirty="0"/>
              <a:t>During WWI, divided into 2 spheres (British in the south, oil) and Russians in the north. </a:t>
            </a:r>
          </a:p>
          <a:p>
            <a:r>
              <a:rPr lang="en-US" dirty="0"/>
              <a:t>Concern about Bolshevik presence and influence in the north</a:t>
            </a:r>
          </a:p>
          <a:p>
            <a:r>
              <a:rPr lang="en-US" dirty="0"/>
              <a:t>Reza Khan, officer like Ataturk, head of battalion, Russian trained Cossack brigade</a:t>
            </a:r>
          </a:p>
          <a:p>
            <a:r>
              <a:rPr lang="en-US" dirty="0"/>
              <a:t>Shah declares himself minister of war in 1921, British backed</a:t>
            </a:r>
          </a:p>
          <a:p>
            <a:r>
              <a:rPr lang="en-US" dirty="0"/>
              <a:t>Crowned the shah in 1925, End of Qajar period and start of </a:t>
            </a:r>
            <a:r>
              <a:rPr lang="en-US" dirty="0" err="1"/>
              <a:t>Pahlevi</a:t>
            </a:r>
            <a:endParaRPr lang="en-US" dirty="0"/>
          </a:p>
          <a:p>
            <a:r>
              <a:rPr lang="en-US" dirty="0"/>
              <a:t>Reforms: industrialization and modernization; not believer of constitutionalism; establishes self as centralizing force on provinces and semiautonomous tribes; conscription imposed by 1926</a:t>
            </a:r>
          </a:p>
          <a:p>
            <a:endParaRPr lang="en-US" dirty="0"/>
          </a:p>
        </p:txBody>
      </p:sp>
      <p:pic>
        <p:nvPicPr>
          <p:cNvPr id="7169" name="Picture 1" descr="page1image3479366464">
            <a:extLst>
              <a:ext uri="{FF2B5EF4-FFF2-40B4-BE49-F238E27FC236}">
                <a16:creationId xmlns:a16="http://schemas.microsoft.com/office/drawing/2014/main" id="{25EBDC93-5990-D045-8EF9-B09F534D2607}"/>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633556" y="1825625"/>
            <a:ext cx="3958244" cy="38935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03458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2C8A4-A795-BA4D-8132-F0657F2B9AA4}"/>
              </a:ext>
            </a:extLst>
          </p:cNvPr>
          <p:cNvSpPr>
            <a:spLocks noGrp="1"/>
          </p:cNvSpPr>
          <p:nvPr>
            <p:ph type="title"/>
          </p:nvPr>
        </p:nvSpPr>
        <p:spPr/>
        <p:txBody>
          <a:bodyPr/>
          <a:lstStyle/>
          <a:p>
            <a:endParaRPr lang="en-US"/>
          </a:p>
        </p:txBody>
      </p:sp>
      <p:pic>
        <p:nvPicPr>
          <p:cNvPr id="8193" name="Picture 1" descr="page1image3479366464">
            <a:extLst>
              <a:ext uri="{FF2B5EF4-FFF2-40B4-BE49-F238E27FC236}">
                <a16:creationId xmlns:a16="http://schemas.microsoft.com/office/drawing/2014/main" id="{D9D3C0C0-4C7D-1A45-9B60-FF623EB8D17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11185" y="365125"/>
            <a:ext cx="8129848" cy="6492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57507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C44BEA-8E2D-AB44-AFD9-F72D9219B1EA}"/>
              </a:ext>
            </a:extLst>
          </p:cNvPr>
          <p:cNvSpPr>
            <a:spLocks noGrp="1"/>
          </p:cNvSpPr>
          <p:nvPr>
            <p:ph type="title"/>
          </p:nvPr>
        </p:nvSpPr>
        <p:spPr/>
        <p:txBody>
          <a:bodyPr/>
          <a:lstStyle/>
          <a:p>
            <a:pPr algn="ctr"/>
            <a:r>
              <a:rPr lang="en-US" dirty="0"/>
              <a:t>Egypt</a:t>
            </a:r>
          </a:p>
        </p:txBody>
      </p:sp>
      <p:sp>
        <p:nvSpPr>
          <p:cNvPr id="3" name="Content Placeholder 2">
            <a:extLst>
              <a:ext uri="{FF2B5EF4-FFF2-40B4-BE49-F238E27FC236}">
                <a16:creationId xmlns:a16="http://schemas.microsoft.com/office/drawing/2014/main" id="{709C46BF-94C2-6F48-AE26-E11F07AE96D0}"/>
              </a:ext>
            </a:extLst>
          </p:cNvPr>
          <p:cNvSpPr>
            <a:spLocks noGrp="1"/>
          </p:cNvSpPr>
          <p:nvPr>
            <p:ph idx="1"/>
          </p:nvPr>
        </p:nvSpPr>
        <p:spPr>
          <a:xfrm>
            <a:off x="838200" y="1479665"/>
            <a:ext cx="10515600" cy="4697298"/>
          </a:xfrm>
        </p:spPr>
        <p:txBody>
          <a:bodyPr>
            <a:noAutofit/>
          </a:bodyPr>
          <a:lstStyle/>
          <a:p>
            <a:r>
              <a:rPr lang="en-US" sz="2000" dirty="0"/>
              <a:t>Anticolonial movement through WWI</a:t>
            </a:r>
          </a:p>
          <a:p>
            <a:r>
              <a:rPr lang="en-US" sz="2000" dirty="0"/>
              <a:t>1919 Peace Conference where Egyptians want delegation but stopped by the British (Saad </a:t>
            </a:r>
            <a:r>
              <a:rPr lang="en-US" sz="2000" dirty="0" err="1"/>
              <a:t>Zaghlul</a:t>
            </a:r>
            <a:r>
              <a:rPr lang="en-US" sz="2000" dirty="0"/>
              <a:t> stopped and arrested!; becomes future national leader)</a:t>
            </a:r>
          </a:p>
          <a:p>
            <a:r>
              <a:rPr lang="en-US" sz="2000" dirty="0"/>
              <a:t>Triggers revolution against British occupation and actions; quelled but at a cost</a:t>
            </a:r>
          </a:p>
          <a:p>
            <a:r>
              <a:rPr lang="en-US" sz="2000" dirty="0" err="1"/>
              <a:t>Zaghlul</a:t>
            </a:r>
            <a:r>
              <a:rPr lang="en-US" sz="2000" dirty="0"/>
              <a:t> stops exile; to London with case for independence; Egyptian monarch declared king; </a:t>
            </a:r>
          </a:p>
          <a:p>
            <a:r>
              <a:rPr lang="en-US" sz="2000" dirty="0"/>
              <a:t>British declare Egypt independent in 1922 with strings attached: 1) Suez Canal under British troops remains; 2) Egypt not free to conduct defense policy and must consult with GB first</a:t>
            </a:r>
          </a:p>
          <a:p>
            <a:r>
              <a:rPr lang="en-US" sz="2000" dirty="0"/>
              <a:t>1922-52: Political deadlock because constitution and division of power into three: </a:t>
            </a:r>
            <a:r>
              <a:rPr lang="en-US" sz="2000" dirty="0" err="1"/>
              <a:t>Wafd</a:t>
            </a:r>
            <a:r>
              <a:rPr lang="en-US" sz="2000" dirty="0"/>
              <a:t>-delegation, Parliament; palace with Fouad; British mission. British have upper hand to intervene in affairs, approve and disapprove. But flourishing effects too in art and culture.</a:t>
            </a:r>
          </a:p>
          <a:p>
            <a:r>
              <a:rPr lang="en-US" sz="2000" b="1" dirty="0"/>
              <a:t>Conclude</a:t>
            </a:r>
            <a:r>
              <a:rPr lang="en-US" sz="2000" dirty="0"/>
              <a:t>: Most of reforms of the 19th c. were the result of military reforms and not a coincidence that emerging officer leaders are a product of these reforms and a product of this past.</a:t>
            </a:r>
          </a:p>
        </p:txBody>
      </p:sp>
    </p:spTree>
    <p:extLst>
      <p:ext uri="{BB962C8B-B14F-4D97-AF65-F5344CB8AC3E}">
        <p14:creationId xmlns:p14="http://schemas.microsoft.com/office/powerpoint/2010/main" val="4967380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9257E4-8768-0243-97B0-3DAC954450C0}"/>
              </a:ext>
            </a:extLst>
          </p:cNvPr>
          <p:cNvSpPr>
            <a:spLocks noGrp="1"/>
          </p:cNvSpPr>
          <p:nvPr>
            <p:ph type="title"/>
          </p:nvPr>
        </p:nvSpPr>
        <p:spPr/>
        <p:txBody>
          <a:bodyPr/>
          <a:lstStyle/>
          <a:p>
            <a:pPr algn="ctr"/>
            <a:r>
              <a:rPr lang="en-US" dirty="0"/>
              <a:t>Racism and Imperialism</a:t>
            </a:r>
          </a:p>
        </p:txBody>
      </p:sp>
      <p:sp>
        <p:nvSpPr>
          <p:cNvPr id="3" name="Content Placeholder 2">
            <a:extLst>
              <a:ext uri="{FF2B5EF4-FFF2-40B4-BE49-F238E27FC236}">
                <a16:creationId xmlns:a16="http://schemas.microsoft.com/office/drawing/2014/main" id="{80F3A12D-3D55-9A47-B811-CA6ADB66263A}"/>
              </a:ext>
            </a:extLst>
          </p:cNvPr>
          <p:cNvSpPr>
            <a:spLocks noGrp="1"/>
          </p:cNvSpPr>
          <p:nvPr>
            <p:ph idx="1"/>
          </p:nvPr>
        </p:nvSpPr>
        <p:spPr/>
        <p:txBody>
          <a:bodyPr>
            <a:normAutofit fontScale="92500" lnSpcReduction="10000"/>
          </a:bodyPr>
          <a:lstStyle/>
          <a:p>
            <a:r>
              <a:rPr lang="en-US" sz="2600" dirty="0"/>
              <a:t>Positive connotations: Lord Cromer felt this is in ‘best interest’ of subject races by reforming finances of country. Very shrewd administrator (reformed India’s) and ‘balances Egyptian budget’ and productivity; not interested in health and education.</a:t>
            </a:r>
          </a:p>
          <a:p>
            <a:r>
              <a:rPr lang="en-US" sz="2600" dirty="0"/>
              <a:t>‘Veiled protectorate’: Egypt is within Ottoman empire but occupied and retains degree of autonomy; odd status. </a:t>
            </a:r>
          </a:p>
          <a:p>
            <a:r>
              <a:rPr lang="en-US" sz="2600" b="1" dirty="0"/>
              <a:t>1906 </a:t>
            </a:r>
            <a:r>
              <a:rPr lang="en-US" sz="2600" b="1" dirty="0" err="1"/>
              <a:t>Dinshaway</a:t>
            </a:r>
            <a:r>
              <a:rPr lang="en-US" sz="2600" b="1" dirty="0"/>
              <a:t> </a:t>
            </a:r>
            <a:r>
              <a:rPr lang="en-US" sz="2600" dirty="0"/>
              <a:t>marks boiling point. Hunting British soldiers kill villager and British officer killed. Jailed the villagers and sent to tribunal with public sentences for the peasants.</a:t>
            </a:r>
          </a:p>
          <a:p>
            <a:r>
              <a:rPr lang="en-US" sz="2600" dirty="0"/>
              <a:t>British occupier takes drastic measures to control population and underlines moral violations to secure interests. Cromer retires after this.</a:t>
            </a:r>
          </a:p>
          <a:p>
            <a:r>
              <a:rPr lang="en-US" sz="2600" dirty="0"/>
              <a:t>Anticolonial politics triggers organized revolutionary movements in 1919.</a:t>
            </a:r>
          </a:p>
          <a:p>
            <a:endParaRPr lang="en-US" dirty="0"/>
          </a:p>
        </p:txBody>
      </p:sp>
    </p:spTree>
    <p:extLst>
      <p:ext uri="{BB962C8B-B14F-4D97-AF65-F5344CB8AC3E}">
        <p14:creationId xmlns:p14="http://schemas.microsoft.com/office/powerpoint/2010/main" val="20194650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EB5DB5-3795-4247-BEB0-4E1C129A8260}"/>
              </a:ext>
            </a:extLst>
          </p:cNvPr>
          <p:cNvSpPr>
            <a:spLocks noGrp="1"/>
          </p:cNvSpPr>
          <p:nvPr>
            <p:ph type="title"/>
          </p:nvPr>
        </p:nvSpPr>
        <p:spPr/>
        <p:txBody>
          <a:bodyPr/>
          <a:lstStyle/>
          <a:p>
            <a:pPr algn="ctr"/>
            <a:r>
              <a:rPr lang="en-US" dirty="0"/>
              <a:t>Iran</a:t>
            </a:r>
          </a:p>
        </p:txBody>
      </p:sp>
      <p:sp>
        <p:nvSpPr>
          <p:cNvPr id="3" name="Content Placeholder 2">
            <a:extLst>
              <a:ext uri="{FF2B5EF4-FFF2-40B4-BE49-F238E27FC236}">
                <a16:creationId xmlns:a16="http://schemas.microsoft.com/office/drawing/2014/main" id="{9CEA4311-7E9D-5646-BC84-5E795D3A1047}"/>
              </a:ext>
            </a:extLst>
          </p:cNvPr>
          <p:cNvSpPr>
            <a:spLocks noGrp="1"/>
          </p:cNvSpPr>
          <p:nvPr>
            <p:ph idx="1"/>
          </p:nvPr>
        </p:nvSpPr>
        <p:spPr/>
        <p:txBody>
          <a:bodyPr>
            <a:normAutofit fontScale="70000" lnSpcReduction="20000"/>
          </a:bodyPr>
          <a:lstStyle/>
          <a:p>
            <a:r>
              <a:rPr lang="en-US" dirty="0"/>
              <a:t>Call for reform explicitly about Constitution 1906-1911, making a ‘revolution’ to establish a constitutional monarchy under the Qajar Shah (King). </a:t>
            </a:r>
          </a:p>
          <a:p>
            <a:r>
              <a:rPr lang="en-US" dirty="0"/>
              <a:t>Domestic and outside elements. People agitating against rule of the Qajar Shah and intervention of Great Britain and Russia. Concessions to European prospectors and financiers to use resources of country, especially minerals and railroads: </a:t>
            </a:r>
          </a:p>
          <a:p>
            <a:r>
              <a:rPr lang="en-US" b="1" dirty="0"/>
              <a:t>Reuter Concession </a:t>
            </a:r>
            <a:r>
              <a:rPr lang="en-US" dirty="0"/>
              <a:t>(1872) for RR, mining, banking for profits to Qajar shah (strategy to centralize telegraphs, armies, railways). </a:t>
            </a:r>
          </a:p>
          <a:p>
            <a:r>
              <a:rPr lang="en-US" b="1" dirty="0"/>
              <a:t>Tobacco Concession </a:t>
            </a:r>
            <a:r>
              <a:rPr lang="en-US" dirty="0"/>
              <a:t>(1891) repealed in 1892 due to tobacco protest in alliance with clergy .</a:t>
            </a:r>
          </a:p>
          <a:p>
            <a:r>
              <a:rPr lang="en-US" b="1" dirty="0"/>
              <a:t>1901</a:t>
            </a:r>
            <a:r>
              <a:rPr lang="en-US" dirty="0"/>
              <a:t>: Shah gives </a:t>
            </a:r>
            <a:r>
              <a:rPr lang="en-US" b="1" dirty="0"/>
              <a:t>Concession to D’Arcy </a:t>
            </a:r>
            <a:r>
              <a:rPr lang="en-US" dirty="0"/>
              <a:t>for oil; Pattern of how oil struck and exported through complicity between local rulers and exporters; 1908 discovered oil in commercial quantities</a:t>
            </a:r>
          </a:p>
          <a:p>
            <a:r>
              <a:rPr lang="en-US"/>
              <a:t>1911-12: </a:t>
            </a:r>
            <a:r>
              <a:rPr lang="en-US" dirty="0"/>
              <a:t>British (Churchill and Admiralty) take plunge to transform all British battleships from relying on coal; oil is more energy efficient adds speed to battleships but also ‘scramble for concessions.’ </a:t>
            </a:r>
          </a:p>
          <a:p>
            <a:r>
              <a:rPr lang="en-US" dirty="0"/>
              <a:t>Significance: consequences of British having to depend on resource outside of country. Independence affected fate of constitutional movement in Iran.</a:t>
            </a:r>
          </a:p>
        </p:txBody>
      </p:sp>
    </p:spTree>
    <p:extLst>
      <p:ext uri="{BB962C8B-B14F-4D97-AF65-F5344CB8AC3E}">
        <p14:creationId xmlns:p14="http://schemas.microsoft.com/office/powerpoint/2010/main" val="23738683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4EF08C-1F2C-D348-9BF1-5342A693C51E}"/>
              </a:ext>
            </a:extLst>
          </p:cNvPr>
          <p:cNvSpPr>
            <a:spLocks noGrp="1"/>
          </p:cNvSpPr>
          <p:nvPr>
            <p:ph type="title"/>
          </p:nvPr>
        </p:nvSpPr>
        <p:spPr/>
        <p:txBody>
          <a:bodyPr/>
          <a:lstStyle/>
          <a:p>
            <a:pPr algn="ctr"/>
            <a:r>
              <a:rPr lang="en-US" dirty="0"/>
              <a:t>‘War to end all Wars’</a:t>
            </a:r>
            <a:r>
              <a:rPr lang="en-US" dirty="0">
                <a:effectLst/>
              </a:rPr>
              <a:t> </a:t>
            </a:r>
            <a:endParaRPr lang="en-US" dirty="0"/>
          </a:p>
        </p:txBody>
      </p:sp>
      <p:sp>
        <p:nvSpPr>
          <p:cNvPr id="3" name="Content Placeholder 2">
            <a:extLst>
              <a:ext uri="{FF2B5EF4-FFF2-40B4-BE49-F238E27FC236}">
                <a16:creationId xmlns:a16="http://schemas.microsoft.com/office/drawing/2014/main" id="{14ADC279-1730-364E-80A7-841900F15DF1}"/>
              </a:ext>
            </a:extLst>
          </p:cNvPr>
          <p:cNvSpPr>
            <a:spLocks noGrp="1"/>
          </p:cNvSpPr>
          <p:nvPr>
            <p:ph idx="1"/>
          </p:nvPr>
        </p:nvSpPr>
        <p:spPr/>
        <p:txBody>
          <a:bodyPr>
            <a:normAutofit fontScale="92500" lnSpcReduction="20000"/>
          </a:bodyPr>
          <a:lstStyle/>
          <a:p>
            <a:r>
              <a:rPr lang="en-US" dirty="0"/>
              <a:t>‘Fateful Plunge’ describes Churchill in 1911, as Lord of the Admiralty, making decision to convert from coal to oil to prepare war for oil.</a:t>
            </a:r>
          </a:p>
          <a:p>
            <a:r>
              <a:rPr lang="en-US" dirty="0"/>
              <a:t>Cleanse Europe of its ills.</a:t>
            </a:r>
          </a:p>
          <a:p>
            <a:r>
              <a:rPr lang="en-US" dirty="0"/>
              <a:t> Allies (GB, France, Russia joined later by USA and Italy) v. Central Powers (Ottomans, Austro-Hungarian Empire, and Germany)</a:t>
            </a:r>
          </a:p>
          <a:p>
            <a:r>
              <a:rPr lang="en-US" dirty="0"/>
              <a:t>Expectation among Europe’s leading  figures concerning WWI (1910-1914) welcoming war as ‘ending all wars’: Berlin, Paris, Petrograd, London (August 1-4, 1914). [Freud, Durkheim, Kipling]</a:t>
            </a:r>
          </a:p>
          <a:p>
            <a:r>
              <a:rPr lang="en-US" dirty="0"/>
              <a:t>But, millions died through 1918; trench warfare on eastern and western fronts (Baltic Sea to Moldova): Russia and Austro-Hungary on the eastern front and Germany and France on western front.</a:t>
            </a:r>
          </a:p>
          <a:p>
            <a:r>
              <a:rPr lang="en-US" dirty="0"/>
              <a:t>Many words coined reflecting war conditions: ‘home front,’ ‘entrenched,’ ‘lousy’. </a:t>
            </a:r>
          </a:p>
          <a:p>
            <a:endParaRPr lang="en-US" dirty="0"/>
          </a:p>
          <a:p>
            <a:endParaRPr lang="en-US" dirty="0"/>
          </a:p>
        </p:txBody>
      </p:sp>
    </p:spTree>
    <p:extLst>
      <p:ext uri="{BB962C8B-B14F-4D97-AF65-F5344CB8AC3E}">
        <p14:creationId xmlns:p14="http://schemas.microsoft.com/office/powerpoint/2010/main" val="28859190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76251B-562A-F841-912B-1BFF94A90983}"/>
              </a:ext>
            </a:extLst>
          </p:cNvPr>
          <p:cNvSpPr>
            <a:spLocks noGrp="1"/>
          </p:cNvSpPr>
          <p:nvPr>
            <p:ph type="title"/>
          </p:nvPr>
        </p:nvSpPr>
        <p:spPr/>
        <p:txBody>
          <a:bodyPr/>
          <a:lstStyle/>
          <a:p>
            <a:pPr algn="ctr"/>
            <a:r>
              <a:rPr lang="en-US" dirty="0"/>
              <a:t>Europe in 1914</a:t>
            </a:r>
          </a:p>
        </p:txBody>
      </p:sp>
      <p:pic>
        <p:nvPicPr>
          <p:cNvPr id="2049" name="Picture 1" descr="page1image3520105984">
            <a:extLst>
              <a:ext uri="{FF2B5EF4-FFF2-40B4-BE49-F238E27FC236}">
                <a16:creationId xmlns:a16="http://schemas.microsoft.com/office/drawing/2014/main" id="{E0BDC2A6-5B64-3548-82E9-BB9E3509E3D2}"/>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704407" y="1396538"/>
            <a:ext cx="6783186" cy="51538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10292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41E02A-0391-8B41-97F8-C5759719852A}"/>
              </a:ext>
            </a:extLst>
          </p:cNvPr>
          <p:cNvSpPr>
            <a:spLocks noGrp="1"/>
          </p:cNvSpPr>
          <p:nvPr>
            <p:ph type="title"/>
          </p:nvPr>
        </p:nvSpPr>
        <p:spPr/>
        <p:txBody>
          <a:bodyPr>
            <a:normAutofit/>
          </a:bodyPr>
          <a:lstStyle/>
          <a:p>
            <a:pPr algn="ctr"/>
            <a:r>
              <a:rPr lang="en-US" dirty="0"/>
              <a:t>Comprehending the atrocities: </a:t>
            </a:r>
            <a:br>
              <a:rPr lang="en-US" dirty="0"/>
            </a:br>
            <a:r>
              <a:rPr lang="en-US" dirty="0"/>
              <a:t>War poetry</a:t>
            </a:r>
          </a:p>
        </p:txBody>
      </p:sp>
      <p:sp>
        <p:nvSpPr>
          <p:cNvPr id="4" name="Text Placeholder 3">
            <a:extLst>
              <a:ext uri="{FF2B5EF4-FFF2-40B4-BE49-F238E27FC236}">
                <a16:creationId xmlns:a16="http://schemas.microsoft.com/office/drawing/2014/main" id="{E2A447E5-E9D2-D845-AE3C-CF99C00A296D}"/>
              </a:ext>
            </a:extLst>
          </p:cNvPr>
          <p:cNvSpPr>
            <a:spLocks noGrp="1"/>
          </p:cNvSpPr>
          <p:nvPr>
            <p:ph type="body" idx="1"/>
          </p:nvPr>
        </p:nvSpPr>
        <p:spPr/>
        <p:txBody>
          <a:bodyPr>
            <a:normAutofit fontScale="92500" lnSpcReduction="20000"/>
          </a:bodyPr>
          <a:lstStyle/>
          <a:p>
            <a:pPr algn="ctr"/>
            <a:r>
              <a:rPr lang="en-US" sz="2800" dirty="0"/>
              <a:t>Rupert Brooke, 1887-1915</a:t>
            </a:r>
          </a:p>
          <a:p>
            <a:pPr algn="ctr"/>
            <a:r>
              <a:rPr lang="en-US" sz="2800" dirty="0"/>
              <a:t>‘The Soldier’ </a:t>
            </a:r>
          </a:p>
        </p:txBody>
      </p:sp>
      <p:pic>
        <p:nvPicPr>
          <p:cNvPr id="7" name="Content Placeholder 6">
            <a:extLst>
              <a:ext uri="{FF2B5EF4-FFF2-40B4-BE49-F238E27FC236}">
                <a16:creationId xmlns:a16="http://schemas.microsoft.com/office/drawing/2014/main" id="{8EBE5D40-F3F2-4148-895B-43D8E1EBE4CB}"/>
              </a:ext>
            </a:extLst>
          </p:cNvPr>
          <p:cNvPicPr>
            <a:picLocks noGrp="1" noChangeAspect="1"/>
          </p:cNvPicPr>
          <p:nvPr>
            <p:ph sz="half" idx="2"/>
          </p:nvPr>
        </p:nvPicPr>
        <p:blipFill>
          <a:blip r:embed="rId2"/>
          <a:stretch>
            <a:fillRect/>
          </a:stretch>
        </p:blipFill>
        <p:spPr>
          <a:xfrm>
            <a:off x="2699015" y="2652183"/>
            <a:ext cx="1879600" cy="2819136"/>
          </a:xfrm>
        </p:spPr>
      </p:pic>
      <p:sp>
        <p:nvSpPr>
          <p:cNvPr id="5" name="Text Placeholder 4">
            <a:extLst>
              <a:ext uri="{FF2B5EF4-FFF2-40B4-BE49-F238E27FC236}">
                <a16:creationId xmlns:a16="http://schemas.microsoft.com/office/drawing/2014/main" id="{43222F27-B247-DF4A-B687-3EA3D5EAD497}"/>
              </a:ext>
            </a:extLst>
          </p:cNvPr>
          <p:cNvSpPr>
            <a:spLocks noGrp="1"/>
          </p:cNvSpPr>
          <p:nvPr>
            <p:ph type="body" sz="quarter" idx="3"/>
          </p:nvPr>
        </p:nvSpPr>
        <p:spPr/>
        <p:txBody>
          <a:bodyPr>
            <a:normAutofit fontScale="92500" lnSpcReduction="20000"/>
          </a:bodyPr>
          <a:lstStyle/>
          <a:p>
            <a:pPr algn="ctr"/>
            <a:r>
              <a:rPr lang="en-US" sz="2800" dirty="0"/>
              <a:t>Wilfred Owen, 1893-1918</a:t>
            </a:r>
          </a:p>
          <a:p>
            <a:pPr algn="ctr"/>
            <a:r>
              <a:rPr lang="en-US" sz="2600" dirty="0"/>
              <a:t>‘Parable of Old Man and the Young’</a:t>
            </a:r>
          </a:p>
        </p:txBody>
      </p:sp>
      <p:pic>
        <p:nvPicPr>
          <p:cNvPr id="11" name="Content Placeholder 10">
            <a:extLst>
              <a:ext uri="{FF2B5EF4-FFF2-40B4-BE49-F238E27FC236}">
                <a16:creationId xmlns:a16="http://schemas.microsoft.com/office/drawing/2014/main" id="{DE53B660-63BF-C44F-9D3B-B20438496A28}"/>
              </a:ext>
            </a:extLst>
          </p:cNvPr>
          <p:cNvPicPr>
            <a:picLocks noGrp="1" noChangeAspect="1"/>
          </p:cNvPicPr>
          <p:nvPr>
            <p:ph sz="quarter" idx="4"/>
          </p:nvPr>
        </p:nvPicPr>
        <p:blipFill>
          <a:blip r:embed="rId3"/>
          <a:stretch>
            <a:fillRect/>
          </a:stretch>
        </p:blipFill>
        <p:spPr>
          <a:xfrm>
            <a:off x="6960394" y="2652183"/>
            <a:ext cx="3606800" cy="2643452"/>
          </a:xfrm>
        </p:spPr>
      </p:pic>
    </p:spTree>
    <p:extLst>
      <p:ext uri="{BB962C8B-B14F-4D97-AF65-F5344CB8AC3E}">
        <p14:creationId xmlns:p14="http://schemas.microsoft.com/office/powerpoint/2010/main" val="12843981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FE15BD-C07B-1047-AA3C-397CDA7261A5}"/>
              </a:ext>
            </a:extLst>
          </p:cNvPr>
          <p:cNvSpPr>
            <a:spLocks noGrp="1"/>
          </p:cNvSpPr>
          <p:nvPr>
            <p:ph type="title"/>
          </p:nvPr>
        </p:nvSpPr>
        <p:spPr/>
        <p:txBody>
          <a:bodyPr/>
          <a:lstStyle/>
          <a:p>
            <a:pPr algn="ctr"/>
            <a:r>
              <a:rPr lang="en-US" dirty="0"/>
              <a:t>Middle East operations for WWI </a:t>
            </a:r>
          </a:p>
        </p:txBody>
      </p:sp>
      <p:pic>
        <p:nvPicPr>
          <p:cNvPr id="1027" name="Picture 3" descr="page1image3478259376">
            <a:extLst>
              <a:ext uri="{FF2B5EF4-FFF2-40B4-BE49-F238E27FC236}">
                <a16:creationId xmlns:a16="http://schemas.microsoft.com/office/drawing/2014/main" id="{60503823-2B46-C141-B09A-5A2CB2545656}"/>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493818" y="1330036"/>
            <a:ext cx="7531331" cy="54146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81049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6DDE49-AE5D-4E46-ACC5-DC3DD582C0EE}"/>
              </a:ext>
            </a:extLst>
          </p:cNvPr>
          <p:cNvSpPr>
            <a:spLocks noGrp="1"/>
          </p:cNvSpPr>
          <p:nvPr>
            <p:ph type="title"/>
          </p:nvPr>
        </p:nvSpPr>
        <p:spPr/>
        <p:txBody>
          <a:bodyPr/>
          <a:lstStyle/>
          <a:p>
            <a:pPr algn="ctr"/>
            <a:r>
              <a:rPr lang="en-US" dirty="0"/>
              <a:t>Middle East operations for WWI </a:t>
            </a:r>
            <a:br>
              <a:rPr lang="en-US" dirty="0"/>
            </a:br>
            <a:r>
              <a:rPr lang="en-US" dirty="0"/>
              <a:t>1) Dardanelles Straits; 2) Arabia</a:t>
            </a:r>
          </a:p>
        </p:txBody>
      </p:sp>
      <p:sp>
        <p:nvSpPr>
          <p:cNvPr id="3" name="Content Placeholder 2">
            <a:extLst>
              <a:ext uri="{FF2B5EF4-FFF2-40B4-BE49-F238E27FC236}">
                <a16:creationId xmlns:a16="http://schemas.microsoft.com/office/drawing/2014/main" id="{3B47ED0D-571F-5542-9E9F-A1231246241A}"/>
              </a:ext>
            </a:extLst>
          </p:cNvPr>
          <p:cNvSpPr>
            <a:spLocks noGrp="1"/>
          </p:cNvSpPr>
          <p:nvPr>
            <p:ph idx="1"/>
          </p:nvPr>
        </p:nvSpPr>
        <p:spPr/>
        <p:txBody>
          <a:bodyPr>
            <a:normAutofit fontScale="92500"/>
          </a:bodyPr>
          <a:lstStyle/>
          <a:p>
            <a:pPr marL="0" indent="0">
              <a:buNone/>
            </a:pPr>
            <a:r>
              <a:rPr lang="en-US" dirty="0"/>
              <a:t>Churchill sees stalemate at the Western front so attacks Germans from the back via Arabia and Dardanelles. Troops from Australia amassed in Egypt and charge to peninsula = Gallipoli (April 25, 1915); a huge blunder.</a:t>
            </a:r>
          </a:p>
          <a:p>
            <a:pPr marL="514350" indent="-514350">
              <a:buAutoNum type="arabicParenR"/>
            </a:pPr>
            <a:r>
              <a:rPr lang="en-US" dirty="0"/>
              <a:t>Dardanelles Straits</a:t>
            </a:r>
          </a:p>
          <a:p>
            <a:r>
              <a:rPr lang="en-US" dirty="0"/>
              <a:t>Gallipoli Campaign (</a:t>
            </a:r>
            <a:r>
              <a:rPr lang="en-US" dirty="0" err="1"/>
              <a:t>Anzar</a:t>
            </a:r>
            <a:r>
              <a:rPr lang="en-US" dirty="0"/>
              <a:t> Beach)</a:t>
            </a:r>
          </a:p>
          <a:p>
            <a:r>
              <a:rPr lang="en-US" dirty="0"/>
              <a:t>Aim: Open the </a:t>
            </a:r>
            <a:r>
              <a:rPr lang="en-US" dirty="0" err="1"/>
              <a:t>Dardenelles</a:t>
            </a:r>
            <a:r>
              <a:rPr lang="en-US" dirty="0"/>
              <a:t> Straits and take Istanbul to cut off from Germany and open supply lines to Russia via Black Sea in the Caucasus front; British succeed in diverting some Turkish troops away from Russians.</a:t>
            </a:r>
          </a:p>
          <a:p>
            <a:r>
              <a:rPr lang="en-US" dirty="0"/>
              <a:t>Shows that centuries of reform in Ottoman military had paid off.</a:t>
            </a:r>
          </a:p>
          <a:p>
            <a:pPr marL="0" indent="0">
              <a:buNone/>
            </a:pPr>
            <a:endParaRPr lang="en-US" dirty="0"/>
          </a:p>
        </p:txBody>
      </p:sp>
    </p:spTree>
    <p:extLst>
      <p:ext uri="{BB962C8B-B14F-4D97-AF65-F5344CB8AC3E}">
        <p14:creationId xmlns:p14="http://schemas.microsoft.com/office/powerpoint/2010/main" val="11677204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1383</TotalTime>
  <Words>2264</Words>
  <Application>Microsoft Macintosh PowerPoint</Application>
  <PresentationFormat>Widescreen</PresentationFormat>
  <Paragraphs>142</Paragraphs>
  <Slides>28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Arial</vt:lpstr>
      <vt:lpstr>Calibri</vt:lpstr>
      <vt:lpstr>Calibri Light</vt:lpstr>
      <vt:lpstr>Wingdings</vt:lpstr>
      <vt:lpstr>Office Theme</vt:lpstr>
      <vt:lpstr>WWI and Redrawing the Map of the Middle East</vt:lpstr>
      <vt:lpstr>Egypt</vt:lpstr>
      <vt:lpstr>Racism and Imperialism</vt:lpstr>
      <vt:lpstr>Iran</vt:lpstr>
      <vt:lpstr>‘War to end all Wars’ </vt:lpstr>
      <vt:lpstr>Europe in 1914</vt:lpstr>
      <vt:lpstr>Comprehending the atrocities:  War poetry</vt:lpstr>
      <vt:lpstr>Middle East operations for WWI </vt:lpstr>
      <vt:lpstr>Middle East operations for WWI  1) Dardanelles Straits; 2) Arabia</vt:lpstr>
      <vt:lpstr>Middle East operations for WWI, cont’d</vt:lpstr>
      <vt:lpstr>Arab Revolt, cont’d</vt:lpstr>
      <vt:lpstr>Post-WWI:  All multiethnic empires broken</vt:lpstr>
      <vt:lpstr>‘Collapse of Empires’</vt:lpstr>
      <vt:lpstr>Britain’s Moment</vt:lpstr>
      <vt:lpstr>The Middle East after WWI</vt:lpstr>
      <vt:lpstr>British double dealing determines future of Asiatic Ottoman Empire </vt:lpstr>
      <vt:lpstr>Husayn-McMahon Correspondence, 1915-16:  Arab State Outlined</vt:lpstr>
      <vt:lpstr>Sykes-Picot Agreement, 1916</vt:lpstr>
      <vt:lpstr>Paris Peace Conference, 1919</vt:lpstr>
      <vt:lpstr>King-Crane Commission, 1919</vt:lpstr>
      <vt:lpstr>Promises to local populations under occupation?</vt:lpstr>
      <vt:lpstr>Turkey</vt:lpstr>
      <vt:lpstr>Turkey, cont’d</vt:lpstr>
      <vt:lpstr>Turkey, cont’d</vt:lpstr>
      <vt:lpstr>Ethnicity and what happens to minorities </vt:lpstr>
      <vt:lpstr>Iran</vt:lpstr>
      <vt:lpstr>PowerPoint Presentation</vt:lpstr>
      <vt:lpstr>Egypt</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WWI and Redrawing the Map of the Middle East</dc:title>
  <dc:creator>Microsoft Office User</dc:creator>
  <cp:lastModifiedBy>Microsoft Office User</cp:lastModifiedBy>
  <cp:revision>57</cp:revision>
  <dcterms:created xsi:type="dcterms:W3CDTF">2019-06-03T13:04:35Z</dcterms:created>
  <dcterms:modified xsi:type="dcterms:W3CDTF">2019-11-14T14:25:52Z</dcterms:modified>
</cp:coreProperties>
</file>