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70" r:id="rId8"/>
    <p:sldId id="262" r:id="rId9"/>
    <p:sldId id="263" r:id="rId10"/>
    <p:sldId id="264" r:id="rId11"/>
    <p:sldId id="271" r:id="rId12"/>
    <p:sldId id="272" r:id="rId13"/>
    <p:sldId id="265" r:id="rId14"/>
    <p:sldId id="273" r:id="rId15"/>
    <p:sldId id="266" r:id="rId16"/>
    <p:sldId id="267" r:id="rId17"/>
    <p:sldId id="274" r:id="rId18"/>
    <p:sldId id="268" r:id="rId19"/>
    <p:sldId id="275" r:id="rId20"/>
    <p:sldId id="276" r:id="rId21"/>
    <p:sldId id="26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9216"/>
    <p:restoredTop sz="94433"/>
  </p:normalViewPr>
  <p:slideViewPr>
    <p:cSldViewPr snapToGrid="0" snapToObjects="1">
      <p:cViewPr varScale="1">
        <p:scale>
          <a:sx n="76" d="100"/>
          <a:sy n="76" d="100"/>
        </p:scale>
        <p:origin x="216"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ADBB0-C225-A448-BF81-71CC16D2A24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466814F-6C98-3E42-B7EA-E0BBC7D7BF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9154291-6960-E549-95E4-9D662800641A}"/>
              </a:ext>
            </a:extLst>
          </p:cNvPr>
          <p:cNvSpPr>
            <a:spLocks noGrp="1"/>
          </p:cNvSpPr>
          <p:nvPr>
            <p:ph type="dt" sz="half" idx="10"/>
          </p:nvPr>
        </p:nvSpPr>
        <p:spPr/>
        <p:txBody>
          <a:bodyPr/>
          <a:lstStyle/>
          <a:p>
            <a:fld id="{3DF44E16-73B1-7C42-B7EB-6BD674790493}" type="datetimeFigureOut">
              <a:rPr lang="en-US" smtClean="0"/>
              <a:t>10/9/19</a:t>
            </a:fld>
            <a:endParaRPr lang="en-US"/>
          </a:p>
        </p:txBody>
      </p:sp>
      <p:sp>
        <p:nvSpPr>
          <p:cNvPr id="5" name="Footer Placeholder 4">
            <a:extLst>
              <a:ext uri="{FF2B5EF4-FFF2-40B4-BE49-F238E27FC236}">
                <a16:creationId xmlns:a16="http://schemas.microsoft.com/office/drawing/2014/main" id="{B0A988D2-6061-324E-9706-50219750D8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082716-6ECB-CC4D-9D5E-6F3D0DC173E3}"/>
              </a:ext>
            </a:extLst>
          </p:cNvPr>
          <p:cNvSpPr>
            <a:spLocks noGrp="1"/>
          </p:cNvSpPr>
          <p:nvPr>
            <p:ph type="sldNum" sz="quarter" idx="12"/>
          </p:nvPr>
        </p:nvSpPr>
        <p:spPr/>
        <p:txBody>
          <a:bodyPr/>
          <a:lstStyle/>
          <a:p>
            <a:fld id="{3F6E1C46-D0A2-334C-BED0-7979DC715458}" type="slidenum">
              <a:rPr lang="en-US" smtClean="0"/>
              <a:t>‹#›</a:t>
            </a:fld>
            <a:endParaRPr lang="en-US"/>
          </a:p>
        </p:txBody>
      </p:sp>
    </p:spTree>
    <p:extLst>
      <p:ext uri="{BB962C8B-B14F-4D97-AF65-F5344CB8AC3E}">
        <p14:creationId xmlns:p14="http://schemas.microsoft.com/office/powerpoint/2010/main" val="3119281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F0929-4315-C74D-A43A-8FD60BA4C86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4C34BE5-9129-A24D-BD3C-3CFCA889337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7770C4-1888-9841-B3D2-7A323E8D0E9D}"/>
              </a:ext>
            </a:extLst>
          </p:cNvPr>
          <p:cNvSpPr>
            <a:spLocks noGrp="1"/>
          </p:cNvSpPr>
          <p:nvPr>
            <p:ph type="dt" sz="half" idx="10"/>
          </p:nvPr>
        </p:nvSpPr>
        <p:spPr/>
        <p:txBody>
          <a:bodyPr/>
          <a:lstStyle/>
          <a:p>
            <a:fld id="{3DF44E16-73B1-7C42-B7EB-6BD674790493}" type="datetimeFigureOut">
              <a:rPr lang="en-US" smtClean="0"/>
              <a:t>10/9/19</a:t>
            </a:fld>
            <a:endParaRPr lang="en-US"/>
          </a:p>
        </p:txBody>
      </p:sp>
      <p:sp>
        <p:nvSpPr>
          <p:cNvPr id="5" name="Footer Placeholder 4">
            <a:extLst>
              <a:ext uri="{FF2B5EF4-FFF2-40B4-BE49-F238E27FC236}">
                <a16:creationId xmlns:a16="http://schemas.microsoft.com/office/drawing/2014/main" id="{38FE0366-20D5-E44B-820E-A7F9A9B251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7749A7-B12A-6747-B48A-8DFD5145DE9C}"/>
              </a:ext>
            </a:extLst>
          </p:cNvPr>
          <p:cNvSpPr>
            <a:spLocks noGrp="1"/>
          </p:cNvSpPr>
          <p:nvPr>
            <p:ph type="sldNum" sz="quarter" idx="12"/>
          </p:nvPr>
        </p:nvSpPr>
        <p:spPr/>
        <p:txBody>
          <a:bodyPr/>
          <a:lstStyle/>
          <a:p>
            <a:fld id="{3F6E1C46-D0A2-334C-BED0-7979DC715458}" type="slidenum">
              <a:rPr lang="en-US" smtClean="0"/>
              <a:t>‹#›</a:t>
            </a:fld>
            <a:endParaRPr lang="en-US"/>
          </a:p>
        </p:txBody>
      </p:sp>
    </p:spTree>
    <p:extLst>
      <p:ext uri="{BB962C8B-B14F-4D97-AF65-F5344CB8AC3E}">
        <p14:creationId xmlns:p14="http://schemas.microsoft.com/office/powerpoint/2010/main" val="301133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B44B8D-A88C-EA4A-AA79-C5E471F08A9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3DB3DF0-F2E2-5D41-9861-FE0ECE5AC8F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9A4DCA-059F-E34E-8CA5-3C996F04463C}"/>
              </a:ext>
            </a:extLst>
          </p:cNvPr>
          <p:cNvSpPr>
            <a:spLocks noGrp="1"/>
          </p:cNvSpPr>
          <p:nvPr>
            <p:ph type="dt" sz="half" idx="10"/>
          </p:nvPr>
        </p:nvSpPr>
        <p:spPr/>
        <p:txBody>
          <a:bodyPr/>
          <a:lstStyle/>
          <a:p>
            <a:fld id="{3DF44E16-73B1-7C42-B7EB-6BD674790493}" type="datetimeFigureOut">
              <a:rPr lang="en-US" smtClean="0"/>
              <a:t>10/9/19</a:t>
            </a:fld>
            <a:endParaRPr lang="en-US"/>
          </a:p>
        </p:txBody>
      </p:sp>
      <p:sp>
        <p:nvSpPr>
          <p:cNvPr id="5" name="Footer Placeholder 4">
            <a:extLst>
              <a:ext uri="{FF2B5EF4-FFF2-40B4-BE49-F238E27FC236}">
                <a16:creationId xmlns:a16="http://schemas.microsoft.com/office/drawing/2014/main" id="{193E8978-0273-3B44-B1D0-6EC68C8FE5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1A33A2-1A69-8D4C-9FD0-8F8AAAFC33CD}"/>
              </a:ext>
            </a:extLst>
          </p:cNvPr>
          <p:cNvSpPr>
            <a:spLocks noGrp="1"/>
          </p:cNvSpPr>
          <p:nvPr>
            <p:ph type="sldNum" sz="quarter" idx="12"/>
          </p:nvPr>
        </p:nvSpPr>
        <p:spPr/>
        <p:txBody>
          <a:bodyPr/>
          <a:lstStyle/>
          <a:p>
            <a:fld id="{3F6E1C46-D0A2-334C-BED0-7979DC715458}" type="slidenum">
              <a:rPr lang="en-US" smtClean="0"/>
              <a:t>‹#›</a:t>
            </a:fld>
            <a:endParaRPr lang="en-US"/>
          </a:p>
        </p:txBody>
      </p:sp>
    </p:spTree>
    <p:extLst>
      <p:ext uri="{BB962C8B-B14F-4D97-AF65-F5344CB8AC3E}">
        <p14:creationId xmlns:p14="http://schemas.microsoft.com/office/powerpoint/2010/main" val="382330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CDBCC-646C-5E46-9BE5-9199E8797DA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1333A2-A235-2241-86DB-27D31B9690E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40258A-9E3F-F84D-843B-B8FB4DEA2AB9}"/>
              </a:ext>
            </a:extLst>
          </p:cNvPr>
          <p:cNvSpPr>
            <a:spLocks noGrp="1"/>
          </p:cNvSpPr>
          <p:nvPr>
            <p:ph type="dt" sz="half" idx="10"/>
          </p:nvPr>
        </p:nvSpPr>
        <p:spPr/>
        <p:txBody>
          <a:bodyPr/>
          <a:lstStyle/>
          <a:p>
            <a:fld id="{3DF44E16-73B1-7C42-B7EB-6BD674790493}" type="datetimeFigureOut">
              <a:rPr lang="en-US" smtClean="0"/>
              <a:t>10/9/19</a:t>
            </a:fld>
            <a:endParaRPr lang="en-US"/>
          </a:p>
        </p:txBody>
      </p:sp>
      <p:sp>
        <p:nvSpPr>
          <p:cNvPr id="5" name="Footer Placeholder 4">
            <a:extLst>
              <a:ext uri="{FF2B5EF4-FFF2-40B4-BE49-F238E27FC236}">
                <a16:creationId xmlns:a16="http://schemas.microsoft.com/office/drawing/2014/main" id="{B6764620-D4ED-5948-9148-3BC73D0DF6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F6F9C3-3A1C-2B44-8679-9CD7AF12A9A8}"/>
              </a:ext>
            </a:extLst>
          </p:cNvPr>
          <p:cNvSpPr>
            <a:spLocks noGrp="1"/>
          </p:cNvSpPr>
          <p:nvPr>
            <p:ph type="sldNum" sz="quarter" idx="12"/>
          </p:nvPr>
        </p:nvSpPr>
        <p:spPr/>
        <p:txBody>
          <a:bodyPr/>
          <a:lstStyle/>
          <a:p>
            <a:fld id="{3F6E1C46-D0A2-334C-BED0-7979DC715458}" type="slidenum">
              <a:rPr lang="en-US" smtClean="0"/>
              <a:t>‹#›</a:t>
            </a:fld>
            <a:endParaRPr lang="en-US"/>
          </a:p>
        </p:txBody>
      </p:sp>
    </p:spTree>
    <p:extLst>
      <p:ext uri="{BB962C8B-B14F-4D97-AF65-F5344CB8AC3E}">
        <p14:creationId xmlns:p14="http://schemas.microsoft.com/office/powerpoint/2010/main" val="1168749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EF1D8-1461-7645-8547-E3EBC86FCEC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052943C-DFBB-4648-98F0-AC66AED122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852AAE2-891F-FD4B-86F8-1D35F090654A}"/>
              </a:ext>
            </a:extLst>
          </p:cNvPr>
          <p:cNvSpPr>
            <a:spLocks noGrp="1"/>
          </p:cNvSpPr>
          <p:nvPr>
            <p:ph type="dt" sz="half" idx="10"/>
          </p:nvPr>
        </p:nvSpPr>
        <p:spPr/>
        <p:txBody>
          <a:bodyPr/>
          <a:lstStyle/>
          <a:p>
            <a:fld id="{3DF44E16-73B1-7C42-B7EB-6BD674790493}" type="datetimeFigureOut">
              <a:rPr lang="en-US" smtClean="0"/>
              <a:t>10/9/19</a:t>
            </a:fld>
            <a:endParaRPr lang="en-US"/>
          </a:p>
        </p:txBody>
      </p:sp>
      <p:sp>
        <p:nvSpPr>
          <p:cNvPr id="5" name="Footer Placeholder 4">
            <a:extLst>
              <a:ext uri="{FF2B5EF4-FFF2-40B4-BE49-F238E27FC236}">
                <a16:creationId xmlns:a16="http://schemas.microsoft.com/office/drawing/2014/main" id="{BFF7BA50-548C-6A40-BB11-B582F86F45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63952E-124A-DA4D-9C11-794F29DF7A18}"/>
              </a:ext>
            </a:extLst>
          </p:cNvPr>
          <p:cNvSpPr>
            <a:spLocks noGrp="1"/>
          </p:cNvSpPr>
          <p:nvPr>
            <p:ph type="sldNum" sz="quarter" idx="12"/>
          </p:nvPr>
        </p:nvSpPr>
        <p:spPr/>
        <p:txBody>
          <a:bodyPr/>
          <a:lstStyle/>
          <a:p>
            <a:fld id="{3F6E1C46-D0A2-334C-BED0-7979DC715458}" type="slidenum">
              <a:rPr lang="en-US" smtClean="0"/>
              <a:t>‹#›</a:t>
            </a:fld>
            <a:endParaRPr lang="en-US"/>
          </a:p>
        </p:txBody>
      </p:sp>
    </p:spTree>
    <p:extLst>
      <p:ext uri="{BB962C8B-B14F-4D97-AF65-F5344CB8AC3E}">
        <p14:creationId xmlns:p14="http://schemas.microsoft.com/office/powerpoint/2010/main" val="516562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3960C-2AE1-2A48-AD74-EB80B3FE9E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E88C0D-37ED-0247-8AA7-6D5C16ED532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76F3FC6-7AD9-F14A-9DED-FF68AAE39AA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2734D72-AB5D-4042-99C9-6A3E7A3D69F1}"/>
              </a:ext>
            </a:extLst>
          </p:cNvPr>
          <p:cNvSpPr>
            <a:spLocks noGrp="1"/>
          </p:cNvSpPr>
          <p:nvPr>
            <p:ph type="dt" sz="half" idx="10"/>
          </p:nvPr>
        </p:nvSpPr>
        <p:spPr/>
        <p:txBody>
          <a:bodyPr/>
          <a:lstStyle/>
          <a:p>
            <a:fld id="{3DF44E16-73B1-7C42-B7EB-6BD674790493}" type="datetimeFigureOut">
              <a:rPr lang="en-US" smtClean="0"/>
              <a:t>10/9/19</a:t>
            </a:fld>
            <a:endParaRPr lang="en-US"/>
          </a:p>
        </p:txBody>
      </p:sp>
      <p:sp>
        <p:nvSpPr>
          <p:cNvPr id="6" name="Footer Placeholder 5">
            <a:extLst>
              <a:ext uri="{FF2B5EF4-FFF2-40B4-BE49-F238E27FC236}">
                <a16:creationId xmlns:a16="http://schemas.microsoft.com/office/drawing/2014/main" id="{8AE75F54-3F39-AF44-9C65-D40828AE4F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0FC718-53E1-B849-85F4-58F7F7800C85}"/>
              </a:ext>
            </a:extLst>
          </p:cNvPr>
          <p:cNvSpPr>
            <a:spLocks noGrp="1"/>
          </p:cNvSpPr>
          <p:nvPr>
            <p:ph type="sldNum" sz="quarter" idx="12"/>
          </p:nvPr>
        </p:nvSpPr>
        <p:spPr/>
        <p:txBody>
          <a:bodyPr/>
          <a:lstStyle/>
          <a:p>
            <a:fld id="{3F6E1C46-D0A2-334C-BED0-7979DC715458}" type="slidenum">
              <a:rPr lang="en-US" smtClean="0"/>
              <a:t>‹#›</a:t>
            </a:fld>
            <a:endParaRPr lang="en-US"/>
          </a:p>
        </p:txBody>
      </p:sp>
    </p:spTree>
    <p:extLst>
      <p:ext uri="{BB962C8B-B14F-4D97-AF65-F5344CB8AC3E}">
        <p14:creationId xmlns:p14="http://schemas.microsoft.com/office/powerpoint/2010/main" val="1365926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AF765-E5EC-A749-BA65-83DA5FAA593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C704B7D-EECE-3641-A333-592724C93B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760C250-12A5-4F4F-ACD3-4AFBAC1367E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8A3108E-0A57-7144-A3F5-FECA083B45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B60F6BC-1C10-3144-A3D1-266DDF72A22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3431979-E07C-044D-A87F-DFC7C742EAFA}"/>
              </a:ext>
            </a:extLst>
          </p:cNvPr>
          <p:cNvSpPr>
            <a:spLocks noGrp="1"/>
          </p:cNvSpPr>
          <p:nvPr>
            <p:ph type="dt" sz="half" idx="10"/>
          </p:nvPr>
        </p:nvSpPr>
        <p:spPr/>
        <p:txBody>
          <a:bodyPr/>
          <a:lstStyle/>
          <a:p>
            <a:fld id="{3DF44E16-73B1-7C42-B7EB-6BD674790493}" type="datetimeFigureOut">
              <a:rPr lang="en-US" smtClean="0"/>
              <a:t>10/9/19</a:t>
            </a:fld>
            <a:endParaRPr lang="en-US"/>
          </a:p>
        </p:txBody>
      </p:sp>
      <p:sp>
        <p:nvSpPr>
          <p:cNvPr id="8" name="Footer Placeholder 7">
            <a:extLst>
              <a:ext uri="{FF2B5EF4-FFF2-40B4-BE49-F238E27FC236}">
                <a16:creationId xmlns:a16="http://schemas.microsoft.com/office/drawing/2014/main" id="{54CF9214-09DB-CB48-932D-E18259D9D94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FBA58B5-6766-B04C-9782-9CB1BCFDB2DE}"/>
              </a:ext>
            </a:extLst>
          </p:cNvPr>
          <p:cNvSpPr>
            <a:spLocks noGrp="1"/>
          </p:cNvSpPr>
          <p:nvPr>
            <p:ph type="sldNum" sz="quarter" idx="12"/>
          </p:nvPr>
        </p:nvSpPr>
        <p:spPr/>
        <p:txBody>
          <a:bodyPr/>
          <a:lstStyle/>
          <a:p>
            <a:fld id="{3F6E1C46-D0A2-334C-BED0-7979DC715458}" type="slidenum">
              <a:rPr lang="en-US" smtClean="0"/>
              <a:t>‹#›</a:t>
            </a:fld>
            <a:endParaRPr lang="en-US"/>
          </a:p>
        </p:txBody>
      </p:sp>
    </p:spTree>
    <p:extLst>
      <p:ext uri="{BB962C8B-B14F-4D97-AF65-F5344CB8AC3E}">
        <p14:creationId xmlns:p14="http://schemas.microsoft.com/office/powerpoint/2010/main" val="746679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CE06F-2148-5848-8FA9-E1DE5AFE6F7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201BDA2-625A-FC46-9CF6-1C0017109CF8}"/>
              </a:ext>
            </a:extLst>
          </p:cNvPr>
          <p:cNvSpPr>
            <a:spLocks noGrp="1"/>
          </p:cNvSpPr>
          <p:nvPr>
            <p:ph type="dt" sz="half" idx="10"/>
          </p:nvPr>
        </p:nvSpPr>
        <p:spPr/>
        <p:txBody>
          <a:bodyPr/>
          <a:lstStyle/>
          <a:p>
            <a:fld id="{3DF44E16-73B1-7C42-B7EB-6BD674790493}" type="datetimeFigureOut">
              <a:rPr lang="en-US" smtClean="0"/>
              <a:t>10/9/19</a:t>
            </a:fld>
            <a:endParaRPr lang="en-US"/>
          </a:p>
        </p:txBody>
      </p:sp>
      <p:sp>
        <p:nvSpPr>
          <p:cNvPr id="4" name="Footer Placeholder 3">
            <a:extLst>
              <a:ext uri="{FF2B5EF4-FFF2-40B4-BE49-F238E27FC236}">
                <a16:creationId xmlns:a16="http://schemas.microsoft.com/office/drawing/2014/main" id="{9C2DFAAA-8875-3F4D-9F9E-6371A5D1A02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089B1D6-5440-EB4B-93A5-C2D45ADB29BD}"/>
              </a:ext>
            </a:extLst>
          </p:cNvPr>
          <p:cNvSpPr>
            <a:spLocks noGrp="1"/>
          </p:cNvSpPr>
          <p:nvPr>
            <p:ph type="sldNum" sz="quarter" idx="12"/>
          </p:nvPr>
        </p:nvSpPr>
        <p:spPr/>
        <p:txBody>
          <a:bodyPr/>
          <a:lstStyle/>
          <a:p>
            <a:fld id="{3F6E1C46-D0A2-334C-BED0-7979DC715458}" type="slidenum">
              <a:rPr lang="en-US" smtClean="0"/>
              <a:t>‹#›</a:t>
            </a:fld>
            <a:endParaRPr lang="en-US"/>
          </a:p>
        </p:txBody>
      </p:sp>
    </p:spTree>
    <p:extLst>
      <p:ext uri="{BB962C8B-B14F-4D97-AF65-F5344CB8AC3E}">
        <p14:creationId xmlns:p14="http://schemas.microsoft.com/office/powerpoint/2010/main" val="377566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CA21542-6512-B74F-8755-70ED1304A337}"/>
              </a:ext>
            </a:extLst>
          </p:cNvPr>
          <p:cNvSpPr>
            <a:spLocks noGrp="1"/>
          </p:cNvSpPr>
          <p:nvPr>
            <p:ph type="dt" sz="half" idx="10"/>
          </p:nvPr>
        </p:nvSpPr>
        <p:spPr/>
        <p:txBody>
          <a:bodyPr/>
          <a:lstStyle/>
          <a:p>
            <a:fld id="{3DF44E16-73B1-7C42-B7EB-6BD674790493}" type="datetimeFigureOut">
              <a:rPr lang="en-US" smtClean="0"/>
              <a:t>10/9/19</a:t>
            </a:fld>
            <a:endParaRPr lang="en-US"/>
          </a:p>
        </p:txBody>
      </p:sp>
      <p:sp>
        <p:nvSpPr>
          <p:cNvPr id="3" name="Footer Placeholder 2">
            <a:extLst>
              <a:ext uri="{FF2B5EF4-FFF2-40B4-BE49-F238E27FC236}">
                <a16:creationId xmlns:a16="http://schemas.microsoft.com/office/drawing/2014/main" id="{D47B62CF-1F65-C349-8F91-A41EC2ED64D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393084C-98AA-944A-B677-54A69F6FDEE0}"/>
              </a:ext>
            </a:extLst>
          </p:cNvPr>
          <p:cNvSpPr>
            <a:spLocks noGrp="1"/>
          </p:cNvSpPr>
          <p:nvPr>
            <p:ph type="sldNum" sz="quarter" idx="12"/>
          </p:nvPr>
        </p:nvSpPr>
        <p:spPr/>
        <p:txBody>
          <a:bodyPr/>
          <a:lstStyle/>
          <a:p>
            <a:fld id="{3F6E1C46-D0A2-334C-BED0-7979DC715458}" type="slidenum">
              <a:rPr lang="en-US" smtClean="0"/>
              <a:t>‹#›</a:t>
            </a:fld>
            <a:endParaRPr lang="en-US"/>
          </a:p>
        </p:txBody>
      </p:sp>
    </p:spTree>
    <p:extLst>
      <p:ext uri="{BB962C8B-B14F-4D97-AF65-F5344CB8AC3E}">
        <p14:creationId xmlns:p14="http://schemas.microsoft.com/office/powerpoint/2010/main" val="1112384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01F84-826C-B446-BB3B-F85F3788FC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611F9B3-1BCB-494C-ABCE-1109146A22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781032B-34F6-004B-9D00-3A988DF883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91BDC24-B0F5-3647-BC31-11E01880DA44}"/>
              </a:ext>
            </a:extLst>
          </p:cNvPr>
          <p:cNvSpPr>
            <a:spLocks noGrp="1"/>
          </p:cNvSpPr>
          <p:nvPr>
            <p:ph type="dt" sz="half" idx="10"/>
          </p:nvPr>
        </p:nvSpPr>
        <p:spPr/>
        <p:txBody>
          <a:bodyPr/>
          <a:lstStyle/>
          <a:p>
            <a:fld id="{3DF44E16-73B1-7C42-B7EB-6BD674790493}" type="datetimeFigureOut">
              <a:rPr lang="en-US" smtClean="0"/>
              <a:t>10/9/19</a:t>
            </a:fld>
            <a:endParaRPr lang="en-US"/>
          </a:p>
        </p:txBody>
      </p:sp>
      <p:sp>
        <p:nvSpPr>
          <p:cNvPr id="6" name="Footer Placeholder 5">
            <a:extLst>
              <a:ext uri="{FF2B5EF4-FFF2-40B4-BE49-F238E27FC236}">
                <a16:creationId xmlns:a16="http://schemas.microsoft.com/office/drawing/2014/main" id="{AFAA9DB2-53D7-5143-8C25-81ECEFF115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03E935-6458-5A46-9C76-2056CAA2C292}"/>
              </a:ext>
            </a:extLst>
          </p:cNvPr>
          <p:cNvSpPr>
            <a:spLocks noGrp="1"/>
          </p:cNvSpPr>
          <p:nvPr>
            <p:ph type="sldNum" sz="quarter" idx="12"/>
          </p:nvPr>
        </p:nvSpPr>
        <p:spPr/>
        <p:txBody>
          <a:bodyPr/>
          <a:lstStyle/>
          <a:p>
            <a:fld id="{3F6E1C46-D0A2-334C-BED0-7979DC715458}" type="slidenum">
              <a:rPr lang="en-US" smtClean="0"/>
              <a:t>‹#›</a:t>
            </a:fld>
            <a:endParaRPr lang="en-US"/>
          </a:p>
        </p:txBody>
      </p:sp>
    </p:spTree>
    <p:extLst>
      <p:ext uri="{BB962C8B-B14F-4D97-AF65-F5344CB8AC3E}">
        <p14:creationId xmlns:p14="http://schemas.microsoft.com/office/powerpoint/2010/main" val="2887755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67B41-0B1B-4845-9EA6-506F89E453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F887BEB-0C75-1345-BD49-8B3B5300D1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EA53DAD-3F58-2941-9529-8244DCD48F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78CCD4F-764A-8046-AF2D-76D2ADE8BB15}"/>
              </a:ext>
            </a:extLst>
          </p:cNvPr>
          <p:cNvSpPr>
            <a:spLocks noGrp="1"/>
          </p:cNvSpPr>
          <p:nvPr>
            <p:ph type="dt" sz="half" idx="10"/>
          </p:nvPr>
        </p:nvSpPr>
        <p:spPr/>
        <p:txBody>
          <a:bodyPr/>
          <a:lstStyle/>
          <a:p>
            <a:fld id="{3DF44E16-73B1-7C42-B7EB-6BD674790493}" type="datetimeFigureOut">
              <a:rPr lang="en-US" smtClean="0"/>
              <a:t>10/9/19</a:t>
            </a:fld>
            <a:endParaRPr lang="en-US"/>
          </a:p>
        </p:txBody>
      </p:sp>
      <p:sp>
        <p:nvSpPr>
          <p:cNvPr id="6" name="Footer Placeholder 5">
            <a:extLst>
              <a:ext uri="{FF2B5EF4-FFF2-40B4-BE49-F238E27FC236}">
                <a16:creationId xmlns:a16="http://schemas.microsoft.com/office/drawing/2014/main" id="{A87ECBCE-1AA6-C242-8811-7A3AA440DB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D085EBE-7062-9248-8999-0A8BF07D9740}"/>
              </a:ext>
            </a:extLst>
          </p:cNvPr>
          <p:cNvSpPr>
            <a:spLocks noGrp="1"/>
          </p:cNvSpPr>
          <p:nvPr>
            <p:ph type="sldNum" sz="quarter" idx="12"/>
          </p:nvPr>
        </p:nvSpPr>
        <p:spPr/>
        <p:txBody>
          <a:bodyPr/>
          <a:lstStyle/>
          <a:p>
            <a:fld id="{3F6E1C46-D0A2-334C-BED0-7979DC715458}" type="slidenum">
              <a:rPr lang="en-US" smtClean="0"/>
              <a:t>‹#›</a:t>
            </a:fld>
            <a:endParaRPr lang="en-US"/>
          </a:p>
        </p:txBody>
      </p:sp>
    </p:spTree>
    <p:extLst>
      <p:ext uri="{BB962C8B-B14F-4D97-AF65-F5344CB8AC3E}">
        <p14:creationId xmlns:p14="http://schemas.microsoft.com/office/powerpoint/2010/main" val="775851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CF4E73-067B-2D41-9EBB-89052B7EFD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74B27CA-086F-CE45-A32E-160BA25F8E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21C6E4-A1E9-CE45-AB71-8188E12C16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F44E16-73B1-7C42-B7EB-6BD674790493}" type="datetimeFigureOut">
              <a:rPr lang="en-US" smtClean="0"/>
              <a:t>10/9/19</a:t>
            </a:fld>
            <a:endParaRPr lang="en-US"/>
          </a:p>
        </p:txBody>
      </p:sp>
      <p:sp>
        <p:nvSpPr>
          <p:cNvPr id="5" name="Footer Placeholder 4">
            <a:extLst>
              <a:ext uri="{FF2B5EF4-FFF2-40B4-BE49-F238E27FC236}">
                <a16:creationId xmlns:a16="http://schemas.microsoft.com/office/drawing/2014/main" id="{33B2991C-695F-9940-B994-ACE30287E56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B0660EA-C483-2F4C-895E-799B043935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6E1C46-D0A2-334C-BED0-7979DC715458}" type="slidenum">
              <a:rPr lang="en-US" smtClean="0"/>
              <a:t>‹#›</a:t>
            </a:fld>
            <a:endParaRPr lang="en-US"/>
          </a:p>
        </p:txBody>
      </p:sp>
    </p:spTree>
    <p:extLst>
      <p:ext uri="{BB962C8B-B14F-4D97-AF65-F5344CB8AC3E}">
        <p14:creationId xmlns:p14="http://schemas.microsoft.com/office/powerpoint/2010/main" val="13022495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tif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image" Target="../media/image15.tif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tiff"/><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8A945-975D-9349-9AC3-459A1B6E2FDE}"/>
              </a:ext>
            </a:extLst>
          </p:cNvPr>
          <p:cNvSpPr>
            <a:spLocks noGrp="1"/>
          </p:cNvSpPr>
          <p:nvPr>
            <p:ph type="ctrTitle"/>
          </p:nvPr>
        </p:nvSpPr>
        <p:spPr/>
        <p:txBody>
          <a:bodyPr>
            <a:normAutofit/>
          </a:bodyPr>
          <a:lstStyle/>
          <a:p>
            <a:r>
              <a:rPr lang="en-US" sz="4400" dirty="0"/>
              <a:t>Representing, Picturing, and Imagining the Middle East </a:t>
            </a:r>
          </a:p>
        </p:txBody>
      </p:sp>
      <p:sp>
        <p:nvSpPr>
          <p:cNvPr id="3" name="Subtitle 2">
            <a:extLst>
              <a:ext uri="{FF2B5EF4-FFF2-40B4-BE49-F238E27FC236}">
                <a16:creationId xmlns:a16="http://schemas.microsoft.com/office/drawing/2014/main" id="{D7CA5C10-DB16-0145-BAB2-414098636A35}"/>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539985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B1B2E-143A-EB40-BF45-740758DB3B62}"/>
              </a:ext>
            </a:extLst>
          </p:cNvPr>
          <p:cNvSpPr>
            <a:spLocks noGrp="1"/>
          </p:cNvSpPr>
          <p:nvPr>
            <p:ph type="title"/>
          </p:nvPr>
        </p:nvSpPr>
        <p:spPr/>
        <p:txBody>
          <a:bodyPr/>
          <a:lstStyle/>
          <a:p>
            <a:pPr algn="ctr"/>
            <a:r>
              <a:rPr lang="en-US" i="1" dirty="0"/>
              <a:t>Harem, </a:t>
            </a:r>
            <a:r>
              <a:rPr lang="en-US" i="1" dirty="0" err="1"/>
              <a:t>Hamam</a:t>
            </a:r>
            <a:r>
              <a:rPr lang="en-US" i="1" dirty="0"/>
              <a:t>, Hijab</a:t>
            </a:r>
          </a:p>
        </p:txBody>
      </p:sp>
      <p:pic>
        <p:nvPicPr>
          <p:cNvPr id="9" name="Content Placeholder 8">
            <a:extLst>
              <a:ext uri="{FF2B5EF4-FFF2-40B4-BE49-F238E27FC236}">
                <a16:creationId xmlns:a16="http://schemas.microsoft.com/office/drawing/2014/main" id="{161FBE6E-6AAA-4044-A4E7-F5876783ADD9}"/>
              </a:ext>
            </a:extLst>
          </p:cNvPr>
          <p:cNvPicPr>
            <a:picLocks noGrp="1" noChangeAspect="1"/>
          </p:cNvPicPr>
          <p:nvPr>
            <p:ph sz="half" idx="2"/>
          </p:nvPr>
        </p:nvPicPr>
        <p:blipFill>
          <a:blip r:embed="rId2"/>
          <a:stretch>
            <a:fillRect/>
          </a:stretch>
        </p:blipFill>
        <p:spPr>
          <a:xfrm>
            <a:off x="6965950" y="1825625"/>
            <a:ext cx="3594100" cy="4351338"/>
          </a:xfrm>
        </p:spPr>
      </p:pic>
      <p:pic>
        <p:nvPicPr>
          <p:cNvPr id="8" name="Content Placeholder 7">
            <a:extLst>
              <a:ext uri="{FF2B5EF4-FFF2-40B4-BE49-F238E27FC236}">
                <a16:creationId xmlns:a16="http://schemas.microsoft.com/office/drawing/2014/main" id="{B773AFB4-513A-6942-8464-23857146F24B}"/>
              </a:ext>
            </a:extLst>
          </p:cNvPr>
          <p:cNvPicPr>
            <a:picLocks noGrp="1" noChangeAspect="1"/>
          </p:cNvPicPr>
          <p:nvPr>
            <p:ph sz="half" idx="1"/>
          </p:nvPr>
        </p:nvPicPr>
        <p:blipFill>
          <a:blip r:embed="rId3"/>
          <a:stretch>
            <a:fillRect/>
          </a:stretch>
        </p:blipFill>
        <p:spPr>
          <a:xfrm>
            <a:off x="2063749" y="1825625"/>
            <a:ext cx="3322897" cy="4351338"/>
          </a:xfrm>
        </p:spPr>
      </p:pic>
    </p:spTree>
    <p:extLst>
      <p:ext uri="{BB962C8B-B14F-4D97-AF65-F5344CB8AC3E}">
        <p14:creationId xmlns:p14="http://schemas.microsoft.com/office/powerpoint/2010/main" val="1238324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66C7C-E120-6447-BF09-26830DB9DC17}"/>
              </a:ext>
            </a:extLst>
          </p:cNvPr>
          <p:cNvSpPr>
            <a:spLocks noGrp="1"/>
          </p:cNvSpPr>
          <p:nvPr>
            <p:ph type="title"/>
          </p:nvPr>
        </p:nvSpPr>
        <p:spPr>
          <a:xfrm>
            <a:off x="838200" y="365125"/>
            <a:ext cx="10515600" cy="1460500"/>
          </a:xfrm>
        </p:spPr>
        <p:txBody>
          <a:bodyPr>
            <a:normAutofit/>
          </a:bodyPr>
          <a:lstStyle/>
          <a:p>
            <a:pPr algn="ctr"/>
            <a:r>
              <a:rPr lang="en-US" dirty="0"/>
              <a:t>How can author access the site of the ‘real’ without being there?</a:t>
            </a:r>
          </a:p>
        </p:txBody>
      </p:sp>
      <p:sp>
        <p:nvSpPr>
          <p:cNvPr id="3" name="Content Placeholder 2">
            <a:extLst>
              <a:ext uri="{FF2B5EF4-FFF2-40B4-BE49-F238E27FC236}">
                <a16:creationId xmlns:a16="http://schemas.microsoft.com/office/drawing/2014/main" id="{B3B2858F-9C9F-CE4B-8A06-5ED46BC423F6}"/>
              </a:ext>
            </a:extLst>
          </p:cNvPr>
          <p:cNvSpPr>
            <a:spLocks noGrp="1"/>
          </p:cNvSpPr>
          <p:nvPr>
            <p:ph idx="1"/>
          </p:nvPr>
        </p:nvSpPr>
        <p:spPr/>
        <p:txBody>
          <a:bodyPr/>
          <a:lstStyle/>
          <a:p>
            <a:pPr marL="0" indent="0">
              <a:buNone/>
            </a:pPr>
            <a:endParaRPr lang="en-US" dirty="0"/>
          </a:p>
          <a:p>
            <a:r>
              <a:rPr lang="en-US" dirty="0"/>
              <a:t>Depicting Arabs, Muslims, the ‘Orient’ as </a:t>
            </a:r>
            <a:r>
              <a:rPr lang="en-US" i="1" dirty="0"/>
              <a:t>essentially </a:t>
            </a:r>
            <a:r>
              <a:rPr lang="en-US" dirty="0"/>
              <a:t>different</a:t>
            </a:r>
          </a:p>
          <a:p>
            <a:r>
              <a:rPr lang="en-US" dirty="0"/>
              <a:t>Difference is defined as an innate factor of the social, economic, political, or geographical realm.</a:t>
            </a:r>
          </a:p>
          <a:p>
            <a:r>
              <a:rPr lang="en-US" dirty="0"/>
              <a:t>But the boundary between ‘west’ and ‘east’ is more arbitrary</a:t>
            </a:r>
          </a:p>
          <a:p>
            <a:r>
              <a:rPr lang="en-US" dirty="0"/>
              <a:t>Are there innate, essential characteristics that separate Islam from the West?</a:t>
            </a:r>
          </a:p>
          <a:p>
            <a:r>
              <a:rPr lang="en-US" dirty="0"/>
              <a:t>Or, should these oppositions be understood as the result of historical, political, social, and economic factors?</a:t>
            </a:r>
          </a:p>
          <a:p>
            <a:endParaRPr lang="en-US" i="1" dirty="0"/>
          </a:p>
        </p:txBody>
      </p:sp>
    </p:spTree>
    <p:extLst>
      <p:ext uri="{BB962C8B-B14F-4D97-AF65-F5344CB8AC3E}">
        <p14:creationId xmlns:p14="http://schemas.microsoft.com/office/powerpoint/2010/main" val="567517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EA34D-7155-6245-AF9B-F79DBE0C5A34}"/>
              </a:ext>
            </a:extLst>
          </p:cNvPr>
          <p:cNvSpPr>
            <a:spLocks noGrp="1"/>
          </p:cNvSpPr>
          <p:nvPr>
            <p:ph type="title"/>
          </p:nvPr>
        </p:nvSpPr>
        <p:spPr/>
        <p:txBody>
          <a:bodyPr/>
          <a:lstStyle/>
          <a:p>
            <a:pPr algn="ctr"/>
            <a:r>
              <a:rPr lang="en-US" dirty="0"/>
              <a:t>How to critique this mode of explanation?</a:t>
            </a:r>
          </a:p>
        </p:txBody>
      </p:sp>
      <p:sp>
        <p:nvSpPr>
          <p:cNvPr id="3" name="Content Placeholder 2">
            <a:extLst>
              <a:ext uri="{FF2B5EF4-FFF2-40B4-BE49-F238E27FC236}">
                <a16:creationId xmlns:a16="http://schemas.microsoft.com/office/drawing/2014/main" id="{C992DDE3-0748-D346-9033-13A6E0502143}"/>
              </a:ext>
            </a:extLst>
          </p:cNvPr>
          <p:cNvSpPr>
            <a:spLocks noGrp="1"/>
          </p:cNvSpPr>
          <p:nvPr>
            <p:ph idx="1"/>
          </p:nvPr>
        </p:nvSpPr>
        <p:spPr/>
        <p:txBody>
          <a:bodyPr/>
          <a:lstStyle/>
          <a:p>
            <a:r>
              <a:rPr lang="en-US" dirty="0"/>
              <a:t>For example, Lawrence </a:t>
            </a:r>
            <a:r>
              <a:rPr lang="en-US" dirty="0" err="1"/>
              <a:t>Sumners</a:t>
            </a:r>
            <a:r>
              <a:rPr lang="en-US" dirty="0"/>
              <a:t> (Harvard professor, former US Treasury Secretary) has stated that women are ‘essentially’ less capable than men in sciences, philosophy…rational modes of thinking and that they are more emotional than men.</a:t>
            </a:r>
          </a:p>
          <a:p>
            <a:r>
              <a:rPr lang="en-US" dirty="0"/>
              <a:t>Historical examples of important female figures. But are these exceptions?</a:t>
            </a:r>
          </a:p>
          <a:p>
            <a:r>
              <a:rPr lang="en-US" dirty="0"/>
              <a:t>Differences might be at play but not for innate reasons, rather for reasons of power, economic, social, political, and legal factors.</a:t>
            </a:r>
          </a:p>
        </p:txBody>
      </p:sp>
    </p:spTree>
    <p:extLst>
      <p:ext uri="{BB962C8B-B14F-4D97-AF65-F5344CB8AC3E}">
        <p14:creationId xmlns:p14="http://schemas.microsoft.com/office/powerpoint/2010/main" val="15048010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DFA515-A2D4-A144-AB8C-A4DE52247614}"/>
              </a:ext>
            </a:extLst>
          </p:cNvPr>
          <p:cNvSpPr>
            <a:spLocks noGrp="1"/>
          </p:cNvSpPr>
          <p:nvPr>
            <p:ph type="title"/>
          </p:nvPr>
        </p:nvSpPr>
        <p:spPr/>
        <p:txBody>
          <a:bodyPr/>
          <a:lstStyle/>
          <a:p>
            <a:pPr algn="ctr"/>
            <a:r>
              <a:rPr lang="en-US" dirty="0"/>
              <a:t>‘Oriental Despotism,’ by K. </a:t>
            </a:r>
            <a:r>
              <a:rPr lang="en-US" dirty="0" err="1"/>
              <a:t>Wittfogel</a:t>
            </a:r>
            <a:r>
              <a:rPr lang="en-US" dirty="0"/>
              <a:t>, 1957</a:t>
            </a:r>
          </a:p>
        </p:txBody>
      </p:sp>
      <p:pic>
        <p:nvPicPr>
          <p:cNvPr id="4" name="Content Placeholder 3">
            <a:extLst>
              <a:ext uri="{FF2B5EF4-FFF2-40B4-BE49-F238E27FC236}">
                <a16:creationId xmlns:a16="http://schemas.microsoft.com/office/drawing/2014/main" id="{AC1E0055-3CAC-F147-B35A-1478110760C9}"/>
              </a:ext>
            </a:extLst>
          </p:cNvPr>
          <p:cNvPicPr>
            <a:picLocks noGrp="1" noChangeAspect="1"/>
          </p:cNvPicPr>
          <p:nvPr>
            <p:ph idx="1"/>
          </p:nvPr>
        </p:nvPicPr>
        <p:blipFill>
          <a:blip r:embed="rId2"/>
          <a:stretch>
            <a:fillRect/>
          </a:stretch>
        </p:blipFill>
        <p:spPr>
          <a:xfrm>
            <a:off x="4953000" y="2223294"/>
            <a:ext cx="2286000" cy="3556000"/>
          </a:xfrm>
        </p:spPr>
      </p:pic>
    </p:spTree>
    <p:extLst>
      <p:ext uri="{BB962C8B-B14F-4D97-AF65-F5344CB8AC3E}">
        <p14:creationId xmlns:p14="http://schemas.microsoft.com/office/powerpoint/2010/main" val="7501963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DC161-14B2-044E-A8C4-2F934F9B3BDC}"/>
              </a:ext>
            </a:extLst>
          </p:cNvPr>
          <p:cNvSpPr>
            <a:spLocks noGrp="1"/>
          </p:cNvSpPr>
          <p:nvPr>
            <p:ph type="title"/>
          </p:nvPr>
        </p:nvSpPr>
        <p:spPr/>
        <p:txBody>
          <a:bodyPr/>
          <a:lstStyle/>
          <a:p>
            <a:pPr algn="ctr"/>
            <a:r>
              <a:rPr lang="en-US" dirty="0"/>
              <a:t>Differences between ‘Islam’ and the ‘West’</a:t>
            </a:r>
          </a:p>
        </p:txBody>
      </p:sp>
      <p:sp>
        <p:nvSpPr>
          <p:cNvPr id="3" name="Content Placeholder 2">
            <a:extLst>
              <a:ext uri="{FF2B5EF4-FFF2-40B4-BE49-F238E27FC236}">
                <a16:creationId xmlns:a16="http://schemas.microsoft.com/office/drawing/2014/main" id="{FBA306C6-B00E-ED4D-922A-51209AEC6707}"/>
              </a:ext>
            </a:extLst>
          </p:cNvPr>
          <p:cNvSpPr>
            <a:spLocks noGrp="1"/>
          </p:cNvSpPr>
          <p:nvPr>
            <p:ph idx="1"/>
          </p:nvPr>
        </p:nvSpPr>
        <p:spPr/>
        <p:txBody>
          <a:bodyPr>
            <a:normAutofit/>
          </a:bodyPr>
          <a:lstStyle/>
          <a:p>
            <a:r>
              <a:rPr lang="en-US" dirty="0"/>
              <a:t>Muslims are irrational, motivated by passions not intellect</a:t>
            </a:r>
          </a:p>
          <a:p>
            <a:r>
              <a:rPr lang="en-US" dirty="0"/>
              <a:t>Despotic Middle East and no proper calculation of interests</a:t>
            </a:r>
          </a:p>
          <a:p>
            <a:r>
              <a:rPr lang="en-US" dirty="0"/>
              <a:t>Unbridled sexuality; cannot use rationality and self-discipline to control themselves (refers to Middle Eastern men)</a:t>
            </a:r>
          </a:p>
          <a:p>
            <a:r>
              <a:rPr lang="en-US" dirty="0"/>
              <a:t>Stagnation due to laziness is the mirror image of what West is as rational; Not despotic but democratic and the masters of their own history.</a:t>
            </a:r>
          </a:p>
          <a:p>
            <a:r>
              <a:rPr lang="en-US" b="1" dirty="0"/>
              <a:t>The origins of such conceptions can be illustrated in representations of Renaissance period observable in western cultural institutions. </a:t>
            </a:r>
          </a:p>
        </p:txBody>
      </p:sp>
    </p:spTree>
    <p:extLst>
      <p:ext uri="{BB962C8B-B14F-4D97-AF65-F5344CB8AC3E}">
        <p14:creationId xmlns:p14="http://schemas.microsoft.com/office/powerpoint/2010/main" val="15016339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E9DFC-43E0-384D-A3B9-01FD8B141790}"/>
              </a:ext>
            </a:extLst>
          </p:cNvPr>
          <p:cNvSpPr>
            <a:spLocks noGrp="1"/>
          </p:cNvSpPr>
          <p:nvPr>
            <p:ph type="title"/>
          </p:nvPr>
        </p:nvSpPr>
        <p:spPr/>
        <p:txBody>
          <a:bodyPr/>
          <a:lstStyle/>
          <a:p>
            <a:pPr algn="ctr"/>
            <a:r>
              <a:rPr lang="en-US" dirty="0"/>
              <a:t>‘The Ambassadors,’ (1533) </a:t>
            </a:r>
            <a:br>
              <a:rPr lang="en-US" dirty="0"/>
            </a:br>
            <a:r>
              <a:rPr lang="en-US" dirty="0"/>
              <a:t>by Holbein (Dutch painter)</a:t>
            </a:r>
          </a:p>
        </p:txBody>
      </p:sp>
      <p:pic>
        <p:nvPicPr>
          <p:cNvPr id="7" name="Content Placeholder 6">
            <a:extLst>
              <a:ext uri="{FF2B5EF4-FFF2-40B4-BE49-F238E27FC236}">
                <a16:creationId xmlns:a16="http://schemas.microsoft.com/office/drawing/2014/main" id="{CED3125E-8885-6C49-A779-1D72B21900FC}"/>
              </a:ext>
            </a:extLst>
          </p:cNvPr>
          <p:cNvPicPr>
            <a:picLocks noGrp="1" noChangeAspect="1"/>
          </p:cNvPicPr>
          <p:nvPr>
            <p:ph idx="1"/>
          </p:nvPr>
        </p:nvPicPr>
        <p:blipFill>
          <a:blip r:embed="rId2"/>
          <a:stretch>
            <a:fillRect/>
          </a:stretch>
        </p:blipFill>
        <p:spPr>
          <a:xfrm>
            <a:off x="3923164" y="1825625"/>
            <a:ext cx="4345672" cy="4351338"/>
          </a:xfrm>
        </p:spPr>
      </p:pic>
    </p:spTree>
    <p:extLst>
      <p:ext uri="{BB962C8B-B14F-4D97-AF65-F5344CB8AC3E}">
        <p14:creationId xmlns:p14="http://schemas.microsoft.com/office/powerpoint/2010/main" val="1705584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F0E28-D843-634C-BBFE-0DAC2D1B210C}"/>
              </a:ext>
            </a:extLst>
          </p:cNvPr>
          <p:cNvSpPr>
            <a:spLocks noGrp="1"/>
          </p:cNvSpPr>
          <p:nvPr>
            <p:ph type="title"/>
          </p:nvPr>
        </p:nvSpPr>
        <p:spPr/>
        <p:txBody>
          <a:bodyPr/>
          <a:lstStyle/>
          <a:p>
            <a:pPr algn="ctr"/>
            <a:r>
              <a:rPr lang="en-US" dirty="0"/>
              <a:t>‘Rape of Europa’ by Durer (16</a:t>
            </a:r>
            <a:r>
              <a:rPr lang="en-US" baseline="30000" dirty="0"/>
              <a:t>th</a:t>
            </a:r>
            <a:r>
              <a:rPr lang="en-US" dirty="0"/>
              <a:t> c.)</a:t>
            </a:r>
          </a:p>
        </p:txBody>
      </p:sp>
      <p:pic>
        <p:nvPicPr>
          <p:cNvPr id="7" name="Content Placeholder 6">
            <a:extLst>
              <a:ext uri="{FF2B5EF4-FFF2-40B4-BE49-F238E27FC236}">
                <a16:creationId xmlns:a16="http://schemas.microsoft.com/office/drawing/2014/main" id="{0D53E828-8BCF-4A41-96D2-16F3E92B8187}"/>
              </a:ext>
            </a:extLst>
          </p:cNvPr>
          <p:cNvPicPr>
            <a:picLocks noGrp="1" noChangeAspect="1"/>
          </p:cNvPicPr>
          <p:nvPr>
            <p:ph idx="1"/>
          </p:nvPr>
        </p:nvPicPr>
        <p:blipFill>
          <a:blip r:embed="rId2"/>
          <a:stretch>
            <a:fillRect/>
          </a:stretch>
        </p:blipFill>
        <p:spPr>
          <a:xfrm>
            <a:off x="2890594" y="1825625"/>
            <a:ext cx="6410811" cy="4351338"/>
          </a:xfrm>
        </p:spPr>
      </p:pic>
    </p:spTree>
    <p:extLst>
      <p:ext uri="{BB962C8B-B14F-4D97-AF65-F5344CB8AC3E}">
        <p14:creationId xmlns:p14="http://schemas.microsoft.com/office/powerpoint/2010/main" val="40545475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68DE3-8368-9544-8D27-E05DB642B87B}"/>
              </a:ext>
            </a:extLst>
          </p:cNvPr>
          <p:cNvSpPr>
            <a:spLocks noGrp="1"/>
          </p:cNvSpPr>
          <p:nvPr>
            <p:ph type="title"/>
          </p:nvPr>
        </p:nvSpPr>
        <p:spPr/>
        <p:txBody>
          <a:bodyPr/>
          <a:lstStyle/>
          <a:p>
            <a:pPr algn="ctr"/>
            <a:r>
              <a:rPr lang="en-US"/>
              <a:t>Representation </a:t>
            </a:r>
            <a:r>
              <a:rPr lang="en-US" dirty="0"/>
              <a:t>and Power</a:t>
            </a:r>
          </a:p>
        </p:txBody>
      </p:sp>
      <p:sp>
        <p:nvSpPr>
          <p:cNvPr id="3" name="Content Placeholder 2">
            <a:extLst>
              <a:ext uri="{FF2B5EF4-FFF2-40B4-BE49-F238E27FC236}">
                <a16:creationId xmlns:a16="http://schemas.microsoft.com/office/drawing/2014/main" id="{DD75F6E8-AFF5-6242-84A9-F85022AE9B9F}"/>
              </a:ext>
            </a:extLst>
          </p:cNvPr>
          <p:cNvSpPr>
            <a:spLocks noGrp="1"/>
          </p:cNvSpPr>
          <p:nvPr>
            <p:ph idx="1"/>
          </p:nvPr>
        </p:nvSpPr>
        <p:spPr/>
        <p:txBody>
          <a:bodyPr/>
          <a:lstStyle/>
          <a:p>
            <a:r>
              <a:rPr lang="en-US" dirty="0"/>
              <a:t>Civilizations and cultures try to erect boundaries to highlight their uniqueness. </a:t>
            </a:r>
          </a:p>
          <a:p>
            <a:r>
              <a:rPr lang="en-US" dirty="0"/>
              <a:t>But a more careful look reveals that civilization is high and mighty when it has confidence to borrow, adapt, and internalize other/culture/differences. </a:t>
            </a:r>
          </a:p>
          <a:p>
            <a:r>
              <a:rPr lang="en-US" dirty="0"/>
              <a:t>Same </a:t>
            </a:r>
            <a:r>
              <a:rPr lang="en-US"/>
              <a:t>for the </a:t>
            </a:r>
            <a:r>
              <a:rPr lang="en-US" dirty="0"/>
              <a:t>US, Chinese, Islamic Empires.</a:t>
            </a:r>
          </a:p>
          <a:p>
            <a:r>
              <a:rPr lang="en-US" dirty="0"/>
              <a:t>Power at its peak when borrowing from elsewhere and internalizing.</a:t>
            </a:r>
          </a:p>
          <a:p>
            <a:r>
              <a:rPr lang="en-US" dirty="0"/>
              <a:t>Europe’s ‘awakening’ is imbricated with Eastern origins (Africa, Egypt Persia) and contacts; not just about Ancient Greece and Rome.</a:t>
            </a:r>
          </a:p>
          <a:p>
            <a:endParaRPr lang="en-US" dirty="0"/>
          </a:p>
        </p:txBody>
      </p:sp>
    </p:spTree>
    <p:extLst>
      <p:ext uri="{BB962C8B-B14F-4D97-AF65-F5344CB8AC3E}">
        <p14:creationId xmlns:p14="http://schemas.microsoft.com/office/powerpoint/2010/main" val="3841695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FB008-7391-2E4D-A832-B4C9CB067623}"/>
              </a:ext>
            </a:extLst>
          </p:cNvPr>
          <p:cNvSpPr>
            <a:spLocks noGrp="1"/>
          </p:cNvSpPr>
          <p:nvPr>
            <p:ph type="title"/>
          </p:nvPr>
        </p:nvSpPr>
        <p:spPr/>
        <p:txBody>
          <a:bodyPr/>
          <a:lstStyle/>
          <a:p>
            <a:pPr algn="ctr"/>
            <a:r>
              <a:rPr lang="en-US" dirty="0"/>
              <a:t>British Museum: Persia Exhibit</a:t>
            </a:r>
          </a:p>
        </p:txBody>
      </p:sp>
      <p:pic>
        <p:nvPicPr>
          <p:cNvPr id="10" name="Content Placeholder 9">
            <a:extLst>
              <a:ext uri="{FF2B5EF4-FFF2-40B4-BE49-F238E27FC236}">
                <a16:creationId xmlns:a16="http://schemas.microsoft.com/office/drawing/2014/main" id="{F2A4C14E-EE3F-1E46-AEB8-AEF563DC1C8A}"/>
              </a:ext>
            </a:extLst>
          </p:cNvPr>
          <p:cNvPicPr>
            <a:picLocks noGrp="1" noChangeAspect="1"/>
          </p:cNvPicPr>
          <p:nvPr>
            <p:ph idx="1"/>
          </p:nvPr>
        </p:nvPicPr>
        <p:blipFill>
          <a:blip r:embed="rId2"/>
          <a:stretch>
            <a:fillRect/>
          </a:stretch>
        </p:blipFill>
        <p:spPr>
          <a:xfrm>
            <a:off x="2897418" y="1825625"/>
            <a:ext cx="6397163" cy="4351338"/>
          </a:xfrm>
        </p:spPr>
      </p:pic>
    </p:spTree>
    <p:extLst>
      <p:ext uri="{BB962C8B-B14F-4D97-AF65-F5344CB8AC3E}">
        <p14:creationId xmlns:p14="http://schemas.microsoft.com/office/powerpoint/2010/main" val="17361920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0D5DB6-EAAE-3243-8EF5-7C446FCA4A00}"/>
              </a:ext>
            </a:extLst>
          </p:cNvPr>
          <p:cNvSpPr>
            <a:spLocks noGrp="1"/>
          </p:cNvSpPr>
          <p:nvPr>
            <p:ph type="title"/>
          </p:nvPr>
        </p:nvSpPr>
        <p:spPr/>
        <p:txBody>
          <a:bodyPr>
            <a:noAutofit/>
          </a:bodyPr>
          <a:lstStyle/>
          <a:p>
            <a:pPr algn="ctr"/>
            <a:r>
              <a:rPr lang="en-US" sz="3600" dirty="0"/>
              <a:t>New exhibition at the British Museum:</a:t>
            </a:r>
            <a:br>
              <a:rPr lang="en-US" sz="3600" dirty="0"/>
            </a:br>
            <a:r>
              <a:rPr lang="en-US" sz="3600" i="1" dirty="0"/>
              <a:t>Inspired by the East: How the Islamic world influenced western art</a:t>
            </a:r>
          </a:p>
        </p:txBody>
      </p:sp>
      <p:sp>
        <p:nvSpPr>
          <p:cNvPr id="3" name="Content Placeholder 2">
            <a:extLst>
              <a:ext uri="{FF2B5EF4-FFF2-40B4-BE49-F238E27FC236}">
                <a16:creationId xmlns:a16="http://schemas.microsoft.com/office/drawing/2014/main" id="{17B2BC47-E122-FA45-BF4B-6BAD47D4570B}"/>
              </a:ext>
            </a:extLst>
          </p:cNvPr>
          <p:cNvSpPr>
            <a:spLocks noGrp="1"/>
          </p:cNvSpPr>
          <p:nvPr>
            <p:ph idx="1"/>
          </p:nvPr>
        </p:nvSpPr>
        <p:spPr/>
        <p:txBody>
          <a:bodyPr/>
          <a:lstStyle/>
          <a:p>
            <a:r>
              <a:rPr lang="en-US" dirty="0"/>
              <a:t>&lt;https://</a:t>
            </a:r>
            <a:r>
              <a:rPr lang="en-US" dirty="0" err="1"/>
              <a:t>www.britishmuseum.org</a:t>
            </a:r>
            <a:r>
              <a:rPr lang="en-US" dirty="0"/>
              <a:t>/</a:t>
            </a:r>
            <a:r>
              <a:rPr lang="en-US" dirty="0" err="1"/>
              <a:t>whats_on</a:t>
            </a:r>
            <a:r>
              <a:rPr lang="en-US" dirty="0"/>
              <a:t>/exhibitions/</a:t>
            </a:r>
            <a:r>
              <a:rPr lang="en-US" dirty="0" err="1"/>
              <a:t>east.aspx</a:t>
            </a:r>
            <a:r>
              <a:rPr lang="en-US" dirty="0"/>
              <a:t>&gt;</a:t>
            </a:r>
          </a:p>
        </p:txBody>
      </p:sp>
      <p:pic>
        <p:nvPicPr>
          <p:cNvPr id="4" name="Picture 3">
            <a:extLst>
              <a:ext uri="{FF2B5EF4-FFF2-40B4-BE49-F238E27FC236}">
                <a16:creationId xmlns:a16="http://schemas.microsoft.com/office/drawing/2014/main" id="{3678DE93-889B-9F4E-8E24-6EF1907EA3ED}"/>
              </a:ext>
            </a:extLst>
          </p:cNvPr>
          <p:cNvPicPr>
            <a:picLocks noChangeAspect="1"/>
          </p:cNvPicPr>
          <p:nvPr/>
        </p:nvPicPr>
        <p:blipFill>
          <a:blip r:embed="rId2"/>
          <a:stretch>
            <a:fillRect/>
          </a:stretch>
        </p:blipFill>
        <p:spPr>
          <a:xfrm>
            <a:off x="304800" y="1690688"/>
            <a:ext cx="11639550" cy="5167312"/>
          </a:xfrm>
          <a:prstGeom prst="rect">
            <a:avLst/>
          </a:prstGeom>
        </p:spPr>
      </p:pic>
    </p:spTree>
    <p:extLst>
      <p:ext uri="{BB962C8B-B14F-4D97-AF65-F5344CB8AC3E}">
        <p14:creationId xmlns:p14="http://schemas.microsoft.com/office/powerpoint/2010/main" val="1206336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41C3D-7871-6A4F-B8F1-3CA8E51E7332}"/>
              </a:ext>
            </a:extLst>
          </p:cNvPr>
          <p:cNvSpPr>
            <a:spLocks noGrp="1"/>
          </p:cNvSpPr>
          <p:nvPr>
            <p:ph type="title"/>
          </p:nvPr>
        </p:nvSpPr>
        <p:spPr>
          <a:xfrm>
            <a:off x="839788" y="216131"/>
            <a:ext cx="5677390" cy="980901"/>
          </a:xfrm>
        </p:spPr>
        <p:txBody>
          <a:bodyPr>
            <a:normAutofit/>
          </a:bodyPr>
          <a:lstStyle/>
          <a:p>
            <a:pPr algn="ctr"/>
            <a:r>
              <a:rPr lang="en-US" sz="4400" i="1" dirty="0"/>
              <a:t>Oriental Studies</a:t>
            </a:r>
          </a:p>
        </p:txBody>
      </p:sp>
      <p:pic>
        <p:nvPicPr>
          <p:cNvPr id="4" name="Content Placeholder 3">
            <a:extLst>
              <a:ext uri="{FF2B5EF4-FFF2-40B4-BE49-F238E27FC236}">
                <a16:creationId xmlns:a16="http://schemas.microsoft.com/office/drawing/2014/main" id="{53D39B29-1B27-2643-8D99-A3A04AAC60FF}"/>
              </a:ext>
            </a:extLst>
          </p:cNvPr>
          <p:cNvPicPr>
            <a:picLocks noGrp="1" noChangeAspect="1"/>
          </p:cNvPicPr>
          <p:nvPr>
            <p:ph idx="1"/>
          </p:nvPr>
        </p:nvPicPr>
        <p:blipFill>
          <a:blip r:embed="rId2"/>
          <a:stretch>
            <a:fillRect/>
          </a:stretch>
        </p:blipFill>
        <p:spPr>
          <a:xfrm>
            <a:off x="6681788" y="1197032"/>
            <a:ext cx="3175000" cy="4671955"/>
          </a:xfrm>
        </p:spPr>
      </p:pic>
      <p:sp>
        <p:nvSpPr>
          <p:cNvPr id="5" name="Text Placeholder 4">
            <a:extLst>
              <a:ext uri="{FF2B5EF4-FFF2-40B4-BE49-F238E27FC236}">
                <a16:creationId xmlns:a16="http://schemas.microsoft.com/office/drawing/2014/main" id="{E81A5EE1-AC34-5945-8208-F045520662D3}"/>
              </a:ext>
            </a:extLst>
          </p:cNvPr>
          <p:cNvSpPr>
            <a:spLocks noGrp="1"/>
          </p:cNvSpPr>
          <p:nvPr>
            <p:ph type="body" sz="half" idx="2"/>
          </p:nvPr>
        </p:nvSpPr>
        <p:spPr>
          <a:xfrm>
            <a:off x="839788" y="2057400"/>
            <a:ext cx="5677390" cy="3811588"/>
          </a:xfrm>
        </p:spPr>
        <p:txBody>
          <a:bodyPr>
            <a:normAutofit/>
          </a:bodyPr>
          <a:lstStyle/>
          <a:p>
            <a:pPr marL="457200" indent="-457200">
              <a:buFont typeface="Arial" panose="020B0604020202020204" pitchFamily="34" charset="0"/>
              <a:buChar char="•"/>
            </a:pPr>
            <a:r>
              <a:rPr lang="en-US" sz="2800" dirty="0"/>
              <a:t>First Professorship of Arabic founded at Oxford University in 1636 by William Laud.</a:t>
            </a:r>
          </a:p>
          <a:p>
            <a:pPr marL="457200" indent="-457200">
              <a:buFont typeface="Arial" panose="020B0604020202020204" pitchFamily="34" charset="0"/>
              <a:buChar char="•"/>
            </a:pPr>
            <a:r>
              <a:rPr lang="en-US" sz="2800" dirty="0"/>
              <a:t>First chair of Arabic in the U.S. at New York University in 1837.</a:t>
            </a:r>
          </a:p>
          <a:p>
            <a:pPr marL="457200" indent="-457200">
              <a:buFont typeface="Arial" panose="020B0604020202020204" pitchFamily="34" charset="0"/>
              <a:buChar char="•"/>
            </a:pPr>
            <a:r>
              <a:rPr lang="en-US" sz="2800" dirty="0"/>
              <a:t>And as ‘Middle East Studies’ or Oriental Languages at Princeton University in 1944.</a:t>
            </a:r>
          </a:p>
        </p:txBody>
      </p:sp>
    </p:spTree>
    <p:extLst>
      <p:ext uri="{BB962C8B-B14F-4D97-AF65-F5344CB8AC3E}">
        <p14:creationId xmlns:p14="http://schemas.microsoft.com/office/powerpoint/2010/main" val="33472429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405C9A-8CAF-384C-A78B-0B29A51547E2}"/>
              </a:ext>
            </a:extLst>
          </p:cNvPr>
          <p:cNvSpPr>
            <a:spLocks noGrp="1"/>
          </p:cNvSpPr>
          <p:nvPr>
            <p:ph type="title"/>
          </p:nvPr>
        </p:nvSpPr>
        <p:spPr/>
        <p:txBody>
          <a:bodyPr/>
          <a:lstStyle/>
          <a:p>
            <a:pPr algn="ctr"/>
            <a:r>
              <a:rPr lang="en-US" dirty="0"/>
              <a:t>(Les) Femmes </a:t>
            </a:r>
            <a:r>
              <a:rPr lang="en-US" dirty="0" err="1"/>
              <a:t>d’Alger</a:t>
            </a:r>
            <a:r>
              <a:rPr lang="en-US" dirty="0"/>
              <a:t> (Women of Algiers)</a:t>
            </a:r>
          </a:p>
        </p:txBody>
      </p:sp>
      <p:pic>
        <p:nvPicPr>
          <p:cNvPr id="5" name="Content Placeholder 4">
            <a:extLst>
              <a:ext uri="{FF2B5EF4-FFF2-40B4-BE49-F238E27FC236}">
                <a16:creationId xmlns:a16="http://schemas.microsoft.com/office/drawing/2014/main" id="{E10EC650-D6EB-4D45-92B2-3A08DDDE04C0}"/>
              </a:ext>
            </a:extLst>
          </p:cNvPr>
          <p:cNvPicPr>
            <a:picLocks noGrp="1" noChangeAspect="1"/>
          </p:cNvPicPr>
          <p:nvPr>
            <p:ph sz="half" idx="1"/>
          </p:nvPr>
        </p:nvPicPr>
        <p:blipFill>
          <a:blip r:embed="rId2"/>
          <a:stretch>
            <a:fillRect/>
          </a:stretch>
        </p:blipFill>
        <p:spPr>
          <a:xfrm>
            <a:off x="1371600" y="1825625"/>
            <a:ext cx="3810000" cy="4351338"/>
          </a:xfrm>
        </p:spPr>
      </p:pic>
      <p:pic>
        <p:nvPicPr>
          <p:cNvPr id="6" name="Content Placeholder 5">
            <a:extLst>
              <a:ext uri="{FF2B5EF4-FFF2-40B4-BE49-F238E27FC236}">
                <a16:creationId xmlns:a16="http://schemas.microsoft.com/office/drawing/2014/main" id="{ED69E3D0-B7BF-E840-9E06-0C2A2650DD6A}"/>
              </a:ext>
            </a:extLst>
          </p:cNvPr>
          <p:cNvPicPr>
            <a:picLocks noGrp="1" noChangeAspect="1"/>
          </p:cNvPicPr>
          <p:nvPr>
            <p:ph sz="half" idx="2"/>
          </p:nvPr>
        </p:nvPicPr>
        <p:blipFill>
          <a:blip r:embed="rId3"/>
          <a:stretch>
            <a:fillRect/>
          </a:stretch>
        </p:blipFill>
        <p:spPr>
          <a:xfrm>
            <a:off x="6722533" y="1825625"/>
            <a:ext cx="3826934" cy="4351338"/>
          </a:xfrm>
        </p:spPr>
      </p:pic>
    </p:spTree>
    <p:extLst>
      <p:ext uri="{BB962C8B-B14F-4D97-AF65-F5344CB8AC3E}">
        <p14:creationId xmlns:p14="http://schemas.microsoft.com/office/powerpoint/2010/main" val="29465558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4CE1A-7FF5-E348-871D-465FD81371D1}"/>
              </a:ext>
            </a:extLst>
          </p:cNvPr>
          <p:cNvSpPr>
            <a:spLocks noGrp="1"/>
          </p:cNvSpPr>
          <p:nvPr>
            <p:ph type="title"/>
          </p:nvPr>
        </p:nvSpPr>
        <p:spPr/>
        <p:txBody>
          <a:bodyPr/>
          <a:lstStyle/>
          <a:p>
            <a:pPr algn="ctr"/>
            <a:r>
              <a:rPr lang="en-US" dirty="0"/>
              <a:t>Edward Said’s </a:t>
            </a:r>
            <a:r>
              <a:rPr lang="en-US" i="1" dirty="0"/>
              <a:t>Orientalism</a:t>
            </a:r>
            <a:r>
              <a:rPr lang="en-US" dirty="0"/>
              <a:t>,</a:t>
            </a:r>
            <a:r>
              <a:rPr lang="en-US" i="1" dirty="0"/>
              <a:t> </a:t>
            </a:r>
            <a:r>
              <a:rPr lang="en-US" dirty="0"/>
              <a:t>1978</a:t>
            </a:r>
          </a:p>
        </p:txBody>
      </p:sp>
      <p:pic>
        <p:nvPicPr>
          <p:cNvPr id="7" name="Content Placeholder 6">
            <a:extLst>
              <a:ext uri="{FF2B5EF4-FFF2-40B4-BE49-F238E27FC236}">
                <a16:creationId xmlns:a16="http://schemas.microsoft.com/office/drawing/2014/main" id="{7FE6D44C-8FB6-B248-9B25-776F98EFC878}"/>
              </a:ext>
            </a:extLst>
          </p:cNvPr>
          <p:cNvPicPr>
            <a:picLocks noGrp="1" noChangeAspect="1"/>
          </p:cNvPicPr>
          <p:nvPr>
            <p:ph idx="1"/>
          </p:nvPr>
        </p:nvPicPr>
        <p:blipFill>
          <a:blip r:embed="rId2"/>
          <a:stretch>
            <a:fillRect/>
          </a:stretch>
        </p:blipFill>
        <p:spPr>
          <a:xfrm>
            <a:off x="4656667" y="1964267"/>
            <a:ext cx="2588683" cy="3802327"/>
          </a:xfrm>
        </p:spPr>
      </p:pic>
    </p:spTree>
    <p:extLst>
      <p:ext uri="{BB962C8B-B14F-4D97-AF65-F5344CB8AC3E}">
        <p14:creationId xmlns:p14="http://schemas.microsoft.com/office/powerpoint/2010/main" val="360728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76F0A-D6AC-5840-B555-4AA0241176A5}"/>
              </a:ext>
            </a:extLst>
          </p:cNvPr>
          <p:cNvSpPr>
            <a:spLocks noGrp="1"/>
          </p:cNvSpPr>
          <p:nvPr>
            <p:ph type="title"/>
          </p:nvPr>
        </p:nvSpPr>
        <p:spPr/>
        <p:txBody>
          <a:bodyPr/>
          <a:lstStyle/>
          <a:p>
            <a:pPr algn="ctr"/>
            <a:r>
              <a:rPr lang="en-US" dirty="0"/>
              <a:t>1958 US Defense Education Act</a:t>
            </a:r>
          </a:p>
        </p:txBody>
      </p:sp>
      <p:sp>
        <p:nvSpPr>
          <p:cNvPr id="3" name="Content Placeholder 2">
            <a:extLst>
              <a:ext uri="{FF2B5EF4-FFF2-40B4-BE49-F238E27FC236}">
                <a16:creationId xmlns:a16="http://schemas.microsoft.com/office/drawing/2014/main" id="{682A752D-07E3-9C44-ABF3-FB42FCF56755}"/>
              </a:ext>
            </a:extLst>
          </p:cNvPr>
          <p:cNvSpPr>
            <a:spLocks noGrp="1"/>
          </p:cNvSpPr>
          <p:nvPr>
            <p:ph idx="1"/>
          </p:nvPr>
        </p:nvSpPr>
        <p:spPr/>
        <p:txBody>
          <a:bodyPr>
            <a:normAutofit fontScale="92500" lnSpcReduction="10000"/>
          </a:bodyPr>
          <a:lstStyle/>
          <a:p>
            <a:r>
              <a:rPr lang="en-US" dirty="0"/>
              <a:t>Founded the study of ‘Russian and Chinese’ foreign languages in the interests of national security and to serve foreign interests. Arabic, Persian, and Urdu were subsequently added.</a:t>
            </a:r>
          </a:p>
          <a:p>
            <a:r>
              <a:rPr lang="en-US" dirty="0"/>
              <a:t>What makes it possible for you to study the Middle East at the University of Warwick today?</a:t>
            </a:r>
          </a:p>
          <a:p>
            <a:r>
              <a:rPr lang="en-US" dirty="0"/>
              <a:t>Imagine if people in Tehran, Iran want to study English or ‘American studies’ and have funding or similar resources to do this. In the Middle East, two or three institutions exist: American University in Cairo, the American University in Beirut, and </a:t>
            </a:r>
            <a:r>
              <a:rPr lang="en-US" dirty="0" err="1"/>
              <a:t>Bosphorous</a:t>
            </a:r>
            <a:r>
              <a:rPr lang="en-US" dirty="0"/>
              <a:t> University in Istanbul.</a:t>
            </a:r>
          </a:p>
          <a:p>
            <a:r>
              <a:rPr lang="en-US" dirty="0"/>
              <a:t>These political and economic interests have enormous influence over the kinds of knowledge produced about the Middle East </a:t>
            </a:r>
            <a:r>
              <a:rPr lang="en-US"/>
              <a:t>versus America/UK.</a:t>
            </a:r>
            <a:endParaRPr lang="en-US" dirty="0"/>
          </a:p>
        </p:txBody>
      </p:sp>
    </p:spTree>
    <p:extLst>
      <p:ext uri="{BB962C8B-B14F-4D97-AF65-F5344CB8AC3E}">
        <p14:creationId xmlns:p14="http://schemas.microsoft.com/office/powerpoint/2010/main" val="3323768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1E2B0-D43B-5248-B943-A3C59A5B41A7}"/>
              </a:ext>
            </a:extLst>
          </p:cNvPr>
          <p:cNvSpPr>
            <a:spLocks noGrp="1"/>
          </p:cNvSpPr>
          <p:nvPr>
            <p:ph type="title"/>
          </p:nvPr>
        </p:nvSpPr>
        <p:spPr/>
        <p:txBody>
          <a:bodyPr/>
          <a:lstStyle/>
          <a:p>
            <a:pPr algn="ctr"/>
            <a:r>
              <a:rPr lang="en-US" dirty="0"/>
              <a:t>What are the overall contours of images of the Middle East made in the West?</a:t>
            </a:r>
          </a:p>
        </p:txBody>
      </p:sp>
      <p:pic>
        <p:nvPicPr>
          <p:cNvPr id="4" name="Content Placeholder 3">
            <a:extLst>
              <a:ext uri="{FF2B5EF4-FFF2-40B4-BE49-F238E27FC236}">
                <a16:creationId xmlns:a16="http://schemas.microsoft.com/office/drawing/2014/main" id="{D3D5F7CB-EBDA-4E4A-A794-3A7C4F398AA9}"/>
              </a:ext>
            </a:extLst>
          </p:cNvPr>
          <p:cNvPicPr>
            <a:picLocks noGrp="1" noChangeAspect="1"/>
          </p:cNvPicPr>
          <p:nvPr>
            <p:ph sz="half" idx="1"/>
          </p:nvPr>
        </p:nvPicPr>
        <p:blipFill>
          <a:blip r:embed="rId2"/>
          <a:stretch>
            <a:fillRect/>
          </a:stretch>
        </p:blipFill>
        <p:spPr>
          <a:xfrm>
            <a:off x="1662545" y="1978429"/>
            <a:ext cx="3291840" cy="4039986"/>
          </a:xfrm>
        </p:spPr>
      </p:pic>
      <p:sp>
        <p:nvSpPr>
          <p:cNvPr id="5" name="Content Placeholder 4">
            <a:extLst>
              <a:ext uri="{FF2B5EF4-FFF2-40B4-BE49-F238E27FC236}">
                <a16:creationId xmlns:a16="http://schemas.microsoft.com/office/drawing/2014/main" id="{20FC3588-43D9-F84E-9936-979F080B18A9}"/>
              </a:ext>
            </a:extLst>
          </p:cNvPr>
          <p:cNvSpPr>
            <a:spLocks noGrp="1"/>
          </p:cNvSpPr>
          <p:nvPr>
            <p:ph sz="half" idx="2"/>
          </p:nvPr>
        </p:nvSpPr>
        <p:spPr/>
        <p:txBody>
          <a:bodyPr/>
          <a:lstStyle/>
          <a:p>
            <a:r>
              <a:rPr lang="en-US" dirty="0"/>
              <a:t>‘At Prayer’ by Ludwig Deutsch, 1923.</a:t>
            </a:r>
          </a:p>
          <a:p>
            <a:r>
              <a:rPr lang="en-US" dirty="0"/>
              <a:t>Islam is thought to be key to understanding the Middle East region and its ‘culture’.</a:t>
            </a:r>
          </a:p>
          <a:p>
            <a:r>
              <a:rPr lang="en-US" dirty="0"/>
              <a:t>Muslims are conflated with Arabs…terrorists, sheikhs celebrating death and violence. </a:t>
            </a:r>
          </a:p>
          <a:p>
            <a:r>
              <a:rPr lang="en-US" dirty="0"/>
              <a:t>Arabs in Hollywood, mistreating women.</a:t>
            </a:r>
          </a:p>
        </p:txBody>
      </p:sp>
    </p:spTree>
    <p:extLst>
      <p:ext uri="{BB962C8B-B14F-4D97-AF65-F5344CB8AC3E}">
        <p14:creationId xmlns:p14="http://schemas.microsoft.com/office/powerpoint/2010/main" val="3994091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04A4C-CAAE-A047-B2F5-07DA0A1B8FC1}"/>
              </a:ext>
            </a:extLst>
          </p:cNvPr>
          <p:cNvSpPr>
            <a:spLocks noGrp="1"/>
          </p:cNvSpPr>
          <p:nvPr>
            <p:ph type="title"/>
          </p:nvPr>
        </p:nvSpPr>
        <p:spPr/>
        <p:txBody>
          <a:bodyPr/>
          <a:lstStyle/>
          <a:p>
            <a:pPr algn="ctr"/>
            <a:r>
              <a:rPr lang="en-US" dirty="0"/>
              <a:t>Muslims are conflated with Arabs, despotism, lacking democracy</a:t>
            </a:r>
          </a:p>
        </p:txBody>
      </p:sp>
      <p:sp>
        <p:nvSpPr>
          <p:cNvPr id="4" name="Content Placeholder 3">
            <a:extLst>
              <a:ext uri="{FF2B5EF4-FFF2-40B4-BE49-F238E27FC236}">
                <a16:creationId xmlns:a16="http://schemas.microsoft.com/office/drawing/2014/main" id="{D7C27204-D093-9B41-8DDD-942B7A1A50C8}"/>
              </a:ext>
            </a:extLst>
          </p:cNvPr>
          <p:cNvSpPr>
            <a:spLocks noGrp="1"/>
          </p:cNvSpPr>
          <p:nvPr>
            <p:ph sz="half" idx="2"/>
          </p:nvPr>
        </p:nvSpPr>
        <p:spPr/>
        <p:txBody>
          <a:bodyPr>
            <a:normAutofit lnSpcReduction="10000"/>
          </a:bodyPr>
          <a:lstStyle/>
          <a:p>
            <a:endParaRPr lang="en-US" dirty="0"/>
          </a:p>
          <a:p>
            <a:r>
              <a:rPr lang="en-US" dirty="0"/>
              <a:t>Arabs comprise only 20% of world’s Muslim population</a:t>
            </a:r>
          </a:p>
          <a:p>
            <a:r>
              <a:rPr lang="en-US" dirty="0"/>
              <a:t>Majority reside in the Indian subcontinent, Indonesia, and elsewhere.</a:t>
            </a:r>
          </a:p>
          <a:p>
            <a:r>
              <a:rPr lang="en-US" dirty="0"/>
              <a:t>Political ‘failure’ in the Middle East often explained in terms of Islam, lack of separation between ‘church and state’, lack of civil society.</a:t>
            </a:r>
          </a:p>
          <a:p>
            <a:endParaRPr lang="en-US" dirty="0"/>
          </a:p>
        </p:txBody>
      </p:sp>
      <p:pic>
        <p:nvPicPr>
          <p:cNvPr id="8" name="Content Placeholder 7">
            <a:extLst>
              <a:ext uri="{FF2B5EF4-FFF2-40B4-BE49-F238E27FC236}">
                <a16:creationId xmlns:a16="http://schemas.microsoft.com/office/drawing/2014/main" id="{57406004-06E1-714E-9B9F-4402931D8EBC}"/>
              </a:ext>
            </a:extLst>
          </p:cNvPr>
          <p:cNvPicPr>
            <a:picLocks noGrp="1" noChangeAspect="1"/>
          </p:cNvPicPr>
          <p:nvPr>
            <p:ph sz="half" idx="1"/>
          </p:nvPr>
        </p:nvPicPr>
        <p:blipFill>
          <a:blip r:embed="rId2"/>
          <a:stretch>
            <a:fillRect/>
          </a:stretch>
        </p:blipFill>
        <p:spPr>
          <a:xfrm>
            <a:off x="1530350" y="2493818"/>
            <a:ext cx="3797300" cy="2574276"/>
          </a:xfrm>
        </p:spPr>
      </p:pic>
    </p:spTree>
    <p:extLst>
      <p:ext uri="{BB962C8B-B14F-4D97-AF65-F5344CB8AC3E}">
        <p14:creationId xmlns:p14="http://schemas.microsoft.com/office/powerpoint/2010/main" val="2277425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261E2-5E00-E342-A8ED-5FA4454E59C0}"/>
              </a:ext>
            </a:extLst>
          </p:cNvPr>
          <p:cNvSpPr>
            <a:spLocks noGrp="1"/>
          </p:cNvSpPr>
          <p:nvPr>
            <p:ph type="title"/>
          </p:nvPr>
        </p:nvSpPr>
        <p:spPr/>
        <p:txBody>
          <a:bodyPr/>
          <a:lstStyle/>
          <a:p>
            <a:pPr algn="ctr"/>
            <a:r>
              <a:rPr lang="en-US" dirty="0"/>
              <a:t>Disentangle Western understandings of roots of despotism in the Middle East</a:t>
            </a:r>
          </a:p>
        </p:txBody>
      </p:sp>
      <p:sp>
        <p:nvSpPr>
          <p:cNvPr id="3" name="Content Placeholder 2">
            <a:extLst>
              <a:ext uri="{FF2B5EF4-FFF2-40B4-BE49-F238E27FC236}">
                <a16:creationId xmlns:a16="http://schemas.microsoft.com/office/drawing/2014/main" id="{991BA57E-B714-8843-BF2F-0BD3B20D3CAC}"/>
              </a:ext>
            </a:extLst>
          </p:cNvPr>
          <p:cNvSpPr>
            <a:spLocks noGrp="1"/>
          </p:cNvSpPr>
          <p:nvPr>
            <p:ph idx="1"/>
          </p:nvPr>
        </p:nvSpPr>
        <p:spPr/>
        <p:txBody>
          <a:bodyPr/>
          <a:lstStyle/>
          <a:p>
            <a:r>
              <a:rPr lang="en-US" dirty="0"/>
              <a:t>Pre-Islamic ancient Greece</a:t>
            </a:r>
          </a:p>
          <a:p>
            <a:r>
              <a:rPr lang="en-US" dirty="0"/>
              <a:t>Crusades of the 11</a:t>
            </a:r>
            <a:r>
              <a:rPr lang="en-US" baseline="30000" dirty="0"/>
              <a:t>th</a:t>
            </a:r>
            <a:r>
              <a:rPr lang="en-US" dirty="0"/>
              <a:t> century</a:t>
            </a:r>
          </a:p>
          <a:p>
            <a:r>
              <a:rPr lang="en-US" dirty="0"/>
              <a:t>Latin scholars started produced scholarship arguing that the ‘Mohammedan’ religion was a ‘false’ religion.</a:t>
            </a:r>
          </a:p>
          <a:p>
            <a:r>
              <a:rPr lang="en-US" dirty="0"/>
              <a:t>Ottoman expansion from central Asia generates anxiety, capturing Constantinople in 1453.</a:t>
            </a:r>
          </a:p>
          <a:p>
            <a:r>
              <a:rPr lang="en-US" dirty="0"/>
              <a:t>By the 17</a:t>
            </a:r>
            <a:r>
              <a:rPr lang="en-US" baseline="30000" dirty="0"/>
              <a:t>th</a:t>
            </a:r>
            <a:r>
              <a:rPr lang="en-US" dirty="0"/>
              <a:t> century, as empire expands, the image of the Ottoman is increasingly portrayed as bad, corrupt, and in decline. </a:t>
            </a:r>
          </a:p>
        </p:txBody>
      </p:sp>
    </p:spTree>
    <p:extLst>
      <p:ext uri="{BB962C8B-B14F-4D97-AF65-F5344CB8AC3E}">
        <p14:creationId xmlns:p14="http://schemas.microsoft.com/office/powerpoint/2010/main" val="3463626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8D4FD-2F96-B54A-8D74-2842DFDDC2F5}"/>
              </a:ext>
            </a:extLst>
          </p:cNvPr>
          <p:cNvSpPr>
            <a:spLocks noGrp="1"/>
          </p:cNvSpPr>
          <p:nvPr>
            <p:ph type="title"/>
          </p:nvPr>
        </p:nvSpPr>
        <p:spPr/>
        <p:txBody>
          <a:bodyPr/>
          <a:lstStyle/>
          <a:p>
            <a:pPr algn="ctr"/>
            <a:r>
              <a:rPr lang="en-US" dirty="0"/>
              <a:t>Bellini’s portrayal of Sultan Mehmed II, 15</a:t>
            </a:r>
            <a:r>
              <a:rPr lang="en-US" baseline="30000" dirty="0"/>
              <a:t>th</a:t>
            </a:r>
            <a:r>
              <a:rPr lang="en-US" dirty="0"/>
              <a:t> c.</a:t>
            </a:r>
          </a:p>
        </p:txBody>
      </p:sp>
      <p:pic>
        <p:nvPicPr>
          <p:cNvPr id="10" name="Content Placeholder 9">
            <a:extLst>
              <a:ext uri="{FF2B5EF4-FFF2-40B4-BE49-F238E27FC236}">
                <a16:creationId xmlns:a16="http://schemas.microsoft.com/office/drawing/2014/main" id="{A922CE7B-6EA7-5C48-8838-E85A6BB4E576}"/>
              </a:ext>
            </a:extLst>
          </p:cNvPr>
          <p:cNvPicPr>
            <a:picLocks noGrp="1" noChangeAspect="1"/>
          </p:cNvPicPr>
          <p:nvPr>
            <p:ph idx="1"/>
          </p:nvPr>
        </p:nvPicPr>
        <p:blipFill>
          <a:blip r:embed="rId2"/>
          <a:stretch>
            <a:fillRect/>
          </a:stretch>
        </p:blipFill>
        <p:spPr>
          <a:xfrm>
            <a:off x="4486005" y="1825625"/>
            <a:ext cx="3219990" cy="4351338"/>
          </a:xfrm>
          <a:prstGeom prst="rect">
            <a:avLst/>
          </a:prstGeom>
        </p:spPr>
      </p:pic>
    </p:spTree>
    <p:extLst>
      <p:ext uri="{BB962C8B-B14F-4D97-AF65-F5344CB8AC3E}">
        <p14:creationId xmlns:p14="http://schemas.microsoft.com/office/powerpoint/2010/main" val="848622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6EF67-7061-A546-8269-45D210B62D40}"/>
              </a:ext>
            </a:extLst>
          </p:cNvPr>
          <p:cNvSpPr>
            <a:spLocks noGrp="1"/>
          </p:cNvSpPr>
          <p:nvPr>
            <p:ph type="title"/>
          </p:nvPr>
        </p:nvSpPr>
        <p:spPr/>
        <p:txBody>
          <a:bodyPr/>
          <a:lstStyle/>
          <a:p>
            <a:pPr algn="ctr"/>
            <a:r>
              <a:rPr lang="en-US" dirty="0"/>
              <a:t>Montesquieu</a:t>
            </a:r>
          </a:p>
        </p:txBody>
      </p:sp>
      <p:sp>
        <p:nvSpPr>
          <p:cNvPr id="5" name="Text Placeholder 4">
            <a:extLst>
              <a:ext uri="{FF2B5EF4-FFF2-40B4-BE49-F238E27FC236}">
                <a16:creationId xmlns:a16="http://schemas.microsoft.com/office/drawing/2014/main" id="{659513A7-F11C-684B-AC0B-B4FBA1800BD1}"/>
              </a:ext>
            </a:extLst>
          </p:cNvPr>
          <p:cNvSpPr>
            <a:spLocks noGrp="1"/>
          </p:cNvSpPr>
          <p:nvPr>
            <p:ph type="body" idx="1"/>
          </p:nvPr>
        </p:nvSpPr>
        <p:spPr>
          <a:xfrm>
            <a:off x="839788" y="1681163"/>
            <a:ext cx="5157787" cy="554037"/>
          </a:xfrm>
        </p:spPr>
        <p:txBody>
          <a:bodyPr>
            <a:normAutofit/>
          </a:bodyPr>
          <a:lstStyle/>
          <a:p>
            <a:pPr algn="ctr"/>
            <a:r>
              <a:rPr lang="en-US" sz="3200" b="0" dirty="0"/>
              <a:t>‘Spirit of Laws’</a:t>
            </a:r>
          </a:p>
        </p:txBody>
      </p:sp>
      <p:pic>
        <p:nvPicPr>
          <p:cNvPr id="4" name="Content Placeholder 3">
            <a:extLst>
              <a:ext uri="{FF2B5EF4-FFF2-40B4-BE49-F238E27FC236}">
                <a16:creationId xmlns:a16="http://schemas.microsoft.com/office/drawing/2014/main" id="{B60F67A0-C049-9844-8919-AA961759649D}"/>
              </a:ext>
            </a:extLst>
          </p:cNvPr>
          <p:cNvPicPr>
            <a:picLocks noGrp="1" noChangeAspect="1"/>
          </p:cNvPicPr>
          <p:nvPr>
            <p:ph sz="half" idx="2"/>
          </p:nvPr>
        </p:nvPicPr>
        <p:blipFill>
          <a:blip r:embed="rId2"/>
          <a:stretch>
            <a:fillRect/>
          </a:stretch>
        </p:blipFill>
        <p:spPr>
          <a:xfrm>
            <a:off x="2186781" y="2696369"/>
            <a:ext cx="2463800" cy="3302000"/>
          </a:xfrm>
        </p:spPr>
      </p:pic>
      <p:sp>
        <p:nvSpPr>
          <p:cNvPr id="6" name="Text Placeholder 5">
            <a:extLst>
              <a:ext uri="{FF2B5EF4-FFF2-40B4-BE49-F238E27FC236}">
                <a16:creationId xmlns:a16="http://schemas.microsoft.com/office/drawing/2014/main" id="{1978D696-797D-6A41-A57D-AB84D9D9C6D1}"/>
              </a:ext>
            </a:extLst>
          </p:cNvPr>
          <p:cNvSpPr>
            <a:spLocks noGrp="1"/>
          </p:cNvSpPr>
          <p:nvPr>
            <p:ph type="body" sz="quarter" idx="3"/>
          </p:nvPr>
        </p:nvSpPr>
        <p:spPr>
          <a:xfrm>
            <a:off x="6172200" y="1690687"/>
            <a:ext cx="5183188" cy="544513"/>
          </a:xfrm>
        </p:spPr>
        <p:txBody>
          <a:bodyPr>
            <a:normAutofit/>
          </a:bodyPr>
          <a:lstStyle/>
          <a:p>
            <a:pPr algn="ctr"/>
            <a:r>
              <a:rPr lang="en-US" sz="3200" b="0" dirty="0"/>
              <a:t>‘Persian Letters’</a:t>
            </a:r>
          </a:p>
        </p:txBody>
      </p:sp>
      <p:pic>
        <p:nvPicPr>
          <p:cNvPr id="11" name="Content Placeholder 10">
            <a:extLst>
              <a:ext uri="{FF2B5EF4-FFF2-40B4-BE49-F238E27FC236}">
                <a16:creationId xmlns:a16="http://schemas.microsoft.com/office/drawing/2014/main" id="{0FAFF400-D54B-B441-A5E9-A83836A58CC9}"/>
              </a:ext>
            </a:extLst>
          </p:cNvPr>
          <p:cNvPicPr>
            <a:picLocks noGrp="1" noChangeAspect="1"/>
          </p:cNvPicPr>
          <p:nvPr>
            <p:ph sz="quarter" idx="4"/>
          </p:nvPr>
        </p:nvPicPr>
        <p:blipFill>
          <a:blip r:embed="rId3"/>
          <a:stretch>
            <a:fillRect/>
          </a:stretch>
        </p:blipFill>
        <p:spPr>
          <a:xfrm>
            <a:off x="7639844" y="2543969"/>
            <a:ext cx="2247900" cy="3606800"/>
          </a:xfrm>
        </p:spPr>
      </p:pic>
    </p:spTree>
    <p:extLst>
      <p:ext uri="{BB962C8B-B14F-4D97-AF65-F5344CB8AC3E}">
        <p14:creationId xmlns:p14="http://schemas.microsoft.com/office/powerpoint/2010/main" val="461401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423F9-3A42-744E-96CC-435A57637746}"/>
              </a:ext>
            </a:extLst>
          </p:cNvPr>
          <p:cNvSpPr>
            <a:spLocks noGrp="1"/>
          </p:cNvSpPr>
          <p:nvPr>
            <p:ph type="title"/>
          </p:nvPr>
        </p:nvSpPr>
        <p:spPr/>
        <p:txBody>
          <a:bodyPr/>
          <a:lstStyle/>
          <a:p>
            <a:pPr algn="ctr"/>
            <a:r>
              <a:rPr lang="en-US" dirty="0"/>
              <a:t>Women (as represented by Western man)</a:t>
            </a:r>
          </a:p>
        </p:txBody>
      </p:sp>
      <p:pic>
        <p:nvPicPr>
          <p:cNvPr id="4" name="Content Placeholder 3">
            <a:extLst>
              <a:ext uri="{FF2B5EF4-FFF2-40B4-BE49-F238E27FC236}">
                <a16:creationId xmlns:a16="http://schemas.microsoft.com/office/drawing/2014/main" id="{7979B7C9-116B-1F41-8EF2-8C5B4AACC4AD}"/>
              </a:ext>
            </a:extLst>
          </p:cNvPr>
          <p:cNvPicPr>
            <a:picLocks noGrp="1" noChangeAspect="1"/>
          </p:cNvPicPr>
          <p:nvPr>
            <p:ph sz="half" idx="1"/>
          </p:nvPr>
        </p:nvPicPr>
        <p:blipFill>
          <a:blip r:embed="rId2"/>
          <a:stretch>
            <a:fillRect/>
          </a:stretch>
        </p:blipFill>
        <p:spPr>
          <a:xfrm>
            <a:off x="2169584" y="1825625"/>
            <a:ext cx="2451100" cy="3327400"/>
          </a:xfrm>
        </p:spPr>
      </p:pic>
      <p:sp>
        <p:nvSpPr>
          <p:cNvPr id="6" name="Content Placeholder 5">
            <a:extLst>
              <a:ext uri="{FF2B5EF4-FFF2-40B4-BE49-F238E27FC236}">
                <a16:creationId xmlns:a16="http://schemas.microsoft.com/office/drawing/2014/main" id="{3FC35167-4545-8B4E-BE33-E3643BA9C795}"/>
              </a:ext>
            </a:extLst>
          </p:cNvPr>
          <p:cNvSpPr>
            <a:spLocks noGrp="1"/>
          </p:cNvSpPr>
          <p:nvPr>
            <p:ph sz="half" idx="2"/>
          </p:nvPr>
        </p:nvSpPr>
        <p:spPr/>
        <p:txBody>
          <a:bodyPr/>
          <a:lstStyle/>
          <a:p>
            <a:r>
              <a:rPr lang="en-US" dirty="0"/>
              <a:t>Lord Cromer, governor of Egypt 1883-1907, writing about costs of British presence in Egypt and necessity to remain nonetheless because Islam treated women badly, subjugated by political system. There was no way out except through ‘us’ (white man). </a:t>
            </a:r>
          </a:p>
        </p:txBody>
      </p:sp>
    </p:spTree>
    <p:extLst>
      <p:ext uri="{BB962C8B-B14F-4D97-AF65-F5344CB8AC3E}">
        <p14:creationId xmlns:p14="http://schemas.microsoft.com/office/powerpoint/2010/main" val="17994920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714</TotalTime>
  <Words>913</Words>
  <Application>Microsoft Macintosh PowerPoint</Application>
  <PresentationFormat>Widescreen</PresentationFormat>
  <Paragraphs>64</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Representing, Picturing, and Imagining the Middle East </vt:lpstr>
      <vt:lpstr>Oriental Studies</vt:lpstr>
      <vt:lpstr>1958 US Defense Education Act</vt:lpstr>
      <vt:lpstr>What are the overall contours of images of the Middle East made in the West?</vt:lpstr>
      <vt:lpstr>Muslims are conflated with Arabs, despotism, lacking democracy</vt:lpstr>
      <vt:lpstr>Disentangle Western understandings of roots of despotism in the Middle East</vt:lpstr>
      <vt:lpstr>Bellini’s portrayal of Sultan Mehmed II, 15th c.</vt:lpstr>
      <vt:lpstr>Montesquieu</vt:lpstr>
      <vt:lpstr>Women (as represented by Western man)</vt:lpstr>
      <vt:lpstr>Harem, Hamam, Hijab</vt:lpstr>
      <vt:lpstr>How can author access the site of the ‘real’ without being there?</vt:lpstr>
      <vt:lpstr>How to critique this mode of explanation?</vt:lpstr>
      <vt:lpstr>‘Oriental Despotism,’ by K. Wittfogel, 1957</vt:lpstr>
      <vt:lpstr>Differences between ‘Islam’ and the ‘West’</vt:lpstr>
      <vt:lpstr>‘The Ambassadors,’ (1533)  by Holbein (Dutch painter)</vt:lpstr>
      <vt:lpstr>‘Rape of Europa’ by Durer (16th c.)</vt:lpstr>
      <vt:lpstr>Representation and Power</vt:lpstr>
      <vt:lpstr>British Museum: Persia Exhibit</vt:lpstr>
      <vt:lpstr>New exhibition at the British Museum: Inspired by the East: How the Islamic world influenced western art</vt:lpstr>
      <vt:lpstr>(Les) Femmes d’Alger (Women of Algiers)</vt:lpstr>
      <vt:lpstr>Edward Said’s Orientalism, 1978</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Representing, Picturing, and Imagining the Middle East </dc:title>
  <dc:creator>Microsoft Office User</dc:creator>
  <cp:lastModifiedBy>Microsoft Office User</cp:lastModifiedBy>
  <cp:revision>57</cp:revision>
  <dcterms:created xsi:type="dcterms:W3CDTF">2019-04-26T14:05:32Z</dcterms:created>
  <dcterms:modified xsi:type="dcterms:W3CDTF">2019-10-09T09:50:10Z</dcterms:modified>
</cp:coreProperties>
</file>