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sldIdLst>
    <p:sldId id="256" r:id="rId3"/>
    <p:sldId id="285" r:id="rId4"/>
    <p:sldId id="286" r:id="rId5"/>
    <p:sldId id="287" r:id="rId6"/>
    <p:sldId id="288" r:id="rId7"/>
    <p:sldId id="289" r:id="rId8"/>
    <p:sldId id="290" r:id="rId9"/>
    <p:sldId id="291" r:id="rId10"/>
    <p:sldId id="257" r:id="rId11"/>
    <p:sldId id="258" r:id="rId12"/>
    <p:sldId id="259" r:id="rId13"/>
    <p:sldId id="260" r:id="rId14"/>
    <p:sldId id="261" r:id="rId15"/>
    <p:sldId id="292" r:id="rId16"/>
    <p:sldId id="282" r:id="rId17"/>
    <p:sldId id="262" r:id="rId18"/>
    <p:sldId id="263" r:id="rId19"/>
    <p:sldId id="264" r:id="rId20"/>
    <p:sldId id="265" r:id="rId21"/>
    <p:sldId id="266" r:id="rId22"/>
    <p:sldId id="268" r:id="rId23"/>
    <p:sldId id="267" r:id="rId24"/>
    <p:sldId id="269" r:id="rId25"/>
    <p:sldId id="270" r:id="rId26"/>
    <p:sldId id="271" r:id="rId27"/>
    <p:sldId id="272" r:id="rId28"/>
    <p:sldId id="273" r:id="rId29"/>
    <p:sldId id="274" r:id="rId30"/>
    <p:sldId id="284" r:id="rId31"/>
    <p:sldId id="277" r:id="rId32"/>
    <p:sldId id="283" r:id="rId33"/>
    <p:sldId id="275" r:id="rId34"/>
    <p:sldId id="276" r:id="rId35"/>
    <p:sldId id="278" r:id="rId36"/>
    <p:sldId id="279" r:id="rId37"/>
    <p:sldId id="280" r:id="rId38"/>
    <p:sldId id="281"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902"/>
    <p:restoredTop sz="94433"/>
  </p:normalViewPr>
  <p:slideViewPr>
    <p:cSldViewPr snapToGrid="0" snapToObjects="1">
      <p:cViewPr varScale="1">
        <p:scale>
          <a:sx n="76" d="100"/>
          <a:sy n="76" d="100"/>
        </p:scale>
        <p:origin x="232"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76D22-EB68-4544-9B11-47DEC901E9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F997BC-D139-F04A-9B11-CD71976E73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97F631F-C595-EE4C-94EE-AD06A3C12D7B}"/>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5" name="Footer Placeholder 4">
            <a:extLst>
              <a:ext uri="{FF2B5EF4-FFF2-40B4-BE49-F238E27FC236}">
                <a16:creationId xmlns:a16="http://schemas.microsoft.com/office/drawing/2014/main" id="{95754576-A1C1-7946-B8BB-B9421E0E07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D09F20-0ECF-BA40-B039-66EB6553D722}"/>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1831360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71F0D-A9DA-E749-BB5D-1D1E68CB78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4D1BCF-F058-264B-BE95-B7C678EF903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C2D6F-C896-F443-AC31-82F700A441EB}"/>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5" name="Footer Placeholder 4">
            <a:extLst>
              <a:ext uri="{FF2B5EF4-FFF2-40B4-BE49-F238E27FC236}">
                <a16:creationId xmlns:a16="http://schemas.microsoft.com/office/drawing/2014/main" id="{C43F9AF3-65C1-5E40-B8A6-C903B72BF7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A69DEB-ED02-1340-8F8A-CAC7F1273BC5}"/>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3210893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0D8776-7F3E-D94E-ABAE-AD1CE904AE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B450AB-F97D-D444-86F5-D73F32FBAA7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BF0615-D07F-9F43-B3FE-E7FE885AAEAF}"/>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5" name="Footer Placeholder 4">
            <a:extLst>
              <a:ext uri="{FF2B5EF4-FFF2-40B4-BE49-F238E27FC236}">
                <a16:creationId xmlns:a16="http://schemas.microsoft.com/office/drawing/2014/main" id="{16940603-0F13-F541-89AA-886AA704AE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EF9F90-EAA5-A448-8E11-49D9BEBE1A5A}"/>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1925737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3C20A5A-9EDE-3140-8A3B-0211D677C874}"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1077867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C20A5A-9EDE-3140-8A3B-0211D677C874}"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3418345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C20A5A-9EDE-3140-8A3B-0211D677C874}"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21941808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C20A5A-9EDE-3140-8A3B-0211D677C874}"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1779056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C20A5A-9EDE-3140-8A3B-0211D677C874}" type="datetimeFigureOut">
              <a:rPr lang="en-US" smtClean="0"/>
              <a:t>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30921199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3C20A5A-9EDE-3140-8A3B-0211D677C874}" type="datetimeFigureOut">
              <a:rPr lang="en-US" smtClean="0"/>
              <a:t>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16212262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C20A5A-9EDE-3140-8A3B-0211D677C874}" type="datetimeFigureOut">
              <a:rPr lang="en-US" smtClean="0"/>
              <a:t>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4193409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C20A5A-9EDE-3140-8A3B-0211D677C874}"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4188992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005-662E-A24E-BAC0-9F3DDF649B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D0E45F-8146-4C49-B5F5-494F80573BF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648A12-FF4B-E349-934B-1E6410DFA751}"/>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5" name="Footer Placeholder 4">
            <a:extLst>
              <a:ext uri="{FF2B5EF4-FFF2-40B4-BE49-F238E27FC236}">
                <a16:creationId xmlns:a16="http://schemas.microsoft.com/office/drawing/2014/main" id="{E948A063-8A64-6142-AC97-C4C5E45B4E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22F8C6-F8D3-4B4A-BEBA-DE4C11FE578F}"/>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37036119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C20A5A-9EDE-3140-8A3B-0211D677C874}" type="datetimeFigureOut">
              <a:rPr lang="en-US" smtClean="0"/>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42331532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C20A5A-9EDE-3140-8A3B-0211D677C874}"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2230154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C20A5A-9EDE-3140-8A3B-0211D677C874}" type="datetimeFigureOut">
              <a:rPr lang="en-US" smtClean="0"/>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0E7AA7-A248-7A46-B8D7-7DC07D1861D6}" type="slidenum">
              <a:rPr lang="en-US" smtClean="0"/>
              <a:t>‹#›</a:t>
            </a:fld>
            <a:endParaRPr lang="en-US"/>
          </a:p>
        </p:txBody>
      </p:sp>
    </p:spTree>
    <p:extLst>
      <p:ext uri="{BB962C8B-B14F-4D97-AF65-F5344CB8AC3E}">
        <p14:creationId xmlns:p14="http://schemas.microsoft.com/office/powerpoint/2010/main" val="367177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62CDC-24EC-4A43-95E3-A981569F4B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5E254C8-037C-2F46-8767-737F8723DB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84B05E5-CFAE-7941-96E0-2F615A6C8731}"/>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5" name="Footer Placeholder 4">
            <a:extLst>
              <a:ext uri="{FF2B5EF4-FFF2-40B4-BE49-F238E27FC236}">
                <a16:creationId xmlns:a16="http://schemas.microsoft.com/office/drawing/2014/main" id="{AA46231B-60D3-8049-B016-180981171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DA583F-8449-174A-9438-DACAD7665F03}"/>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1152060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776BA-75B5-AA4F-8C2A-A872F8DBC7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0791A5-51C5-DC42-A053-7F816A771F3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D65C72-7942-184B-A823-290B6B6598F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D2E47AA-2BDC-9A4A-85A7-9E6BBF7296A8}"/>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6" name="Footer Placeholder 5">
            <a:extLst>
              <a:ext uri="{FF2B5EF4-FFF2-40B4-BE49-F238E27FC236}">
                <a16:creationId xmlns:a16="http://schemas.microsoft.com/office/drawing/2014/main" id="{45C170A8-AC16-3A45-A82C-023830D2B7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39FBC8-5080-7140-BB55-961DB859A7A0}"/>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2787937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F12A9-2212-EA4A-9275-34B6182B6E8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93084F7-C6D3-2A48-B823-AD284B6471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076B54C-F811-3B4E-BB7C-42987DF47D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D517AED-B35E-594C-8527-187D96D5C5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7E2B441-1B98-ED44-9B6A-F6A470BE57A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E1CEBC8-EB99-304F-AD9F-F4DDE0DA7840}"/>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8" name="Footer Placeholder 7">
            <a:extLst>
              <a:ext uri="{FF2B5EF4-FFF2-40B4-BE49-F238E27FC236}">
                <a16:creationId xmlns:a16="http://schemas.microsoft.com/office/drawing/2014/main" id="{831C95D8-7A52-D146-B6D9-4FDD3F99EC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3EFCB4C-E9EE-244A-8797-EB3CA86B2735}"/>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3113337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87CEB-2512-F842-A818-EE28DE9731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837799D-CAA5-7D46-A35B-AA564B962E78}"/>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4" name="Footer Placeholder 3">
            <a:extLst>
              <a:ext uri="{FF2B5EF4-FFF2-40B4-BE49-F238E27FC236}">
                <a16:creationId xmlns:a16="http://schemas.microsoft.com/office/drawing/2014/main" id="{436ED5AE-8E7C-6546-A7E7-86833E8854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87CFB7-D19C-244D-BFC8-3751F500BB8D}"/>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123942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26F62C-8005-3F48-8F64-254BE4236F2A}"/>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3" name="Footer Placeholder 2">
            <a:extLst>
              <a:ext uri="{FF2B5EF4-FFF2-40B4-BE49-F238E27FC236}">
                <a16:creationId xmlns:a16="http://schemas.microsoft.com/office/drawing/2014/main" id="{8E73A613-A506-E545-A786-EF4C8A7A768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5C383EA-0716-EE45-9260-25FDCBF93C90}"/>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3922680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59522-5109-5F4D-8A71-9EBEB87B3C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C0027F3-1F61-4449-A117-95B667B80E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42FD0B-14E9-FD40-A7B4-D99C813710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16C445-F9A2-B24A-BBD0-7155DD3E3E01}"/>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6" name="Footer Placeholder 5">
            <a:extLst>
              <a:ext uri="{FF2B5EF4-FFF2-40B4-BE49-F238E27FC236}">
                <a16:creationId xmlns:a16="http://schemas.microsoft.com/office/drawing/2014/main" id="{7EC8B52B-6507-4E43-8EAC-195C4C596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46FB38-4C4B-6449-96FE-939A2F0CA5AD}"/>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3210053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1A378-99ED-A04F-B8B9-421D3B8E2F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8D336C-4458-BE41-8DE4-EA3542C48B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20D308-BC0D-F74E-B0FB-AB02F951DE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053766F-4C17-4E48-BC22-20DA2DE411DE}"/>
              </a:ext>
            </a:extLst>
          </p:cNvPr>
          <p:cNvSpPr>
            <a:spLocks noGrp="1"/>
          </p:cNvSpPr>
          <p:nvPr>
            <p:ph type="dt" sz="half" idx="10"/>
          </p:nvPr>
        </p:nvSpPr>
        <p:spPr/>
        <p:txBody>
          <a:bodyPr/>
          <a:lstStyle/>
          <a:p>
            <a:fld id="{2A052A9E-FA16-C243-9B4F-EB775992F68B}" type="datetimeFigureOut">
              <a:rPr lang="en-US" smtClean="0"/>
              <a:t>11/20/19</a:t>
            </a:fld>
            <a:endParaRPr lang="en-US"/>
          </a:p>
        </p:txBody>
      </p:sp>
      <p:sp>
        <p:nvSpPr>
          <p:cNvPr id="6" name="Footer Placeholder 5">
            <a:extLst>
              <a:ext uri="{FF2B5EF4-FFF2-40B4-BE49-F238E27FC236}">
                <a16:creationId xmlns:a16="http://schemas.microsoft.com/office/drawing/2014/main" id="{94C92B76-1EAB-8B47-83C8-4BAC0CB3F3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F00F4B-5103-6548-B9DD-B2D9365F2842}"/>
              </a:ext>
            </a:extLst>
          </p:cNvPr>
          <p:cNvSpPr>
            <a:spLocks noGrp="1"/>
          </p:cNvSpPr>
          <p:nvPr>
            <p:ph type="sldNum" sz="quarter" idx="12"/>
          </p:nvPr>
        </p:nvSpPr>
        <p:spPr/>
        <p:txBody>
          <a:bodyPr/>
          <a:lstStyle/>
          <a:p>
            <a:fld id="{0BAC33FF-DAC7-A548-8149-71AF56AD3E5D}" type="slidenum">
              <a:rPr lang="en-US" smtClean="0"/>
              <a:t>‹#›</a:t>
            </a:fld>
            <a:endParaRPr lang="en-US"/>
          </a:p>
        </p:txBody>
      </p:sp>
    </p:spTree>
    <p:extLst>
      <p:ext uri="{BB962C8B-B14F-4D97-AF65-F5344CB8AC3E}">
        <p14:creationId xmlns:p14="http://schemas.microsoft.com/office/powerpoint/2010/main" val="2557549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58AF70-55B8-5541-B5F3-74FD7E0241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A13FEC-56EF-4C4C-BF07-599E85E795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1C5991-FC41-6343-8367-DC3AEB2BF4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52A9E-FA16-C243-9B4F-EB775992F68B}" type="datetimeFigureOut">
              <a:rPr lang="en-US" smtClean="0"/>
              <a:t>11/20/19</a:t>
            </a:fld>
            <a:endParaRPr lang="en-US"/>
          </a:p>
        </p:txBody>
      </p:sp>
      <p:sp>
        <p:nvSpPr>
          <p:cNvPr id="5" name="Footer Placeholder 4">
            <a:extLst>
              <a:ext uri="{FF2B5EF4-FFF2-40B4-BE49-F238E27FC236}">
                <a16:creationId xmlns:a16="http://schemas.microsoft.com/office/drawing/2014/main" id="{2F50EA08-259D-A44A-858A-DE2028B314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319198F-6BD5-7E4D-BF55-77B9C6EBC2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AC33FF-DAC7-A548-8149-71AF56AD3E5D}" type="slidenum">
              <a:rPr lang="en-US" smtClean="0"/>
              <a:t>‹#›</a:t>
            </a:fld>
            <a:endParaRPr lang="en-US"/>
          </a:p>
        </p:txBody>
      </p:sp>
    </p:spTree>
    <p:extLst>
      <p:ext uri="{BB962C8B-B14F-4D97-AF65-F5344CB8AC3E}">
        <p14:creationId xmlns:p14="http://schemas.microsoft.com/office/powerpoint/2010/main" val="4725499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C20A5A-9EDE-3140-8A3B-0211D677C874}" type="datetimeFigureOut">
              <a:rPr lang="en-US" smtClean="0"/>
              <a:t>11/20/19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0E7AA7-A248-7A46-B8D7-7DC07D1861D6}" type="slidenum">
              <a:rPr lang="en-US" smtClean="0"/>
              <a:t>‹#›</a:t>
            </a:fld>
            <a:endParaRPr lang="en-US"/>
          </a:p>
        </p:txBody>
      </p:sp>
    </p:spTree>
    <p:extLst>
      <p:ext uri="{BB962C8B-B14F-4D97-AF65-F5344CB8AC3E}">
        <p14:creationId xmlns:p14="http://schemas.microsoft.com/office/powerpoint/2010/main" val="33232521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67CF1-3C5C-DC41-9252-9B1991A1EE8F}"/>
              </a:ext>
            </a:extLst>
          </p:cNvPr>
          <p:cNvSpPr>
            <a:spLocks noGrp="1"/>
          </p:cNvSpPr>
          <p:nvPr>
            <p:ph type="ctrTitle"/>
          </p:nvPr>
        </p:nvSpPr>
        <p:spPr/>
        <p:txBody>
          <a:bodyPr/>
          <a:lstStyle/>
          <a:p>
            <a:r>
              <a:rPr lang="en-US" dirty="0"/>
              <a:t>The Middle East in the Interwar Period</a:t>
            </a:r>
          </a:p>
        </p:txBody>
      </p:sp>
      <p:sp>
        <p:nvSpPr>
          <p:cNvPr id="3" name="Subtitle 2">
            <a:extLst>
              <a:ext uri="{FF2B5EF4-FFF2-40B4-BE49-F238E27FC236}">
                <a16:creationId xmlns:a16="http://schemas.microsoft.com/office/drawing/2014/main" id="{B3928DD5-55D5-774B-AD99-20EBD72663F1}"/>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686882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1C6E6-61E6-4B4B-A9BD-117D7413B24D}"/>
              </a:ext>
            </a:extLst>
          </p:cNvPr>
          <p:cNvSpPr>
            <a:spLocks noGrp="1"/>
          </p:cNvSpPr>
          <p:nvPr>
            <p:ph type="title"/>
          </p:nvPr>
        </p:nvSpPr>
        <p:spPr/>
        <p:txBody>
          <a:bodyPr/>
          <a:lstStyle/>
          <a:p>
            <a:pPr algn="ctr"/>
            <a:r>
              <a:rPr lang="en-US" dirty="0"/>
              <a:t>Mandates (British and French)</a:t>
            </a:r>
          </a:p>
        </p:txBody>
      </p:sp>
      <p:pic>
        <p:nvPicPr>
          <p:cNvPr id="1025" name="Picture 1" descr="page1image3478174832">
            <a:extLst>
              <a:ext uri="{FF2B5EF4-FFF2-40B4-BE49-F238E27FC236}">
                <a16:creationId xmlns:a16="http://schemas.microsoft.com/office/drawing/2014/main" id="{656A24D2-1FCA-3549-9E48-5E6D62261D79}"/>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51171" y="1825625"/>
            <a:ext cx="4340629" cy="435133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2image3479273328">
            <a:extLst>
              <a:ext uri="{FF2B5EF4-FFF2-40B4-BE49-F238E27FC236}">
                <a16:creationId xmlns:a16="http://schemas.microsoft.com/office/drawing/2014/main" id="{1A495463-6E20-7F4E-B20B-DA7651202A8F}"/>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533698" y="1825625"/>
            <a:ext cx="383632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5016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47E86-8D22-9840-9F60-903C8EC9C6F9}"/>
              </a:ext>
            </a:extLst>
          </p:cNvPr>
          <p:cNvSpPr>
            <a:spLocks noGrp="1"/>
          </p:cNvSpPr>
          <p:nvPr>
            <p:ph type="title"/>
          </p:nvPr>
        </p:nvSpPr>
        <p:spPr/>
        <p:txBody>
          <a:bodyPr/>
          <a:lstStyle/>
          <a:p>
            <a:pPr algn="ctr"/>
            <a:r>
              <a:rPr lang="en-US" dirty="0"/>
              <a:t>1920-22, Consolidating the Map</a:t>
            </a:r>
          </a:p>
        </p:txBody>
      </p:sp>
      <p:sp>
        <p:nvSpPr>
          <p:cNvPr id="3" name="Content Placeholder 2">
            <a:extLst>
              <a:ext uri="{FF2B5EF4-FFF2-40B4-BE49-F238E27FC236}">
                <a16:creationId xmlns:a16="http://schemas.microsoft.com/office/drawing/2014/main" id="{F61D67D3-E794-264D-827B-B6B1CA212DBC}"/>
              </a:ext>
            </a:extLst>
          </p:cNvPr>
          <p:cNvSpPr>
            <a:spLocks noGrp="1"/>
          </p:cNvSpPr>
          <p:nvPr>
            <p:ph idx="1"/>
          </p:nvPr>
        </p:nvSpPr>
        <p:spPr/>
        <p:txBody>
          <a:bodyPr>
            <a:normAutofit fontScale="85000" lnSpcReduction="10000"/>
          </a:bodyPr>
          <a:lstStyle/>
          <a:p>
            <a:r>
              <a:rPr lang="en-US" b="1" dirty="0"/>
              <a:t>Britain</a:t>
            </a:r>
            <a:r>
              <a:rPr lang="en-US" dirty="0"/>
              <a:t>: Iraq; Transjordan; Palestine, within conditions for mandates, also requires implementation of Balfour Declaration, allowing for creation of national Jewish homeland and migration, thus, embedding a contradiction in the mandate itself.</a:t>
            </a:r>
          </a:p>
          <a:p>
            <a:pPr marL="0" indent="0">
              <a:buNone/>
            </a:pPr>
            <a:endParaRPr lang="en-US" dirty="0"/>
          </a:p>
          <a:p>
            <a:r>
              <a:rPr lang="en-US" b="1" dirty="0"/>
              <a:t>Hashemites</a:t>
            </a:r>
            <a:r>
              <a:rPr lang="en-US" dirty="0"/>
              <a:t>: Prince Faysal ends up in Damascus and becomes ‘King’: short-lived mandate because of agreement for France to take over Syria as mandate power.</a:t>
            </a:r>
          </a:p>
          <a:p>
            <a:pPr marL="0" indent="0">
              <a:buNone/>
            </a:pPr>
            <a:endParaRPr lang="en-US" dirty="0"/>
          </a:p>
          <a:p>
            <a:r>
              <a:rPr lang="en-US" b="1" dirty="0"/>
              <a:t>Iraq</a:t>
            </a:r>
            <a:r>
              <a:rPr lang="en-US" dirty="0"/>
              <a:t> (provinces of Basra, Mosul, Baghdad): in WWI, British land at Basra and expanded north through Baghdad and Mosul. Armed resistance in central Iraq, led by ruling Shi’a clerics of Najaf and Karbala, which was quelled at the end of 1920. Over 6,000 Iraqis died, allowing the old Ottoman Sunni order to be restored.</a:t>
            </a:r>
          </a:p>
        </p:txBody>
      </p:sp>
    </p:spTree>
    <p:extLst>
      <p:ext uri="{BB962C8B-B14F-4D97-AF65-F5344CB8AC3E}">
        <p14:creationId xmlns:p14="http://schemas.microsoft.com/office/powerpoint/2010/main" val="419695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18DFB-60E4-3C40-ACDA-A69F7E6FA08A}"/>
              </a:ext>
            </a:extLst>
          </p:cNvPr>
          <p:cNvSpPr>
            <a:spLocks noGrp="1"/>
          </p:cNvSpPr>
          <p:nvPr>
            <p:ph type="title"/>
          </p:nvPr>
        </p:nvSpPr>
        <p:spPr/>
        <p:txBody>
          <a:bodyPr/>
          <a:lstStyle/>
          <a:p>
            <a:pPr algn="ctr"/>
            <a:r>
              <a:rPr lang="en-US" dirty="0"/>
              <a:t>How to Rule? Direct v. Indirect</a:t>
            </a:r>
          </a:p>
        </p:txBody>
      </p:sp>
      <p:sp>
        <p:nvSpPr>
          <p:cNvPr id="3" name="Content Placeholder 2">
            <a:extLst>
              <a:ext uri="{FF2B5EF4-FFF2-40B4-BE49-F238E27FC236}">
                <a16:creationId xmlns:a16="http://schemas.microsoft.com/office/drawing/2014/main" id="{4EE9E195-65D2-2F42-9F5A-CDD9EA208C01}"/>
              </a:ext>
            </a:extLst>
          </p:cNvPr>
          <p:cNvSpPr>
            <a:spLocks noGrp="1"/>
          </p:cNvSpPr>
          <p:nvPr>
            <p:ph idx="1"/>
          </p:nvPr>
        </p:nvSpPr>
        <p:spPr/>
        <p:txBody>
          <a:bodyPr>
            <a:normAutofit fontScale="62500" lnSpcReduction="20000"/>
          </a:bodyPr>
          <a:lstStyle/>
          <a:p>
            <a:r>
              <a:rPr lang="en-US" sz="3200" b="1" dirty="0"/>
              <a:t>Gertrude Bell</a:t>
            </a:r>
            <a:r>
              <a:rPr lang="en-US" sz="3200" dirty="0"/>
              <a:t>: Oriental secretary to British civil commissioner:</a:t>
            </a:r>
          </a:p>
          <a:p>
            <a:pPr marL="0" indent="0">
              <a:buNone/>
            </a:pPr>
            <a:endParaRPr lang="en-US" sz="3200" dirty="0"/>
          </a:p>
          <a:p>
            <a:r>
              <a:rPr lang="en-US" sz="3200" b="1" dirty="0"/>
              <a:t>Iraq</a:t>
            </a:r>
            <a:r>
              <a:rPr lang="en-US" sz="3200" dirty="0"/>
              <a:t> should be governed by a king, </a:t>
            </a:r>
            <a:r>
              <a:rPr lang="en-US" sz="3200" b="1" dirty="0"/>
              <a:t>Faysal</a:t>
            </a:r>
            <a:r>
              <a:rPr lang="en-US" sz="3200" dirty="0"/>
              <a:t>, 1921-33. British national anthem for a British king.</a:t>
            </a:r>
          </a:p>
          <a:p>
            <a:r>
              <a:rPr lang="en-US" sz="3200" dirty="0"/>
              <a:t>She spearheaded establishment of the National Museum of Iraq, which was pillaged after the American takeover in the 2000s.</a:t>
            </a:r>
          </a:p>
          <a:p>
            <a:pPr marL="0" indent="0">
              <a:buNone/>
            </a:pPr>
            <a:endParaRPr lang="en-US" sz="3200" dirty="0"/>
          </a:p>
          <a:p>
            <a:r>
              <a:rPr lang="en-US" sz="3200" b="1" dirty="0"/>
              <a:t>Transjordan/Jordan</a:t>
            </a:r>
            <a:r>
              <a:rPr lang="en-US" sz="3200" dirty="0"/>
              <a:t>:</a:t>
            </a:r>
          </a:p>
          <a:p>
            <a:r>
              <a:rPr lang="en-US" sz="3200" dirty="0"/>
              <a:t>Winston Churchill and Emir </a:t>
            </a:r>
            <a:r>
              <a:rPr lang="en-US" sz="3200" b="1" dirty="0"/>
              <a:t>Abdullah</a:t>
            </a:r>
            <a:r>
              <a:rPr lang="en-US" sz="3200" dirty="0"/>
              <a:t> in Jerusalem, mandate est. in 1921, and made king.</a:t>
            </a:r>
          </a:p>
          <a:p>
            <a:pPr marL="0" indent="0">
              <a:buNone/>
            </a:pPr>
            <a:endParaRPr lang="en-US" sz="3200" dirty="0"/>
          </a:p>
          <a:p>
            <a:r>
              <a:rPr lang="en-US" sz="3200" b="1" dirty="0"/>
              <a:t>Hijaz</a:t>
            </a:r>
            <a:r>
              <a:rPr lang="en-US" sz="3200" dirty="0"/>
              <a:t>:</a:t>
            </a:r>
          </a:p>
          <a:p>
            <a:r>
              <a:rPr lang="en-US" sz="3200" dirty="0"/>
              <a:t>King </a:t>
            </a:r>
            <a:r>
              <a:rPr lang="en-US" sz="3200" b="1" dirty="0"/>
              <a:t>Ali</a:t>
            </a:r>
            <a:r>
              <a:rPr lang="en-US" sz="3200" dirty="0"/>
              <a:t>, third son of the </a:t>
            </a:r>
            <a:r>
              <a:rPr lang="en-US" sz="3200" dirty="0" err="1"/>
              <a:t>Sherif</a:t>
            </a:r>
            <a:r>
              <a:rPr lang="en-US" sz="3200" dirty="0"/>
              <a:t> </a:t>
            </a:r>
            <a:r>
              <a:rPr lang="en-US" sz="3200" dirty="0" err="1"/>
              <a:t>Husayn</a:t>
            </a:r>
            <a:r>
              <a:rPr lang="en-US" sz="3200" dirty="0"/>
              <a:t> of Mecca, 1924-1925 when deposed by </a:t>
            </a:r>
            <a:r>
              <a:rPr lang="en-US" sz="3200" b="1" dirty="0"/>
              <a:t>Ibn Saud</a:t>
            </a:r>
            <a:r>
              <a:rPr lang="en-US" sz="3200" dirty="0"/>
              <a:t>.</a:t>
            </a:r>
          </a:p>
          <a:p>
            <a:pPr marL="0" indent="0">
              <a:buNone/>
            </a:pPr>
            <a:endParaRPr lang="en-US" sz="3200" dirty="0"/>
          </a:p>
          <a:p>
            <a:r>
              <a:rPr lang="en-US" sz="3200" b="1" dirty="0"/>
              <a:t>Conclude</a:t>
            </a:r>
            <a:r>
              <a:rPr lang="en-US" sz="3200" dirty="0"/>
              <a:t>: All under the </a:t>
            </a:r>
            <a:r>
              <a:rPr lang="en-US" dirty="0"/>
              <a:t>impression that the country will be independent but the borders are ambiguous.</a:t>
            </a:r>
          </a:p>
        </p:txBody>
      </p:sp>
    </p:spTree>
    <p:extLst>
      <p:ext uri="{BB962C8B-B14F-4D97-AF65-F5344CB8AC3E}">
        <p14:creationId xmlns:p14="http://schemas.microsoft.com/office/powerpoint/2010/main" val="3234856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BE079-28CE-994E-B581-F7CB1FB340C7}"/>
              </a:ext>
            </a:extLst>
          </p:cNvPr>
          <p:cNvSpPr>
            <a:spLocks noGrp="1"/>
          </p:cNvSpPr>
          <p:nvPr>
            <p:ph type="title"/>
          </p:nvPr>
        </p:nvSpPr>
        <p:spPr/>
        <p:txBody>
          <a:bodyPr>
            <a:normAutofit fontScale="90000"/>
          </a:bodyPr>
          <a:lstStyle/>
          <a:p>
            <a:pPr algn="ctr"/>
            <a:r>
              <a:rPr lang="en-US" sz="4000" dirty="0"/>
              <a:t>Do these arrangements constitute ‘self-determination’, especially from the view of local Arab population?</a:t>
            </a:r>
            <a:br>
              <a:rPr lang="en-US" dirty="0"/>
            </a:br>
            <a:endParaRPr lang="en-US" dirty="0"/>
          </a:p>
        </p:txBody>
      </p:sp>
      <p:sp>
        <p:nvSpPr>
          <p:cNvPr id="3" name="Content Placeholder 2">
            <a:extLst>
              <a:ext uri="{FF2B5EF4-FFF2-40B4-BE49-F238E27FC236}">
                <a16:creationId xmlns:a16="http://schemas.microsoft.com/office/drawing/2014/main" id="{80302049-04A1-344D-BB8D-1F002A1798B7}"/>
              </a:ext>
            </a:extLst>
          </p:cNvPr>
          <p:cNvSpPr>
            <a:spLocks noGrp="1"/>
          </p:cNvSpPr>
          <p:nvPr>
            <p:ph idx="1"/>
          </p:nvPr>
        </p:nvSpPr>
        <p:spPr/>
        <p:txBody>
          <a:bodyPr>
            <a:normAutofit lnSpcReduction="10000"/>
          </a:bodyPr>
          <a:lstStyle/>
          <a:p>
            <a:r>
              <a:rPr lang="en-US" dirty="0"/>
              <a:t>Region west of Damascus, Lebanon, or Palestine = unclear borders. Rulers; Intermediaries; Masses.</a:t>
            </a:r>
          </a:p>
          <a:p>
            <a:pPr marL="0" indent="0">
              <a:buNone/>
            </a:pPr>
            <a:endParaRPr lang="en-US" dirty="0"/>
          </a:p>
          <a:p>
            <a:r>
              <a:rPr lang="en-US" b="1" dirty="0"/>
              <a:t>Palestine</a:t>
            </a:r>
            <a:r>
              <a:rPr lang="en-US" dirty="0"/>
              <a:t>: Size of today’s Israel/Palestine, approximately size of US state of New Jersey</a:t>
            </a:r>
          </a:p>
          <a:p>
            <a:r>
              <a:rPr lang="en-US" dirty="0"/>
              <a:t>Agricultural production of olive oil, soap, citrus; notables. Similar impact of Ottoman agreements opening Levant to European trade.</a:t>
            </a:r>
          </a:p>
          <a:p>
            <a:r>
              <a:rPr lang="en-US" dirty="0"/>
              <a:t>By end of 1918, brought under single British-administration; mandate confirmed at San Remo, 1920.</a:t>
            </a:r>
          </a:p>
          <a:p>
            <a:r>
              <a:rPr lang="en-US" dirty="0"/>
              <a:t>Muslim-Christian Association (notables) as a nationalist forum.</a:t>
            </a:r>
          </a:p>
        </p:txBody>
      </p:sp>
    </p:spTree>
    <p:extLst>
      <p:ext uri="{BB962C8B-B14F-4D97-AF65-F5344CB8AC3E}">
        <p14:creationId xmlns:p14="http://schemas.microsoft.com/office/powerpoint/2010/main" val="3955262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Mount Lebanon, 19</a:t>
            </a:r>
            <a:r>
              <a:rPr lang="en-US" baseline="30000" dirty="0"/>
              <a:t>th</a:t>
            </a:r>
            <a:r>
              <a:rPr lang="en-US" dirty="0"/>
              <a:t> c.</a:t>
            </a:r>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89629" y="1600200"/>
            <a:ext cx="5024742" cy="4525963"/>
          </a:xfrm>
        </p:spPr>
      </p:pic>
      <p:pic>
        <p:nvPicPr>
          <p:cNvPr id="5" name="Content Placeholder 4">
            <a:extLst>
              <a:ext uri="{FF2B5EF4-FFF2-40B4-BE49-F238E27FC236}">
                <a16:creationId xmlns:a16="http://schemas.microsoft.com/office/drawing/2014/main" id="{BC20A393-2856-A94F-A343-37A8C56FA8AE}"/>
              </a:ext>
            </a:extLst>
          </p:cNvPr>
          <p:cNvPicPr>
            <a:picLocks noGrp="1" noChangeAspect="1"/>
          </p:cNvPicPr>
          <p:nvPr>
            <p:ph sz="half" idx="2"/>
          </p:nvPr>
        </p:nvPicPr>
        <p:blipFill>
          <a:blip r:embed="rId3"/>
          <a:stretch>
            <a:fillRect/>
          </a:stretch>
        </p:blipFill>
        <p:spPr>
          <a:xfrm>
            <a:off x="7207624" y="1600200"/>
            <a:ext cx="3048000" cy="4525963"/>
          </a:xfrm>
        </p:spPr>
      </p:pic>
    </p:spTree>
    <p:extLst>
      <p:ext uri="{BB962C8B-B14F-4D97-AF65-F5344CB8AC3E}">
        <p14:creationId xmlns:p14="http://schemas.microsoft.com/office/powerpoint/2010/main" val="1472399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6F8F2-5F21-3F48-86FE-91F497FE89F9}"/>
              </a:ext>
            </a:extLst>
          </p:cNvPr>
          <p:cNvSpPr>
            <a:spLocks noGrp="1"/>
          </p:cNvSpPr>
          <p:nvPr>
            <p:ph type="title"/>
          </p:nvPr>
        </p:nvSpPr>
        <p:spPr/>
        <p:txBody>
          <a:bodyPr/>
          <a:lstStyle/>
          <a:p>
            <a:pPr algn="ctr"/>
            <a:r>
              <a:rPr lang="en-US" dirty="0"/>
              <a:t>What happens in Palestine?</a:t>
            </a:r>
          </a:p>
        </p:txBody>
      </p:sp>
      <p:sp>
        <p:nvSpPr>
          <p:cNvPr id="3" name="Content Placeholder 2">
            <a:extLst>
              <a:ext uri="{FF2B5EF4-FFF2-40B4-BE49-F238E27FC236}">
                <a16:creationId xmlns:a16="http://schemas.microsoft.com/office/drawing/2014/main" id="{93A7F285-9CA5-E549-AE4E-5606802370B8}"/>
              </a:ext>
            </a:extLst>
          </p:cNvPr>
          <p:cNvSpPr>
            <a:spLocks noGrp="1"/>
          </p:cNvSpPr>
          <p:nvPr>
            <p:ph idx="1"/>
          </p:nvPr>
        </p:nvSpPr>
        <p:spPr/>
        <p:txBody>
          <a:bodyPr>
            <a:normAutofit fontScale="92500" lnSpcReduction="10000"/>
          </a:bodyPr>
          <a:lstStyle/>
          <a:p>
            <a:pPr marL="0" indent="0">
              <a:buNone/>
            </a:pPr>
            <a:r>
              <a:rPr lang="en-US" dirty="0"/>
              <a:t>Key transformations in late 19</a:t>
            </a:r>
            <a:r>
              <a:rPr lang="en-US" baseline="30000" dirty="0"/>
              <a:t>th</a:t>
            </a:r>
            <a:r>
              <a:rPr lang="en-US" dirty="0"/>
              <a:t>- early 20</a:t>
            </a:r>
            <a:r>
              <a:rPr lang="en-US" baseline="30000" dirty="0"/>
              <a:t>th</a:t>
            </a:r>
            <a:r>
              <a:rPr lang="en-US" dirty="0"/>
              <a:t> c.:</a:t>
            </a:r>
          </a:p>
          <a:p>
            <a:r>
              <a:rPr lang="en-US" dirty="0"/>
              <a:t>1856-58 land reforms: stabilize and regularize land tenure system; title to individual owners creating large landowners; enables control of sheikhs through taxation of land.</a:t>
            </a:r>
          </a:p>
          <a:p>
            <a:r>
              <a:rPr lang="en-US" dirty="0"/>
              <a:t>2</a:t>
            </a:r>
            <a:r>
              <a:rPr lang="en-US" baseline="30000" dirty="0"/>
              <a:t>nd</a:t>
            </a:r>
            <a:r>
              <a:rPr lang="en-US" dirty="0"/>
              <a:t> half of 19</a:t>
            </a:r>
            <a:r>
              <a:rPr lang="en-US" baseline="30000" dirty="0"/>
              <a:t>th</a:t>
            </a:r>
            <a:r>
              <a:rPr lang="en-US" dirty="0"/>
              <a:t> century sees transformation in development of citrus industry along coastal regions: Jaffa orange. Brings wealth to Palestinians, employs large numbers of </a:t>
            </a:r>
            <a:r>
              <a:rPr lang="en-US" dirty="0" err="1"/>
              <a:t>labour</a:t>
            </a:r>
            <a:r>
              <a:rPr lang="en-US" dirty="0"/>
              <a:t> and development of ports.</a:t>
            </a:r>
          </a:p>
          <a:p>
            <a:r>
              <a:rPr lang="en-US" dirty="0"/>
              <a:t>Railway system linking cities along the coast.</a:t>
            </a:r>
          </a:p>
          <a:p>
            <a:r>
              <a:rPr lang="en-US" dirty="0"/>
              <a:t>World financial depression 1873-78 creates debt crises. </a:t>
            </a:r>
          </a:p>
          <a:p>
            <a:r>
              <a:rPr lang="en-US" dirty="0"/>
              <a:t>Rise of schools, newspapers, intellectual class; different political identifications.</a:t>
            </a:r>
          </a:p>
        </p:txBody>
      </p:sp>
    </p:spTree>
    <p:extLst>
      <p:ext uri="{BB962C8B-B14F-4D97-AF65-F5344CB8AC3E}">
        <p14:creationId xmlns:p14="http://schemas.microsoft.com/office/powerpoint/2010/main" val="1623993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04DA8-BA5D-684F-9D57-A08B6C392BCC}"/>
              </a:ext>
            </a:extLst>
          </p:cNvPr>
          <p:cNvSpPr>
            <a:spLocks noGrp="1"/>
          </p:cNvSpPr>
          <p:nvPr>
            <p:ph type="title"/>
          </p:nvPr>
        </p:nvSpPr>
        <p:spPr/>
        <p:txBody>
          <a:bodyPr/>
          <a:lstStyle/>
          <a:p>
            <a:pPr algn="ctr"/>
            <a:r>
              <a:rPr lang="en-US" dirty="0"/>
              <a:t>Zionism (messianic form)</a:t>
            </a:r>
          </a:p>
        </p:txBody>
      </p:sp>
      <p:sp>
        <p:nvSpPr>
          <p:cNvPr id="3" name="Content Placeholder 2">
            <a:extLst>
              <a:ext uri="{FF2B5EF4-FFF2-40B4-BE49-F238E27FC236}">
                <a16:creationId xmlns:a16="http://schemas.microsoft.com/office/drawing/2014/main" id="{D1AEF552-75F3-894D-AFDD-7A7319EED103}"/>
              </a:ext>
            </a:extLst>
          </p:cNvPr>
          <p:cNvSpPr>
            <a:spLocks noGrp="1"/>
          </p:cNvSpPr>
          <p:nvPr>
            <p:ph idx="1"/>
          </p:nvPr>
        </p:nvSpPr>
        <p:spPr/>
        <p:txBody>
          <a:bodyPr/>
          <a:lstStyle/>
          <a:p>
            <a:r>
              <a:rPr lang="en-US" dirty="0"/>
              <a:t>Later third of the 19</a:t>
            </a:r>
            <a:r>
              <a:rPr lang="en-US" baseline="30000" dirty="0"/>
              <a:t>th</a:t>
            </a:r>
            <a:r>
              <a:rPr lang="en-US" dirty="0"/>
              <a:t> century, idea emerges that Jews throughout the world should return to Zion or Jerusalem with a messianic connotation of redemption, which is an old idea.</a:t>
            </a:r>
          </a:p>
          <a:p>
            <a:pPr marL="0" indent="0">
              <a:buNone/>
            </a:pPr>
            <a:r>
              <a:rPr lang="en-US" dirty="0"/>
              <a:t> </a:t>
            </a:r>
          </a:p>
          <a:p>
            <a:r>
              <a:rPr lang="en-US" dirty="0"/>
              <a:t>Refers to exile of Jews from 1 C.E. </a:t>
            </a:r>
          </a:p>
          <a:p>
            <a:r>
              <a:rPr lang="en-US" dirty="0"/>
              <a:t>By 1850, Jewish Palestinians not more than 5% of the population; many of whom ‘Zionists’ in the sense of making the pilgrimage to Zion/Jerusalem, to die, to live in Jerusalem.</a:t>
            </a:r>
          </a:p>
          <a:p>
            <a:r>
              <a:rPr lang="en-US" dirty="0"/>
              <a:t>Majority religious tied to land for religious reasons</a:t>
            </a:r>
          </a:p>
          <a:p>
            <a:endParaRPr lang="en-US" dirty="0"/>
          </a:p>
        </p:txBody>
      </p:sp>
    </p:spTree>
    <p:extLst>
      <p:ext uri="{BB962C8B-B14F-4D97-AF65-F5344CB8AC3E}">
        <p14:creationId xmlns:p14="http://schemas.microsoft.com/office/powerpoint/2010/main" val="542666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025A7-AD0D-BE46-A481-52787F5A5C91}"/>
              </a:ext>
            </a:extLst>
          </p:cNvPr>
          <p:cNvSpPr>
            <a:spLocks noGrp="1"/>
          </p:cNvSpPr>
          <p:nvPr>
            <p:ph type="title"/>
          </p:nvPr>
        </p:nvSpPr>
        <p:spPr/>
        <p:txBody>
          <a:bodyPr/>
          <a:lstStyle/>
          <a:p>
            <a:pPr algn="ctr"/>
            <a:r>
              <a:rPr lang="en-US" dirty="0"/>
              <a:t>Zionism:</a:t>
            </a:r>
            <a:br>
              <a:rPr lang="en-US" dirty="0"/>
            </a:br>
            <a:r>
              <a:rPr lang="en-US" dirty="0"/>
              <a:t>Secular Political Movement</a:t>
            </a:r>
          </a:p>
        </p:txBody>
      </p:sp>
      <p:sp>
        <p:nvSpPr>
          <p:cNvPr id="3" name="Content Placeholder 2">
            <a:extLst>
              <a:ext uri="{FF2B5EF4-FFF2-40B4-BE49-F238E27FC236}">
                <a16:creationId xmlns:a16="http://schemas.microsoft.com/office/drawing/2014/main" id="{8614900B-5CAB-5C48-9E52-3AEE71CA5E47}"/>
              </a:ext>
            </a:extLst>
          </p:cNvPr>
          <p:cNvSpPr>
            <a:spLocks noGrp="1"/>
          </p:cNvSpPr>
          <p:nvPr>
            <p:ph idx="1"/>
          </p:nvPr>
        </p:nvSpPr>
        <p:spPr/>
        <p:txBody>
          <a:bodyPr>
            <a:normAutofit fontScale="62500" lnSpcReduction="20000"/>
          </a:bodyPr>
          <a:lstStyle/>
          <a:p>
            <a:r>
              <a:rPr lang="en-US" dirty="0"/>
              <a:t>Transformation product of developments in the West (France) and Eastern Europe (Russia).</a:t>
            </a:r>
          </a:p>
          <a:p>
            <a:r>
              <a:rPr lang="en-US" u="sng" dirty="0"/>
              <a:t>Russian Jewry</a:t>
            </a:r>
            <a:r>
              <a:rPr lang="en-US" dirty="0"/>
              <a:t>: persecuted in pogroms 1871-1906 which were state orchestrated attacks against Jews and conscription. The ‘pale’.</a:t>
            </a:r>
          </a:p>
          <a:p>
            <a:r>
              <a:rPr lang="en-US" dirty="0"/>
              <a:t>Alex II Czar: Russian revolutionaries assassinate him in 1881. </a:t>
            </a:r>
          </a:p>
          <a:p>
            <a:r>
              <a:rPr lang="en-US" dirty="0"/>
              <a:t>Rumor it was Jews is false. Wave of anti-Jewish riots in 'Pale of Settlement’ from 1881-84 = ‘pogroms’.</a:t>
            </a:r>
          </a:p>
          <a:p>
            <a:r>
              <a:rPr lang="en-US" dirty="0"/>
              <a:t>Institutionalized reprisals to punish Jews; expelling out of Moscow; pauperization of rural communities --&gt; rise of anti-Semitism </a:t>
            </a:r>
          </a:p>
          <a:p>
            <a:r>
              <a:rPr lang="en-US" u="sng" dirty="0"/>
              <a:t>European Jewry</a:t>
            </a:r>
            <a:r>
              <a:rPr lang="en-US" dirty="0"/>
              <a:t>: in spite of advances in liberal thought, argued that Jews killed Christ. During Crusades, most of victims were Jewish and eastern Orthodox Christians not Muslims, especially in Constantinople.</a:t>
            </a:r>
          </a:p>
          <a:p>
            <a:r>
              <a:rPr lang="en-US" dirty="0"/>
              <a:t>French Revolution 1789: Equality, citizenship, civil law, liberal democracy; fiercely secular. Not subjects but citizens dealt with on an equal footing by the state.</a:t>
            </a:r>
          </a:p>
          <a:p>
            <a:r>
              <a:rPr lang="en-US" dirty="0"/>
              <a:t>Anti-Semitic theme ensues in France (e.g. Franco-Prussian war, 1870-71, defeat of France, take out reprisals on Jews)</a:t>
            </a:r>
          </a:p>
          <a:p>
            <a:r>
              <a:rPr lang="en-US" dirty="0"/>
              <a:t>Still see discrimination by virtue of religious marker in spite of ‘equality’ ideal: Alfred Dreyfus: officer wrongly accused of treason for Germans; convicted and sent to penal colony; protested by Emile Zola in ‘</a:t>
            </a:r>
            <a:r>
              <a:rPr lang="en-US" dirty="0" err="1"/>
              <a:t>J’accuse</a:t>
            </a:r>
            <a:r>
              <a:rPr lang="en-US" dirty="0"/>
              <a:t>’ French society of racism and anti-Semitism</a:t>
            </a:r>
          </a:p>
          <a:p>
            <a:endParaRPr lang="en-US" dirty="0"/>
          </a:p>
        </p:txBody>
      </p:sp>
    </p:spTree>
    <p:extLst>
      <p:ext uri="{BB962C8B-B14F-4D97-AF65-F5344CB8AC3E}">
        <p14:creationId xmlns:p14="http://schemas.microsoft.com/office/powerpoint/2010/main" val="521932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6E5A5-AF48-0146-BC42-810B6DE13E89}"/>
              </a:ext>
            </a:extLst>
          </p:cNvPr>
          <p:cNvSpPr>
            <a:spLocks noGrp="1"/>
          </p:cNvSpPr>
          <p:nvPr>
            <p:ph type="title"/>
          </p:nvPr>
        </p:nvSpPr>
        <p:spPr/>
        <p:txBody>
          <a:bodyPr/>
          <a:lstStyle/>
          <a:p>
            <a:pPr algn="ctr"/>
            <a:r>
              <a:rPr lang="en-US" dirty="0"/>
              <a:t>Theodore Herzl, 1860-1904:</a:t>
            </a:r>
          </a:p>
        </p:txBody>
      </p:sp>
      <p:sp>
        <p:nvSpPr>
          <p:cNvPr id="4" name="Content Placeholder 3">
            <a:extLst>
              <a:ext uri="{FF2B5EF4-FFF2-40B4-BE49-F238E27FC236}">
                <a16:creationId xmlns:a16="http://schemas.microsoft.com/office/drawing/2014/main" id="{64ECC2C1-40EA-6E48-BD78-51D0DD8AFD20}"/>
              </a:ext>
            </a:extLst>
          </p:cNvPr>
          <p:cNvSpPr>
            <a:spLocks noGrp="1"/>
          </p:cNvSpPr>
          <p:nvPr>
            <p:ph idx="1"/>
          </p:nvPr>
        </p:nvSpPr>
        <p:spPr/>
        <p:txBody>
          <a:bodyPr>
            <a:normAutofit fontScale="92500" lnSpcReduction="10000"/>
          </a:bodyPr>
          <a:lstStyle/>
          <a:p>
            <a:r>
              <a:rPr lang="en-US" dirty="0"/>
              <a:t>Jews took these developments as a sign of the end of assimilation in European society</a:t>
            </a:r>
            <a:r>
              <a:rPr lang="en-US" dirty="0">
                <a:effectLst/>
              </a:rPr>
              <a:t> </a:t>
            </a:r>
          </a:p>
          <a:p>
            <a:r>
              <a:rPr lang="en-US" dirty="0"/>
              <a:t>Founder of political Zionism; covered the Dreyfus affair; argued that aim of the state is for it to be Jewish; concept of proprietorship is central to notion of nationalism. </a:t>
            </a:r>
          </a:p>
          <a:p>
            <a:r>
              <a:rPr lang="en-US" dirty="0"/>
              <a:t>Jews represent a people bound together by common ancestry reading of Jewish future, not past, by reading alternative Jewish past. </a:t>
            </a:r>
          </a:p>
          <a:p>
            <a:r>
              <a:rPr lang="en-US" dirty="0"/>
              <a:t>Conflict today is not about the past but about future and conceptions. 19</a:t>
            </a:r>
            <a:r>
              <a:rPr lang="en-US" baseline="30000" dirty="0"/>
              <a:t>th</a:t>
            </a:r>
            <a:r>
              <a:rPr lang="en-US" dirty="0"/>
              <a:t> century European history is product of triumph of European nation state peoples; ethnicities should belong to nation-state not multiethnic order and reflects one ethnicity, language, religion, homogenous unit of political entity, the state.</a:t>
            </a:r>
          </a:p>
          <a:p>
            <a:endParaRPr lang="en-US" dirty="0"/>
          </a:p>
        </p:txBody>
      </p:sp>
    </p:spTree>
    <p:extLst>
      <p:ext uri="{BB962C8B-B14F-4D97-AF65-F5344CB8AC3E}">
        <p14:creationId xmlns:p14="http://schemas.microsoft.com/office/powerpoint/2010/main" val="4141873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A89C8-1B8E-DA4C-9544-9C95CBBAA312}"/>
              </a:ext>
            </a:extLst>
          </p:cNvPr>
          <p:cNvSpPr>
            <a:spLocks noGrp="1"/>
          </p:cNvSpPr>
          <p:nvPr>
            <p:ph type="title"/>
          </p:nvPr>
        </p:nvSpPr>
        <p:spPr/>
        <p:txBody>
          <a:bodyPr/>
          <a:lstStyle/>
          <a:p>
            <a:pPr algn="ctr"/>
            <a:r>
              <a:rPr lang="en-US" dirty="0"/>
              <a:t>Zionism and Anti-Semitism</a:t>
            </a:r>
          </a:p>
        </p:txBody>
      </p:sp>
      <p:sp>
        <p:nvSpPr>
          <p:cNvPr id="3" name="Content Placeholder 2">
            <a:extLst>
              <a:ext uri="{FF2B5EF4-FFF2-40B4-BE49-F238E27FC236}">
                <a16:creationId xmlns:a16="http://schemas.microsoft.com/office/drawing/2014/main" id="{F0A41549-A100-3545-AEF4-DD4CDB0001A5}"/>
              </a:ext>
            </a:extLst>
          </p:cNvPr>
          <p:cNvSpPr>
            <a:spLocks noGrp="1"/>
          </p:cNvSpPr>
          <p:nvPr>
            <p:ph sz="half" idx="1"/>
          </p:nvPr>
        </p:nvSpPr>
        <p:spPr>
          <a:xfrm>
            <a:off x="838200" y="1690688"/>
            <a:ext cx="5181600" cy="4486275"/>
          </a:xfrm>
        </p:spPr>
        <p:txBody>
          <a:bodyPr>
            <a:noAutofit/>
          </a:bodyPr>
          <a:lstStyle/>
          <a:p>
            <a:r>
              <a:rPr lang="en-US" sz="1600" dirty="0"/>
              <a:t>Jews are dispersed in the world according to orthodox Jewish rabbis who thought political Zionism was blasphemous, including the migrants to Palestine. </a:t>
            </a:r>
          </a:p>
          <a:p>
            <a:r>
              <a:rPr lang="en-US" sz="1600" dirty="0"/>
              <a:t>1900-1949: Herzl convenes first Zionist Congress in Basel, Switzerland</a:t>
            </a:r>
          </a:p>
          <a:p>
            <a:r>
              <a:rPr lang="en-US" sz="1600" dirty="0"/>
              <a:t>State to be in Palestine within Ottoman Empire at this point</a:t>
            </a:r>
          </a:p>
          <a:p>
            <a:r>
              <a:rPr lang="en-US" sz="1600" dirty="0"/>
              <a:t>Create Jewish National Fund and use to buy land in Palestine</a:t>
            </a:r>
          </a:p>
          <a:p>
            <a:r>
              <a:rPr lang="en-US" sz="1600" dirty="0"/>
              <a:t>Argument with Great Powers to leave Palestine to Jews</a:t>
            </a:r>
          </a:p>
          <a:p>
            <a:r>
              <a:rPr lang="en-US" sz="1600" b="1" dirty="0"/>
              <a:t>Forge new Jew</a:t>
            </a:r>
            <a:r>
              <a:rPr lang="en-US" sz="1600" dirty="0"/>
              <a:t>: especially for those in western Europe. Not passive eastern Jew but assertive, aggressive, deeply secular idea of Zionism</a:t>
            </a:r>
          </a:p>
          <a:p>
            <a:r>
              <a:rPr lang="en-US" sz="1600" dirty="0"/>
              <a:t>Pushing for granting pieces of land (Pope, King of Italy, Kaiser Wilhelm) all approached by Zionist leaders asking for piece of land; also in Africa (Uganda and Kenya).</a:t>
            </a:r>
          </a:p>
        </p:txBody>
      </p:sp>
      <p:pic>
        <p:nvPicPr>
          <p:cNvPr id="8" name="Content Placeholder 7">
            <a:extLst>
              <a:ext uri="{FF2B5EF4-FFF2-40B4-BE49-F238E27FC236}">
                <a16:creationId xmlns:a16="http://schemas.microsoft.com/office/drawing/2014/main" id="{05518608-6FD7-9347-8613-E1A71C0E01DA}"/>
              </a:ext>
            </a:extLst>
          </p:cNvPr>
          <p:cNvPicPr>
            <a:picLocks noGrp="1" noChangeAspect="1"/>
          </p:cNvPicPr>
          <p:nvPr>
            <p:ph sz="half" idx="2"/>
          </p:nvPr>
        </p:nvPicPr>
        <p:blipFill>
          <a:blip r:embed="rId2"/>
          <a:stretch>
            <a:fillRect/>
          </a:stretch>
        </p:blipFill>
        <p:spPr>
          <a:xfrm>
            <a:off x="6749935" y="1825625"/>
            <a:ext cx="4139738" cy="4351338"/>
          </a:xfrm>
        </p:spPr>
      </p:pic>
    </p:spTree>
    <p:extLst>
      <p:ext uri="{BB962C8B-B14F-4D97-AF65-F5344CB8AC3E}">
        <p14:creationId xmlns:p14="http://schemas.microsoft.com/office/powerpoint/2010/main" val="1130489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D8589-A7ED-3045-B57A-C50B4DC81219}"/>
              </a:ext>
            </a:extLst>
          </p:cNvPr>
          <p:cNvSpPr>
            <a:spLocks noGrp="1"/>
          </p:cNvSpPr>
          <p:nvPr>
            <p:ph type="title"/>
          </p:nvPr>
        </p:nvSpPr>
        <p:spPr/>
        <p:txBody>
          <a:bodyPr/>
          <a:lstStyle/>
          <a:p>
            <a:pPr algn="ctr"/>
            <a:r>
              <a:rPr lang="en-US" dirty="0"/>
              <a:t>Turkey</a:t>
            </a:r>
          </a:p>
        </p:txBody>
      </p:sp>
      <p:sp>
        <p:nvSpPr>
          <p:cNvPr id="3" name="Content Placeholder 2">
            <a:extLst>
              <a:ext uri="{FF2B5EF4-FFF2-40B4-BE49-F238E27FC236}">
                <a16:creationId xmlns:a16="http://schemas.microsoft.com/office/drawing/2014/main" id="{F839AA19-3C79-1944-BB04-8B4B55E23775}"/>
              </a:ext>
            </a:extLst>
          </p:cNvPr>
          <p:cNvSpPr>
            <a:spLocks noGrp="1"/>
          </p:cNvSpPr>
          <p:nvPr>
            <p:ph sz="half" idx="1"/>
          </p:nvPr>
        </p:nvSpPr>
        <p:spPr/>
        <p:txBody>
          <a:bodyPr>
            <a:noAutofit/>
          </a:bodyPr>
          <a:lstStyle/>
          <a:p>
            <a:r>
              <a:rPr lang="en-US" sz="2000" dirty="0"/>
              <a:t>Constantinople occupied by Allied troops</a:t>
            </a:r>
          </a:p>
          <a:p>
            <a:r>
              <a:rPr lang="en-US" sz="2000" dirty="0"/>
              <a:t>Aug. 1920, Ottoman Empire capitulates at </a:t>
            </a:r>
            <a:r>
              <a:rPr lang="en-US" sz="2000" b="1" dirty="0"/>
              <a:t>Treaty of Sevres  -----------------------------------</a:t>
            </a:r>
            <a:r>
              <a:rPr lang="en-US" sz="2000" b="1" dirty="0">
                <a:sym typeface="Wingdings" pitchFamily="2" charset="2"/>
              </a:rPr>
              <a:t></a:t>
            </a:r>
            <a:endParaRPr lang="en-US" sz="2000" b="1" dirty="0"/>
          </a:p>
          <a:p>
            <a:r>
              <a:rPr lang="en-US" sz="2000" dirty="0"/>
              <a:t>Southwest Anatolia for Italy and France</a:t>
            </a:r>
          </a:p>
          <a:p>
            <a:r>
              <a:rPr lang="en-US" sz="2000" dirty="0"/>
              <a:t>Armenian state in eastern Anatolia</a:t>
            </a:r>
          </a:p>
          <a:p>
            <a:r>
              <a:rPr lang="en-US" sz="2000" dirty="0"/>
              <a:t>Southeast of Anatolia for Kurds</a:t>
            </a:r>
          </a:p>
          <a:p>
            <a:r>
              <a:rPr lang="en-US" sz="2000" dirty="0"/>
              <a:t>Greece gets ‘European’ part of Turkey (Thrace), west of Constantinople and allowed to take Smyrna/Izmir</a:t>
            </a:r>
          </a:p>
          <a:p>
            <a:r>
              <a:rPr lang="en-US" sz="2000" dirty="0"/>
              <a:t>Turkey must pay reparations to victors in money and land</a:t>
            </a:r>
          </a:p>
        </p:txBody>
      </p:sp>
      <p:pic>
        <p:nvPicPr>
          <p:cNvPr id="6145" name="Picture 1" descr="page1image3478259760">
            <a:extLst>
              <a:ext uri="{FF2B5EF4-FFF2-40B4-BE49-F238E27FC236}">
                <a16:creationId xmlns:a16="http://schemas.microsoft.com/office/drawing/2014/main" id="{978FE527-96A2-C349-A52F-38307DF6530E}"/>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1690689"/>
            <a:ext cx="5181600" cy="4179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251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7ED0C-5BC9-6244-A73F-A119A37DBA90}"/>
              </a:ext>
            </a:extLst>
          </p:cNvPr>
          <p:cNvSpPr>
            <a:spLocks noGrp="1"/>
          </p:cNvSpPr>
          <p:nvPr>
            <p:ph type="title"/>
          </p:nvPr>
        </p:nvSpPr>
        <p:spPr/>
        <p:txBody>
          <a:bodyPr/>
          <a:lstStyle/>
          <a:p>
            <a:pPr algn="ctr"/>
            <a:r>
              <a:rPr lang="en-US" dirty="0"/>
              <a:t>Politics of Zionism, cont’d</a:t>
            </a:r>
          </a:p>
        </p:txBody>
      </p:sp>
      <p:sp>
        <p:nvSpPr>
          <p:cNvPr id="3" name="Content Placeholder 2">
            <a:extLst>
              <a:ext uri="{FF2B5EF4-FFF2-40B4-BE49-F238E27FC236}">
                <a16:creationId xmlns:a16="http://schemas.microsoft.com/office/drawing/2014/main" id="{77EA9F45-A191-A243-B7D0-A3B99ED33FC5}"/>
              </a:ext>
            </a:extLst>
          </p:cNvPr>
          <p:cNvSpPr>
            <a:spLocks noGrp="1"/>
          </p:cNvSpPr>
          <p:nvPr>
            <p:ph idx="1"/>
          </p:nvPr>
        </p:nvSpPr>
        <p:spPr/>
        <p:txBody>
          <a:bodyPr>
            <a:normAutofit/>
          </a:bodyPr>
          <a:lstStyle/>
          <a:p>
            <a:r>
              <a:rPr lang="en-US" dirty="0"/>
              <a:t>No solution to Jewish question</a:t>
            </a:r>
          </a:p>
          <a:p>
            <a:r>
              <a:rPr lang="en-US" dirty="0"/>
              <a:t>Similar assumptions about looking down on old Jewish religious communities (especially eastern Europe) and their practices; ‘Ghettos and Shtetls’ are medieval and backward; we need a new </a:t>
            </a:r>
            <a:r>
              <a:rPr lang="en-US" b="1" dirty="0"/>
              <a:t>secular Jew</a:t>
            </a:r>
          </a:p>
          <a:p>
            <a:r>
              <a:rPr lang="en-US" dirty="0"/>
              <a:t>There were always Jews living in Palestine (Jerusalem and Hebron) as a small minority of 5% of the population.</a:t>
            </a:r>
          </a:p>
          <a:p>
            <a:r>
              <a:rPr lang="en-US" dirty="0"/>
              <a:t> 1850-1919: 400,000 Muslim Arabs</a:t>
            </a:r>
          </a:p>
          <a:p>
            <a:pPr marL="0" indent="0">
              <a:buNone/>
            </a:pPr>
            <a:r>
              <a:rPr lang="en-US" dirty="0"/>
              <a:t>		42,000 Christian Arabs</a:t>
            </a:r>
          </a:p>
          <a:p>
            <a:pPr marL="0" indent="0">
              <a:buNone/>
            </a:pPr>
            <a:r>
              <a:rPr lang="en-US" dirty="0"/>
              <a:t>		13,000 Jews (Arabic speaking)</a:t>
            </a:r>
          </a:p>
          <a:p>
            <a:pPr marL="0" indent="0">
              <a:buNone/>
            </a:pPr>
            <a:endParaRPr lang="en-US" dirty="0"/>
          </a:p>
          <a:p>
            <a:endParaRPr lang="en-US" dirty="0"/>
          </a:p>
        </p:txBody>
      </p:sp>
    </p:spTree>
    <p:extLst>
      <p:ext uri="{BB962C8B-B14F-4D97-AF65-F5344CB8AC3E}">
        <p14:creationId xmlns:p14="http://schemas.microsoft.com/office/powerpoint/2010/main" val="4264673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48B26-3882-1249-AA2D-EA5FFA353D06}"/>
              </a:ext>
            </a:extLst>
          </p:cNvPr>
          <p:cNvSpPr>
            <a:spLocks noGrp="1"/>
          </p:cNvSpPr>
          <p:nvPr>
            <p:ph type="title"/>
          </p:nvPr>
        </p:nvSpPr>
        <p:spPr/>
        <p:txBody>
          <a:bodyPr/>
          <a:lstStyle/>
          <a:p>
            <a:pPr algn="ctr"/>
            <a:r>
              <a:rPr lang="en-US" dirty="0"/>
              <a:t>1914-1917</a:t>
            </a:r>
          </a:p>
        </p:txBody>
      </p:sp>
      <p:sp>
        <p:nvSpPr>
          <p:cNvPr id="3" name="Content Placeholder 2">
            <a:extLst>
              <a:ext uri="{FF2B5EF4-FFF2-40B4-BE49-F238E27FC236}">
                <a16:creationId xmlns:a16="http://schemas.microsoft.com/office/drawing/2014/main" id="{FA4F4F60-9BE6-8443-8DA1-9937C2B2490F}"/>
              </a:ext>
            </a:extLst>
          </p:cNvPr>
          <p:cNvSpPr>
            <a:spLocks noGrp="1"/>
          </p:cNvSpPr>
          <p:nvPr>
            <p:ph idx="1"/>
          </p:nvPr>
        </p:nvSpPr>
        <p:spPr/>
        <p:txBody>
          <a:bodyPr/>
          <a:lstStyle/>
          <a:p>
            <a:r>
              <a:rPr lang="en-US" dirty="0"/>
              <a:t>1914: rises from 5% to 12% or 80,000 Jews but also 600,000 for Christians and Muslims</a:t>
            </a:r>
          </a:p>
          <a:p>
            <a:r>
              <a:rPr lang="en-US" dirty="0"/>
              <a:t>Lord Balfour and Rothschild make Declaration backing Zionist movement, Balfour Declaration, 1917: ‘National home for Jewish people.’</a:t>
            </a:r>
          </a:p>
          <a:p>
            <a:r>
              <a:rPr lang="en-US" dirty="0"/>
              <a:t>Promises of political freedom for Palestinian Arabs not contained in the Declaration: protection of ‘civil and religious rights of non-Jewish population in Palestine’.</a:t>
            </a:r>
          </a:p>
          <a:p>
            <a:r>
              <a:rPr lang="en-US" dirty="0"/>
              <a:t>Arab majority of 90% in Palestine (Cleveland).</a:t>
            </a:r>
          </a:p>
          <a:p>
            <a:endParaRPr lang="en-US" dirty="0"/>
          </a:p>
        </p:txBody>
      </p:sp>
    </p:spTree>
    <p:extLst>
      <p:ext uri="{BB962C8B-B14F-4D97-AF65-F5344CB8AC3E}">
        <p14:creationId xmlns:p14="http://schemas.microsoft.com/office/powerpoint/2010/main" val="3561674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5DFFD-F434-AB43-8D12-82018954501D}"/>
              </a:ext>
            </a:extLst>
          </p:cNvPr>
          <p:cNvSpPr>
            <a:spLocks noGrp="1"/>
          </p:cNvSpPr>
          <p:nvPr>
            <p:ph type="title"/>
          </p:nvPr>
        </p:nvSpPr>
        <p:spPr/>
        <p:txBody>
          <a:bodyPr/>
          <a:lstStyle/>
          <a:p>
            <a:pPr algn="ctr"/>
            <a:r>
              <a:rPr lang="en-US" dirty="0"/>
              <a:t>Israel Zangwill, 1864-1926</a:t>
            </a:r>
          </a:p>
        </p:txBody>
      </p:sp>
      <p:sp>
        <p:nvSpPr>
          <p:cNvPr id="3" name="Content Placeholder 2">
            <a:extLst>
              <a:ext uri="{FF2B5EF4-FFF2-40B4-BE49-F238E27FC236}">
                <a16:creationId xmlns:a16="http://schemas.microsoft.com/office/drawing/2014/main" id="{05B750FF-F00F-4942-966C-E5FB74CE5D54}"/>
              </a:ext>
            </a:extLst>
          </p:cNvPr>
          <p:cNvSpPr>
            <a:spLocks noGrp="1"/>
          </p:cNvSpPr>
          <p:nvPr>
            <p:ph sz="half" idx="1"/>
          </p:nvPr>
        </p:nvSpPr>
        <p:spPr/>
        <p:txBody>
          <a:bodyPr>
            <a:normAutofit/>
          </a:bodyPr>
          <a:lstStyle/>
          <a:p>
            <a:r>
              <a:rPr lang="en-US" dirty="0"/>
              <a:t>Jewish English writer, ‘land without a people to a people without a land’</a:t>
            </a:r>
          </a:p>
          <a:p>
            <a:r>
              <a:rPr lang="en-US" dirty="0"/>
              <a:t>Early mechanical logic; ‘fit the gem into the ring’</a:t>
            </a:r>
          </a:p>
          <a:p>
            <a:pPr marL="0" indent="0">
              <a:buNone/>
            </a:pPr>
            <a:endParaRPr lang="en-US" dirty="0"/>
          </a:p>
        </p:txBody>
      </p:sp>
      <p:pic>
        <p:nvPicPr>
          <p:cNvPr id="5" name="Content Placeholder 4">
            <a:extLst>
              <a:ext uri="{FF2B5EF4-FFF2-40B4-BE49-F238E27FC236}">
                <a16:creationId xmlns:a16="http://schemas.microsoft.com/office/drawing/2014/main" id="{B4A3132D-C69A-0B41-A008-C22D303B8D37}"/>
              </a:ext>
            </a:extLst>
          </p:cNvPr>
          <p:cNvPicPr>
            <a:picLocks noGrp="1" noChangeAspect="1"/>
          </p:cNvPicPr>
          <p:nvPr>
            <p:ph sz="half" idx="2"/>
          </p:nvPr>
        </p:nvPicPr>
        <p:blipFill>
          <a:blip r:embed="rId2"/>
          <a:stretch>
            <a:fillRect/>
          </a:stretch>
        </p:blipFill>
        <p:spPr>
          <a:xfrm>
            <a:off x="7024522" y="1825625"/>
            <a:ext cx="3476955" cy="4351338"/>
          </a:xfrm>
        </p:spPr>
      </p:pic>
    </p:spTree>
    <p:extLst>
      <p:ext uri="{BB962C8B-B14F-4D97-AF65-F5344CB8AC3E}">
        <p14:creationId xmlns:p14="http://schemas.microsoft.com/office/powerpoint/2010/main" val="1559958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8D8A1-7569-EB46-9A74-F9CBE482C0AC}"/>
              </a:ext>
            </a:extLst>
          </p:cNvPr>
          <p:cNvSpPr>
            <a:spLocks noGrp="1"/>
          </p:cNvSpPr>
          <p:nvPr>
            <p:ph type="title"/>
          </p:nvPr>
        </p:nvSpPr>
        <p:spPr/>
        <p:txBody>
          <a:bodyPr/>
          <a:lstStyle/>
          <a:p>
            <a:pPr algn="ctr"/>
            <a:r>
              <a:rPr lang="en-US" dirty="0"/>
              <a:t>Chaim Weizmann, 1874-1952</a:t>
            </a:r>
          </a:p>
        </p:txBody>
      </p:sp>
      <p:sp>
        <p:nvSpPr>
          <p:cNvPr id="4" name="Content Placeholder 3">
            <a:extLst>
              <a:ext uri="{FF2B5EF4-FFF2-40B4-BE49-F238E27FC236}">
                <a16:creationId xmlns:a16="http://schemas.microsoft.com/office/drawing/2014/main" id="{CF2E86C5-0E7F-5443-B500-9E4AF0E8235E}"/>
              </a:ext>
            </a:extLst>
          </p:cNvPr>
          <p:cNvSpPr>
            <a:spLocks noGrp="1"/>
          </p:cNvSpPr>
          <p:nvPr>
            <p:ph sz="half" idx="1"/>
          </p:nvPr>
        </p:nvSpPr>
        <p:spPr/>
        <p:txBody>
          <a:bodyPr/>
          <a:lstStyle/>
          <a:p>
            <a:r>
              <a:rPr lang="en-US" dirty="0"/>
              <a:t>World Zionist Org. member</a:t>
            </a:r>
          </a:p>
          <a:p>
            <a:r>
              <a:rPr lang="en-US" dirty="0"/>
              <a:t>Zionism: Jewish people have no country </a:t>
            </a:r>
          </a:p>
          <a:p>
            <a:r>
              <a:rPr lang="en-US" dirty="0"/>
              <a:t>Must unite with ‘land without people’ and convince owners (Ottomans) of ‘country’</a:t>
            </a:r>
            <a:r>
              <a:rPr lang="en-US" dirty="0">
                <a:effectLst/>
              </a:rPr>
              <a:t> </a:t>
            </a:r>
          </a:p>
          <a:p>
            <a:r>
              <a:rPr lang="en-US" dirty="0"/>
              <a:t>Head of World Zionist </a:t>
            </a:r>
            <a:r>
              <a:rPr lang="en-US" dirty="0" err="1"/>
              <a:t>Organisation</a:t>
            </a:r>
            <a:r>
              <a:rPr lang="en-US" dirty="0"/>
              <a:t> (London)</a:t>
            </a:r>
          </a:p>
        </p:txBody>
      </p:sp>
      <p:pic>
        <p:nvPicPr>
          <p:cNvPr id="12" name="Content Placeholder 11">
            <a:extLst>
              <a:ext uri="{FF2B5EF4-FFF2-40B4-BE49-F238E27FC236}">
                <a16:creationId xmlns:a16="http://schemas.microsoft.com/office/drawing/2014/main" id="{5AE79144-E641-454E-B837-E72083595DE2}"/>
              </a:ext>
            </a:extLst>
          </p:cNvPr>
          <p:cNvPicPr>
            <a:picLocks noGrp="1" noChangeAspect="1"/>
          </p:cNvPicPr>
          <p:nvPr>
            <p:ph sz="half" idx="2"/>
          </p:nvPr>
        </p:nvPicPr>
        <p:blipFill>
          <a:blip r:embed="rId2"/>
          <a:stretch>
            <a:fillRect/>
          </a:stretch>
        </p:blipFill>
        <p:spPr>
          <a:xfrm>
            <a:off x="6716684" y="1825625"/>
            <a:ext cx="2850457" cy="3966369"/>
          </a:xfrm>
        </p:spPr>
      </p:pic>
    </p:spTree>
    <p:extLst>
      <p:ext uri="{BB962C8B-B14F-4D97-AF65-F5344CB8AC3E}">
        <p14:creationId xmlns:p14="http://schemas.microsoft.com/office/powerpoint/2010/main" val="20261980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60113-5BF1-0D41-AF7A-5BDAA2B3E8AF}"/>
              </a:ext>
            </a:extLst>
          </p:cNvPr>
          <p:cNvSpPr>
            <a:spLocks noGrp="1"/>
          </p:cNvSpPr>
          <p:nvPr>
            <p:ph type="title"/>
          </p:nvPr>
        </p:nvSpPr>
        <p:spPr/>
        <p:txBody>
          <a:bodyPr/>
          <a:lstStyle/>
          <a:p>
            <a:pPr algn="ctr"/>
            <a:r>
              <a:rPr lang="en-US" dirty="0"/>
              <a:t>How to explain popularity of the slogan?</a:t>
            </a:r>
          </a:p>
        </p:txBody>
      </p:sp>
      <p:sp>
        <p:nvSpPr>
          <p:cNvPr id="3" name="Content Placeholder 2">
            <a:extLst>
              <a:ext uri="{FF2B5EF4-FFF2-40B4-BE49-F238E27FC236}">
                <a16:creationId xmlns:a16="http://schemas.microsoft.com/office/drawing/2014/main" id="{734C4A6C-7628-3F4D-AC32-AA5490A26B51}"/>
              </a:ext>
            </a:extLst>
          </p:cNvPr>
          <p:cNvSpPr>
            <a:spLocks noGrp="1"/>
          </p:cNvSpPr>
          <p:nvPr>
            <p:ph idx="1"/>
          </p:nvPr>
        </p:nvSpPr>
        <p:spPr/>
        <p:txBody>
          <a:bodyPr/>
          <a:lstStyle/>
          <a:p>
            <a:pPr marL="0" indent="0">
              <a:buNone/>
            </a:pPr>
            <a:r>
              <a:rPr lang="en-US" dirty="0"/>
              <a:t>1) Zionists needed slogan cynically to sell idea of immigration to Jews</a:t>
            </a:r>
          </a:p>
          <a:p>
            <a:pPr marL="0" indent="0">
              <a:buNone/>
            </a:pPr>
            <a:r>
              <a:rPr lang="en-US" dirty="0"/>
              <a:t>2) Jews belong to Zion, from which evicted 2,000 years ago; diaspora history must be erased; land of Palestine given by God to Jewish people = </a:t>
            </a:r>
            <a:r>
              <a:rPr lang="en-US" b="1" dirty="0"/>
              <a:t>religious tendencies </a:t>
            </a:r>
            <a:r>
              <a:rPr lang="en-US" b="1" i="1" dirty="0"/>
              <a:t>within</a:t>
            </a:r>
            <a:r>
              <a:rPr lang="en-US" b="1" dirty="0"/>
              <a:t> secular Zionism</a:t>
            </a:r>
            <a:r>
              <a:rPr lang="en-US" dirty="0"/>
              <a:t>.</a:t>
            </a:r>
          </a:p>
          <a:p>
            <a:pPr marL="0" indent="0">
              <a:buNone/>
            </a:pPr>
            <a:r>
              <a:rPr lang="en-US" dirty="0"/>
              <a:t>3) Inherent connection between people and land. Whoever is there is irrelevant; not essential; just accidental. </a:t>
            </a:r>
          </a:p>
          <a:p>
            <a:pPr marL="0" indent="0">
              <a:buNone/>
            </a:pPr>
            <a:r>
              <a:rPr lang="en-US" dirty="0"/>
              <a:t>Local population can move elsewhere because they do not constitute ‘a people,’ not individuals, following nationalism logic, connected by ethnicity, language, blood ~ German nationalism in late 19</a:t>
            </a:r>
            <a:r>
              <a:rPr lang="en-US" baseline="30000" dirty="0"/>
              <a:t>th</a:t>
            </a:r>
            <a:r>
              <a:rPr lang="en-US" dirty="0"/>
              <a:t> c. also connected to woods and landscape rather than law.</a:t>
            </a:r>
          </a:p>
          <a:p>
            <a:endParaRPr lang="en-US" dirty="0"/>
          </a:p>
        </p:txBody>
      </p:sp>
    </p:spTree>
    <p:extLst>
      <p:ext uri="{BB962C8B-B14F-4D97-AF65-F5344CB8AC3E}">
        <p14:creationId xmlns:p14="http://schemas.microsoft.com/office/powerpoint/2010/main" val="2931689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A4E4B-9902-7C4B-9C75-49E75BCDC42D}"/>
              </a:ext>
            </a:extLst>
          </p:cNvPr>
          <p:cNvSpPr>
            <a:spLocks noGrp="1"/>
          </p:cNvSpPr>
          <p:nvPr>
            <p:ph type="title"/>
          </p:nvPr>
        </p:nvSpPr>
        <p:spPr/>
        <p:txBody>
          <a:bodyPr/>
          <a:lstStyle/>
          <a:p>
            <a:pPr algn="ctr"/>
            <a:r>
              <a:rPr lang="en-US" dirty="0"/>
              <a:t>David Ben-Gurion, 1886-1973</a:t>
            </a:r>
            <a:r>
              <a:rPr lang="en-US" dirty="0">
                <a:effectLst/>
              </a:rPr>
              <a:t> </a:t>
            </a:r>
            <a:endParaRPr lang="en-US" dirty="0"/>
          </a:p>
        </p:txBody>
      </p:sp>
      <p:sp>
        <p:nvSpPr>
          <p:cNvPr id="4" name="Content Placeholder 3">
            <a:extLst>
              <a:ext uri="{FF2B5EF4-FFF2-40B4-BE49-F238E27FC236}">
                <a16:creationId xmlns:a16="http://schemas.microsoft.com/office/drawing/2014/main" id="{1864A441-3AC6-224B-BCB1-B7FAC51A23A2}"/>
              </a:ext>
            </a:extLst>
          </p:cNvPr>
          <p:cNvSpPr>
            <a:spLocks noGrp="1"/>
          </p:cNvSpPr>
          <p:nvPr>
            <p:ph sz="half" idx="1"/>
          </p:nvPr>
        </p:nvSpPr>
        <p:spPr/>
        <p:txBody>
          <a:bodyPr>
            <a:normAutofit fontScale="92500" lnSpcReduction="10000"/>
          </a:bodyPr>
          <a:lstStyle/>
          <a:p>
            <a:r>
              <a:rPr lang="en-US" dirty="0"/>
              <a:t>Zionist leader and first prime minister of Israel</a:t>
            </a:r>
          </a:p>
          <a:p>
            <a:r>
              <a:rPr lang="en-US" dirty="0"/>
              <a:t>Notion from 1930s-40s of ‘transfer’ or relocation or ethnic cleansing </a:t>
            </a:r>
          </a:p>
          <a:p>
            <a:r>
              <a:rPr lang="en-US" dirty="0"/>
              <a:t>Locals will welcome technology of capital and ideas that Jews would bring – not </a:t>
            </a:r>
            <a:r>
              <a:rPr lang="en-US"/>
              <a:t>really true</a:t>
            </a:r>
            <a:endParaRPr lang="en-US" dirty="0"/>
          </a:p>
          <a:p>
            <a:r>
              <a:rPr lang="en-US" dirty="0"/>
              <a:t>If there is politically conscious Arab, he will protest Jewish state if he knows math. We are foolish to think Arabs unaware of impact of migration. </a:t>
            </a:r>
          </a:p>
          <a:p>
            <a:endParaRPr lang="en-US" dirty="0"/>
          </a:p>
        </p:txBody>
      </p:sp>
      <p:pic>
        <p:nvPicPr>
          <p:cNvPr id="6" name="Content Placeholder 5">
            <a:extLst>
              <a:ext uri="{FF2B5EF4-FFF2-40B4-BE49-F238E27FC236}">
                <a16:creationId xmlns:a16="http://schemas.microsoft.com/office/drawing/2014/main" id="{87584A3B-A4E8-884A-9506-4650DFA2649D}"/>
              </a:ext>
            </a:extLst>
          </p:cNvPr>
          <p:cNvPicPr>
            <a:picLocks noGrp="1" noChangeAspect="1"/>
          </p:cNvPicPr>
          <p:nvPr>
            <p:ph sz="half" idx="2"/>
          </p:nvPr>
        </p:nvPicPr>
        <p:blipFill>
          <a:blip r:embed="rId2"/>
          <a:stretch>
            <a:fillRect/>
          </a:stretch>
        </p:blipFill>
        <p:spPr>
          <a:xfrm>
            <a:off x="7439198" y="1825625"/>
            <a:ext cx="2514600" cy="3238500"/>
          </a:xfrm>
        </p:spPr>
      </p:pic>
    </p:spTree>
    <p:extLst>
      <p:ext uri="{BB962C8B-B14F-4D97-AF65-F5344CB8AC3E}">
        <p14:creationId xmlns:p14="http://schemas.microsoft.com/office/powerpoint/2010/main" val="3316481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41809-BD83-7645-B358-88A3824DD8ED}"/>
              </a:ext>
            </a:extLst>
          </p:cNvPr>
          <p:cNvSpPr>
            <a:spLocks noGrp="1"/>
          </p:cNvSpPr>
          <p:nvPr>
            <p:ph type="title"/>
          </p:nvPr>
        </p:nvSpPr>
        <p:spPr/>
        <p:txBody>
          <a:bodyPr/>
          <a:lstStyle/>
          <a:p>
            <a:pPr algn="ctr"/>
            <a:r>
              <a:rPr lang="en-US" dirty="0" err="1"/>
              <a:t>Vladmir</a:t>
            </a:r>
            <a:r>
              <a:rPr lang="en-US" dirty="0"/>
              <a:t> </a:t>
            </a:r>
            <a:r>
              <a:rPr lang="en-US" dirty="0" err="1"/>
              <a:t>Jabotinsky</a:t>
            </a:r>
            <a:r>
              <a:rPr lang="en-US" dirty="0"/>
              <a:t>, 1880-1940</a:t>
            </a:r>
            <a:r>
              <a:rPr lang="en-US" dirty="0">
                <a:effectLst/>
              </a:rPr>
              <a:t> </a:t>
            </a:r>
            <a:endParaRPr lang="en-US" dirty="0"/>
          </a:p>
        </p:txBody>
      </p:sp>
      <p:sp>
        <p:nvSpPr>
          <p:cNvPr id="3" name="Content Placeholder 2">
            <a:extLst>
              <a:ext uri="{FF2B5EF4-FFF2-40B4-BE49-F238E27FC236}">
                <a16:creationId xmlns:a16="http://schemas.microsoft.com/office/drawing/2014/main" id="{DB4360AF-E04C-3F45-A71E-1DB7FB190D7F}"/>
              </a:ext>
            </a:extLst>
          </p:cNvPr>
          <p:cNvSpPr>
            <a:spLocks noGrp="1"/>
          </p:cNvSpPr>
          <p:nvPr>
            <p:ph idx="1"/>
          </p:nvPr>
        </p:nvSpPr>
        <p:spPr/>
        <p:txBody>
          <a:bodyPr/>
          <a:lstStyle/>
          <a:p>
            <a:r>
              <a:rPr lang="en-US" dirty="0"/>
              <a:t>For left wing Zionists to think Arabs would welcome European Jews is ridiculous</a:t>
            </a:r>
          </a:p>
          <a:p>
            <a:r>
              <a:rPr lang="en-US" dirty="0"/>
              <a:t>‘Revisionism’ – Palestine Mandate (for Balfour) has to be revised to unite Palestine both east and west of the Jordan River, incorporating region of Transjordan. Early 1920s increasing popularity.</a:t>
            </a:r>
          </a:p>
          <a:p>
            <a:r>
              <a:rPr lang="en-US" dirty="0"/>
              <a:t>Arabs: every  local person will resist alien settlers and as long as they have hope to protect Palestine from the Jews.</a:t>
            </a:r>
          </a:p>
          <a:p>
            <a:r>
              <a:rPr lang="en-US" dirty="0"/>
              <a:t>Said that Zangwill told him it was foolish to let country be of ‘two peoples’ and must find different place either for Jews or for neighbors because ‘mutual coexistence untenable’.</a:t>
            </a:r>
          </a:p>
          <a:p>
            <a:endParaRPr lang="en-US" dirty="0"/>
          </a:p>
        </p:txBody>
      </p:sp>
    </p:spTree>
    <p:extLst>
      <p:ext uri="{BB962C8B-B14F-4D97-AF65-F5344CB8AC3E}">
        <p14:creationId xmlns:p14="http://schemas.microsoft.com/office/powerpoint/2010/main" val="1102019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3FF6E-789D-B84D-84FD-2C75B9D7AC9F}"/>
              </a:ext>
            </a:extLst>
          </p:cNvPr>
          <p:cNvSpPr>
            <a:spLocks noGrp="1"/>
          </p:cNvSpPr>
          <p:nvPr>
            <p:ph type="title"/>
          </p:nvPr>
        </p:nvSpPr>
        <p:spPr/>
        <p:txBody>
          <a:bodyPr/>
          <a:lstStyle/>
          <a:p>
            <a:pPr algn="ctr"/>
            <a:r>
              <a:rPr lang="en-US" dirty="0"/>
              <a:t>1931-35: Jewish migration to Palestine</a:t>
            </a:r>
          </a:p>
        </p:txBody>
      </p:sp>
      <p:sp>
        <p:nvSpPr>
          <p:cNvPr id="4" name="Content Placeholder 3">
            <a:extLst>
              <a:ext uri="{FF2B5EF4-FFF2-40B4-BE49-F238E27FC236}">
                <a16:creationId xmlns:a16="http://schemas.microsoft.com/office/drawing/2014/main" id="{56803381-46FB-4940-8E1D-9B7CA3D3BB02}"/>
              </a:ext>
            </a:extLst>
          </p:cNvPr>
          <p:cNvSpPr>
            <a:spLocks noGrp="1"/>
          </p:cNvSpPr>
          <p:nvPr>
            <p:ph idx="1"/>
          </p:nvPr>
        </p:nvSpPr>
        <p:spPr/>
        <p:txBody>
          <a:bodyPr/>
          <a:lstStyle/>
          <a:p>
            <a:r>
              <a:rPr lang="en-US" dirty="0"/>
              <a:t>Growth of Jewish immigration to Palestine; nearly 400,000 since WWI</a:t>
            </a:r>
          </a:p>
          <a:p>
            <a:r>
              <a:rPr lang="en-US" dirty="0"/>
              <a:t>Jump in migration in 1933 when Nazis come to power. People heed to calls of Zionism</a:t>
            </a:r>
          </a:p>
          <a:p>
            <a:r>
              <a:rPr lang="en-US" dirty="0"/>
              <a:t>But prior to rise in migration; tensions rising. Many confrontations with Arab Palestinian population in 1929, 1933, 1936.</a:t>
            </a:r>
          </a:p>
          <a:p>
            <a:r>
              <a:rPr lang="en-US" i="1" dirty="0"/>
              <a:t>Yishuv</a:t>
            </a:r>
            <a:r>
              <a:rPr lang="en-US" dirty="0"/>
              <a:t> (Jewish communities) consolidated and much more stable. </a:t>
            </a:r>
          </a:p>
          <a:p>
            <a:r>
              <a:rPr lang="en-US" dirty="0"/>
              <a:t>Triggers </a:t>
            </a:r>
            <a:r>
              <a:rPr lang="en-US" b="1" dirty="0"/>
              <a:t>1936-39 Arab Revolt</a:t>
            </a:r>
            <a:r>
              <a:rPr lang="en-US" dirty="0"/>
              <a:t>.</a:t>
            </a:r>
          </a:p>
        </p:txBody>
      </p:sp>
    </p:spTree>
    <p:extLst>
      <p:ext uri="{BB962C8B-B14F-4D97-AF65-F5344CB8AC3E}">
        <p14:creationId xmlns:p14="http://schemas.microsoft.com/office/powerpoint/2010/main" val="2054807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9A244-A67C-C245-BF0B-5AEEB19E3DC0}"/>
              </a:ext>
            </a:extLst>
          </p:cNvPr>
          <p:cNvSpPr>
            <a:spLocks noGrp="1"/>
          </p:cNvSpPr>
          <p:nvPr>
            <p:ph type="title"/>
          </p:nvPr>
        </p:nvSpPr>
        <p:spPr/>
        <p:txBody>
          <a:bodyPr/>
          <a:lstStyle/>
          <a:p>
            <a:pPr algn="ctr"/>
            <a:r>
              <a:rPr lang="en-US" dirty="0"/>
              <a:t>Peel Commission, 1937</a:t>
            </a:r>
            <a:r>
              <a:rPr lang="en-US" dirty="0">
                <a:effectLst/>
              </a:rPr>
              <a:t> </a:t>
            </a:r>
            <a:endParaRPr lang="en-US" dirty="0"/>
          </a:p>
        </p:txBody>
      </p:sp>
      <p:sp>
        <p:nvSpPr>
          <p:cNvPr id="3" name="Content Placeholder 2">
            <a:extLst>
              <a:ext uri="{FF2B5EF4-FFF2-40B4-BE49-F238E27FC236}">
                <a16:creationId xmlns:a16="http://schemas.microsoft.com/office/drawing/2014/main" id="{4BF9056F-D80C-F941-BE5D-69FC71564A9D}"/>
              </a:ext>
            </a:extLst>
          </p:cNvPr>
          <p:cNvSpPr>
            <a:spLocks noGrp="1"/>
          </p:cNvSpPr>
          <p:nvPr>
            <p:ph sz="half" idx="1"/>
          </p:nvPr>
        </p:nvSpPr>
        <p:spPr/>
        <p:txBody>
          <a:bodyPr/>
          <a:lstStyle/>
          <a:p>
            <a:r>
              <a:rPr lang="en-US" sz="2400" dirty="0"/>
              <a:t>Appointed to investigate motives for Arab resistance.</a:t>
            </a:r>
          </a:p>
          <a:p>
            <a:r>
              <a:rPr lang="en-US" sz="2400" dirty="0"/>
              <a:t>British: see folly of country for 2 people so cut country in half </a:t>
            </a:r>
          </a:p>
          <a:p>
            <a:r>
              <a:rPr lang="en-US" sz="2400" dirty="0"/>
              <a:t>Independent mandate sphere to Jerusalem with access to Mediterranean Sea</a:t>
            </a:r>
          </a:p>
          <a:p>
            <a:r>
              <a:rPr lang="en-US" sz="2400" dirty="0"/>
              <a:t>This marks the first time British acknowledge ‘Jewish state’ rather than a ‘national home’.</a:t>
            </a:r>
          </a:p>
          <a:p>
            <a:pPr marL="0" indent="0">
              <a:buNone/>
            </a:pPr>
            <a:endParaRPr lang="en-US" dirty="0"/>
          </a:p>
        </p:txBody>
      </p:sp>
      <p:pic>
        <p:nvPicPr>
          <p:cNvPr id="8" name="Content Placeholder 7">
            <a:extLst>
              <a:ext uri="{FF2B5EF4-FFF2-40B4-BE49-F238E27FC236}">
                <a16:creationId xmlns:a16="http://schemas.microsoft.com/office/drawing/2014/main" id="{725CD766-B327-D04A-BF43-2C8E3DEFE503}"/>
              </a:ext>
            </a:extLst>
          </p:cNvPr>
          <p:cNvPicPr>
            <a:picLocks noGrp="1" noChangeAspect="1"/>
          </p:cNvPicPr>
          <p:nvPr>
            <p:ph sz="half" idx="2"/>
          </p:nvPr>
        </p:nvPicPr>
        <p:blipFill>
          <a:blip r:embed="rId2"/>
          <a:stretch>
            <a:fillRect/>
          </a:stretch>
        </p:blipFill>
        <p:spPr>
          <a:xfrm>
            <a:off x="6604000" y="1825625"/>
            <a:ext cx="3467673" cy="4507442"/>
          </a:xfrm>
          <a:prstGeom prst="rect">
            <a:avLst/>
          </a:prstGeom>
        </p:spPr>
      </p:pic>
    </p:spTree>
    <p:extLst>
      <p:ext uri="{BB962C8B-B14F-4D97-AF65-F5344CB8AC3E}">
        <p14:creationId xmlns:p14="http://schemas.microsoft.com/office/powerpoint/2010/main" val="2940710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9FE4A-46F6-2F49-BACD-D0739480F601}"/>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312DF0F3-EEB2-AD4F-9403-7DE3BE0A837D}"/>
              </a:ext>
            </a:extLst>
          </p:cNvPr>
          <p:cNvPicPr>
            <a:picLocks noGrp="1" noChangeAspect="1"/>
          </p:cNvPicPr>
          <p:nvPr>
            <p:ph idx="1"/>
          </p:nvPr>
        </p:nvPicPr>
        <p:blipFill>
          <a:blip r:embed="rId2"/>
          <a:stretch>
            <a:fillRect/>
          </a:stretch>
        </p:blipFill>
        <p:spPr>
          <a:xfrm>
            <a:off x="3996267" y="365125"/>
            <a:ext cx="4047066" cy="5811838"/>
          </a:xfrm>
          <a:prstGeom prst="rect">
            <a:avLst/>
          </a:prstGeom>
        </p:spPr>
      </p:pic>
    </p:spTree>
    <p:extLst>
      <p:ext uri="{BB962C8B-B14F-4D97-AF65-F5344CB8AC3E}">
        <p14:creationId xmlns:p14="http://schemas.microsoft.com/office/powerpoint/2010/main" val="593624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9F97C-9D8E-9240-B479-467A826A871F}"/>
              </a:ext>
            </a:extLst>
          </p:cNvPr>
          <p:cNvSpPr>
            <a:spLocks noGrp="1"/>
          </p:cNvSpPr>
          <p:nvPr>
            <p:ph type="title"/>
          </p:nvPr>
        </p:nvSpPr>
        <p:spPr/>
        <p:txBody>
          <a:bodyPr/>
          <a:lstStyle/>
          <a:p>
            <a:pPr algn="ctr"/>
            <a:r>
              <a:rPr lang="en-US" dirty="0"/>
              <a:t>Turkey, cont’d</a:t>
            </a:r>
          </a:p>
        </p:txBody>
      </p:sp>
      <p:sp>
        <p:nvSpPr>
          <p:cNvPr id="3" name="Content Placeholder 2">
            <a:extLst>
              <a:ext uri="{FF2B5EF4-FFF2-40B4-BE49-F238E27FC236}">
                <a16:creationId xmlns:a16="http://schemas.microsoft.com/office/drawing/2014/main" id="{715B9369-8AC0-F342-9178-62BC955D079C}"/>
              </a:ext>
            </a:extLst>
          </p:cNvPr>
          <p:cNvSpPr>
            <a:spLocks noGrp="1"/>
          </p:cNvSpPr>
          <p:nvPr>
            <p:ph sz="half" idx="1"/>
          </p:nvPr>
        </p:nvSpPr>
        <p:spPr/>
        <p:txBody>
          <a:bodyPr>
            <a:normAutofit/>
          </a:bodyPr>
          <a:lstStyle/>
          <a:p>
            <a:r>
              <a:rPr lang="en-US" sz="1400" dirty="0"/>
              <a:t>Mustafa Kemal, </a:t>
            </a:r>
            <a:r>
              <a:rPr lang="en-US" sz="1400" b="1" dirty="0"/>
              <a:t>Ataturk</a:t>
            </a:r>
            <a:r>
              <a:rPr lang="en-US" sz="1400" dirty="0"/>
              <a:t>, 1881-1938:</a:t>
            </a:r>
          </a:p>
          <a:p>
            <a:r>
              <a:rPr lang="en-US" sz="1400" dirty="0"/>
              <a:t>Founder of modern Turkey, est. in 1923</a:t>
            </a:r>
          </a:p>
          <a:p>
            <a:r>
              <a:rPr lang="en-US" sz="1400" dirty="0"/>
              <a:t>Military commander</a:t>
            </a:r>
          </a:p>
          <a:p>
            <a:r>
              <a:rPr lang="en-US" sz="1400" dirty="0"/>
              <a:t>Born in contemporary Greece</a:t>
            </a:r>
          </a:p>
          <a:p>
            <a:r>
              <a:rPr lang="en-US" sz="1400" dirty="0"/>
              <a:t>Important role played at Gallipoli campaign and in Syria</a:t>
            </a:r>
          </a:p>
          <a:p>
            <a:r>
              <a:rPr lang="en-US" sz="1400" dirty="0"/>
              <a:t>Led force, after treaty, to roll back and recapture Izmir from Greeks</a:t>
            </a:r>
          </a:p>
          <a:p>
            <a:r>
              <a:rPr lang="en-US" sz="1400" dirty="0"/>
              <a:t>Grand National Assembly: local notables and parliament to represent population’s will</a:t>
            </a:r>
          </a:p>
          <a:p>
            <a:r>
              <a:rPr lang="en-US" sz="1400" dirty="0"/>
              <a:t>1922 abolishes the Sultanate (to Malta); Abdul Majid II caliphate is abolished in 1924</a:t>
            </a:r>
          </a:p>
          <a:p>
            <a:r>
              <a:rPr lang="en-US" sz="1400" dirty="0"/>
              <a:t>Armenia divided between Turkey and Soviet Union</a:t>
            </a:r>
          </a:p>
          <a:p>
            <a:r>
              <a:rPr lang="en-US" sz="1400" dirty="0"/>
              <a:t>Anatolia is freed of foreign troops</a:t>
            </a:r>
          </a:p>
          <a:p>
            <a:r>
              <a:rPr lang="en-US" sz="1400" b="1" dirty="0"/>
              <a:t>Conclude: </a:t>
            </a:r>
            <a:r>
              <a:rPr lang="en-US" sz="1400" dirty="0"/>
              <a:t>Marks the end of multi-ethnic empires toward one ethnic nation-state (self-determination).</a:t>
            </a:r>
          </a:p>
        </p:txBody>
      </p:sp>
      <p:pic>
        <p:nvPicPr>
          <p:cNvPr id="8" name="Content Placeholder 7">
            <a:extLst>
              <a:ext uri="{FF2B5EF4-FFF2-40B4-BE49-F238E27FC236}">
                <a16:creationId xmlns:a16="http://schemas.microsoft.com/office/drawing/2014/main" id="{630C0E36-641A-DE49-A9EA-4C1415E92E6F}"/>
              </a:ext>
            </a:extLst>
          </p:cNvPr>
          <p:cNvPicPr>
            <a:picLocks noGrp="1" noChangeAspect="1"/>
          </p:cNvPicPr>
          <p:nvPr>
            <p:ph sz="half" idx="2"/>
          </p:nvPr>
        </p:nvPicPr>
        <p:blipFill>
          <a:blip r:embed="rId2"/>
          <a:stretch>
            <a:fillRect/>
          </a:stretch>
        </p:blipFill>
        <p:spPr>
          <a:xfrm>
            <a:off x="7281949" y="1825625"/>
            <a:ext cx="2876204" cy="4093037"/>
          </a:xfrm>
        </p:spPr>
      </p:pic>
    </p:spTree>
    <p:extLst>
      <p:ext uri="{BB962C8B-B14F-4D97-AF65-F5344CB8AC3E}">
        <p14:creationId xmlns:p14="http://schemas.microsoft.com/office/powerpoint/2010/main" val="16387235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4F35F-6925-0040-A8DF-42B9CB85BE67}"/>
              </a:ext>
            </a:extLst>
          </p:cNvPr>
          <p:cNvSpPr>
            <a:spLocks noGrp="1"/>
          </p:cNvSpPr>
          <p:nvPr>
            <p:ph type="title"/>
          </p:nvPr>
        </p:nvSpPr>
        <p:spPr/>
        <p:txBody>
          <a:bodyPr/>
          <a:lstStyle/>
          <a:p>
            <a:pPr algn="ctr"/>
            <a:r>
              <a:rPr lang="en-US" i="1" dirty="0" err="1"/>
              <a:t>Hagana</a:t>
            </a:r>
            <a:r>
              <a:rPr lang="en-US" i="1" dirty="0"/>
              <a:t> (‘Defense’)</a:t>
            </a:r>
          </a:p>
        </p:txBody>
      </p:sp>
      <p:sp>
        <p:nvSpPr>
          <p:cNvPr id="3" name="Content Placeholder 2">
            <a:extLst>
              <a:ext uri="{FF2B5EF4-FFF2-40B4-BE49-F238E27FC236}">
                <a16:creationId xmlns:a16="http://schemas.microsoft.com/office/drawing/2014/main" id="{1BE98FF7-066A-234B-87DB-A1298DF83F32}"/>
              </a:ext>
            </a:extLst>
          </p:cNvPr>
          <p:cNvSpPr>
            <a:spLocks noGrp="1"/>
          </p:cNvSpPr>
          <p:nvPr>
            <p:ph idx="1"/>
          </p:nvPr>
        </p:nvSpPr>
        <p:spPr/>
        <p:txBody>
          <a:bodyPr/>
          <a:lstStyle/>
          <a:p>
            <a:r>
              <a:rPr lang="en-US" dirty="0"/>
              <a:t>Precursor to Israeli Defense Forces (IDF).</a:t>
            </a:r>
          </a:p>
          <a:p>
            <a:r>
              <a:rPr lang="en-US" dirty="0"/>
              <a:t>Jewish paramilitary defense organization formed in 1920 to protect Zionist settlers in British mandatory Palestine.</a:t>
            </a:r>
          </a:p>
          <a:p>
            <a:r>
              <a:rPr lang="en-US" dirty="0"/>
              <a:t>Already fighting between Jewish and Palestinians. British left. Palestinians had no time to develop under the British. Zionist Yishuv mimicked British institutions.</a:t>
            </a:r>
          </a:p>
          <a:p>
            <a:pPr marL="0" indent="0">
              <a:buNone/>
            </a:pPr>
            <a:endParaRPr lang="en-US" dirty="0"/>
          </a:p>
        </p:txBody>
      </p:sp>
    </p:spTree>
    <p:extLst>
      <p:ext uri="{BB962C8B-B14F-4D97-AF65-F5344CB8AC3E}">
        <p14:creationId xmlns:p14="http://schemas.microsoft.com/office/powerpoint/2010/main" val="14202722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FDA01-2D09-E44D-977B-4E40EFD82C51}"/>
              </a:ext>
            </a:extLst>
          </p:cNvPr>
          <p:cNvSpPr>
            <a:spLocks noGrp="1"/>
          </p:cNvSpPr>
          <p:nvPr>
            <p:ph type="title"/>
          </p:nvPr>
        </p:nvSpPr>
        <p:spPr/>
        <p:txBody>
          <a:bodyPr/>
          <a:lstStyle/>
          <a:p>
            <a:pPr algn="ctr"/>
            <a:r>
              <a:rPr lang="en-US" dirty="0"/>
              <a:t>1939 White Paper</a:t>
            </a:r>
          </a:p>
        </p:txBody>
      </p:sp>
      <p:sp>
        <p:nvSpPr>
          <p:cNvPr id="3" name="Content Placeholder 2">
            <a:extLst>
              <a:ext uri="{FF2B5EF4-FFF2-40B4-BE49-F238E27FC236}">
                <a16:creationId xmlns:a16="http://schemas.microsoft.com/office/drawing/2014/main" id="{67D2C934-5619-5848-9A84-329CC5A7992D}"/>
              </a:ext>
            </a:extLst>
          </p:cNvPr>
          <p:cNvSpPr>
            <a:spLocks noGrp="1"/>
          </p:cNvSpPr>
          <p:nvPr>
            <p:ph idx="1"/>
          </p:nvPr>
        </p:nvSpPr>
        <p:spPr/>
        <p:txBody>
          <a:bodyPr>
            <a:normAutofit lnSpcReduction="10000"/>
          </a:bodyPr>
          <a:lstStyle/>
          <a:p>
            <a:r>
              <a:rPr lang="en-US" dirty="0"/>
              <a:t>Outlines new (reversal of) policy:</a:t>
            </a:r>
          </a:p>
          <a:p>
            <a:r>
              <a:rPr lang="en-US" dirty="0"/>
              <a:t>Never been British policy to support creation of a Jewish state in Palestine; just a ‘Jewish national home.’</a:t>
            </a:r>
          </a:p>
          <a:p>
            <a:r>
              <a:rPr lang="en-US" dirty="0"/>
              <a:t>Instead supporting principle that Palestine should be an independent state (not divided or Jewish). </a:t>
            </a:r>
          </a:p>
          <a:p>
            <a:r>
              <a:rPr lang="en-US" dirty="0"/>
              <a:t>But, </a:t>
            </a:r>
            <a:r>
              <a:rPr lang="en-US" b="1" dirty="0"/>
              <a:t>postpones date for Palestinian independence for another decade</a:t>
            </a:r>
            <a:r>
              <a:rPr lang="en-US" dirty="0"/>
              <a:t>. Hopes that the acknowledgement will abate concerns of Arab side and wait until 1949. </a:t>
            </a:r>
          </a:p>
          <a:p>
            <a:r>
              <a:rPr lang="en-US" dirty="0"/>
              <a:t>Limits to be placed on Jewish immigration and extent of Zionist purchases of land for Jewish state.</a:t>
            </a:r>
          </a:p>
          <a:p>
            <a:endParaRPr lang="en-US" dirty="0"/>
          </a:p>
        </p:txBody>
      </p:sp>
    </p:spTree>
    <p:extLst>
      <p:ext uri="{BB962C8B-B14F-4D97-AF65-F5344CB8AC3E}">
        <p14:creationId xmlns:p14="http://schemas.microsoft.com/office/powerpoint/2010/main" val="3558766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6AECB-B713-E34F-AD3C-DA56FA59DAC9}"/>
              </a:ext>
            </a:extLst>
          </p:cNvPr>
          <p:cNvSpPr>
            <a:spLocks noGrp="1"/>
          </p:cNvSpPr>
          <p:nvPr>
            <p:ph type="title"/>
          </p:nvPr>
        </p:nvSpPr>
        <p:spPr/>
        <p:txBody>
          <a:bodyPr/>
          <a:lstStyle/>
          <a:p>
            <a:pPr algn="ctr"/>
            <a:r>
              <a:rPr lang="en-US" dirty="0"/>
              <a:t>1945-46/7</a:t>
            </a:r>
            <a:r>
              <a:rPr lang="en-US" dirty="0">
                <a:effectLst/>
              </a:rPr>
              <a:t> </a:t>
            </a:r>
            <a:endParaRPr lang="en-US" dirty="0"/>
          </a:p>
        </p:txBody>
      </p:sp>
      <p:sp>
        <p:nvSpPr>
          <p:cNvPr id="3" name="Content Placeholder 2">
            <a:extLst>
              <a:ext uri="{FF2B5EF4-FFF2-40B4-BE49-F238E27FC236}">
                <a16:creationId xmlns:a16="http://schemas.microsoft.com/office/drawing/2014/main" id="{0684D104-E5BA-504E-9E58-9B6ACA7C0D33}"/>
              </a:ext>
            </a:extLst>
          </p:cNvPr>
          <p:cNvSpPr>
            <a:spLocks noGrp="1"/>
          </p:cNvSpPr>
          <p:nvPr>
            <p:ph idx="1"/>
          </p:nvPr>
        </p:nvSpPr>
        <p:spPr/>
        <p:txBody>
          <a:bodyPr/>
          <a:lstStyle/>
          <a:p>
            <a:r>
              <a:rPr lang="en-US" dirty="0"/>
              <a:t>Jewish National Fund has bought land but not more than 10% of land surface of Palestine = still have majority of land </a:t>
            </a:r>
            <a:r>
              <a:rPr lang="en-US" i="1" dirty="0"/>
              <a:t>not owned </a:t>
            </a:r>
            <a:r>
              <a:rPr lang="en-US" dirty="0"/>
              <a:t>by Jews and the population is still predominantly Arab</a:t>
            </a:r>
          </a:p>
          <a:p>
            <a:pPr marL="0" indent="0">
              <a:buNone/>
            </a:pPr>
            <a:endParaRPr lang="en-US" dirty="0"/>
          </a:p>
          <a:p>
            <a:r>
              <a:rPr lang="en-US" dirty="0"/>
              <a:t>From 10% in 1919 to 30% in 1939-40. Arab population in Palestine is still double that of Jews after WWII.</a:t>
            </a:r>
          </a:p>
          <a:p>
            <a:endParaRPr lang="en-US" dirty="0"/>
          </a:p>
        </p:txBody>
      </p:sp>
    </p:spTree>
    <p:extLst>
      <p:ext uri="{BB962C8B-B14F-4D97-AF65-F5344CB8AC3E}">
        <p14:creationId xmlns:p14="http://schemas.microsoft.com/office/powerpoint/2010/main" val="10774542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4D449-0775-E348-82AC-681D1626583E}"/>
              </a:ext>
            </a:extLst>
          </p:cNvPr>
          <p:cNvSpPr>
            <a:spLocks noGrp="1"/>
          </p:cNvSpPr>
          <p:nvPr>
            <p:ph type="title"/>
          </p:nvPr>
        </p:nvSpPr>
        <p:spPr/>
        <p:txBody>
          <a:bodyPr/>
          <a:lstStyle/>
          <a:p>
            <a:pPr algn="ctr"/>
            <a:r>
              <a:rPr lang="en-US" dirty="0"/>
              <a:t>Keeping 2 mandate principles viable failed </a:t>
            </a:r>
          </a:p>
        </p:txBody>
      </p:sp>
      <p:sp>
        <p:nvSpPr>
          <p:cNvPr id="3" name="Content Placeholder 2">
            <a:extLst>
              <a:ext uri="{FF2B5EF4-FFF2-40B4-BE49-F238E27FC236}">
                <a16:creationId xmlns:a16="http://schemas.microsoft.com/office/drawing/2014/main" id="{0A0756A3-FFC8-4F44-A317-92A8FBE53F92}"/>
              </a:ext>
            </a:extLst>
          </p:cNvPr>
          <p:cNvSpPr>
            <a:spLocks noGrp="1"/>
          </p:cNvSpPr>
          <p:nvPr>
            <p:ph idx="1"/>
          </p:nvPr>
        </p:nvSpPr>
        <p:spPr/>
        <p:txBody>
          <a:bodyPr>
            <a:normAutofit fontScale="70000" lnSpcReduction="20000"/>
          </a:bodyPr>
          <a:lstStyle/>
          <a:p>
            <a:pPr marL="0" indent="0">
              <a:buNone/>
            </a:pPr>
            <a:r>
              <a:rPr lang="en-US" dirty="0"/>
              <a:t>1) Preparing country for self-rule - Failed</a:t>
            </a:r>
          </a:p>
          <a:p>
            <a:pPr marL="0" indent="0">
              <a:buNone/>
            </a:pPr>
            <a:r>
              <a:rPr lang="en-US" dirty="0"/>
              <a:t>2) British pass laws against immigration, not one man/vote but quota system for Jews and Arabs equally represented in an Assembly – Failed</a:t>
            </a:r>
          </a:p>
          <a:p>
            <a:r>
              <a:rPr lang="en-US" dirty="0"/>
              <a:t>After WWII, Britain gives conflict to UN representative of international legitimacy, newly established (like League of Nations after WWI). </a:t>
            </a:r>
          </a:p>
          <a:p>
            <a:r>
              <a:rPr lang="en-US" dirty="0"/>
              <a:t>UN General Assembly meets in 1947 and decides to partition Palestine into two entities: Jewish (56%) land area or 490,000 Jews/320,000 Arabs and Arab (43%) 807,000 Arabs/10,000 Jews</a:t>
            </a:r>
          </a:p>
          <a:p>
            <a:r>
              <a:rPr lang="en-US" dirty="0"/>
              <a:t>Jerusalem put under international trusteeship to % population between Arab and Jews (100,000 Arabs and 105,000 Jews)</a:t>
            </a:r>
          </a:p>
          <a:p>
            <a:r>
              <a:rPr lang="en-US" dirty="0"/>
              <a:t>Yishuv (Jewish communities) are against this but Ben Gurion et al triumphed and see land disproportionately larger than proportion of Jewish in the local population. So, they </a:t>
            </a:r>
            <a:r>
              <a:rPr lang="en-US" b="1" dirty="0"/>
              <a:t>accept</a:t>
            </a:r>
            <a:r>
              <a:rPr lang="en-US" dirty="0"/>
              <a:t>.</a:t>
            </a:r>
          </a:p>
          <a:p>
            <a:r>
              <a:rPr lang="en-US" dirty="0"/>
              <a:t>Arabs </a:t>
            </a:r>
            <a:r>
              <a:rPr lang="en-US" b="1" dirty="0"/>
              <a:t>reject </a:t>
            </a:r>
            <a:r>
              <a:rPr lang="en-US" dirty="0"/>
              <a:t>the resolution. Understand the contested logic</a:t>
            </a:r>
          </a:p>
          <a:p>
            <a:r>
              <a:rPr lang="en-US" b="1" dirty="0"/>
              <a:t>UN Resolution 181 of Partition </a:t>
            </a:r>
            <a:r>
              <a:rPr lang="en-US" dirty="0"/>
              <a:t>Accepted. So, </a:t>
            </a:r>
            <a:r>
              <a:rPr lang="en-US" b="1" dirty="0"/>
              <a:t>mandate expires in 1948 </a:t>
            </a:r>
            <a:r>
              <a:rPr lang="en-US" dirty="0"/>
              <a:t>and following day, </a:t>
            </a:r>
            <a:r>
              <a:rPr lang="en-US" b="1" dirty="0"/>
              <a:t>May 15, 1948</a:t>
            </a:r>
            <a:r>
              <a:rPr lang="en-US" dirty="0"/>
              <a:t>, Ben Gurion accepts UN 181 and declares founding of </a:t>
            </a:r>
            <a:r>
              <a:rPr lang="en-US" b="1" dirty="0"/>
              <a:t>Jewish state of Israel</a:t>
            </a:r>
            <a:r>
              <a:rPr lang="en-US" dirty="0"/>
              <a:t>.</a:t>
            </a:r>
          </a:p>
          <a:p>
            <a:r>
              <a:rPr lang="en-US" dirty="0"/>
              <a:t>US and USSR and others recognize state and Arab countries reject and declare war against Israel</a:t>
            </a:r>
          </a:p>
        </p:txBody>
      </p:sp>
    </p:spTree>
    <p:extLst>
      <p:ext uri="{BB962C8B-B14F-4D97-AF65-F5344CB8AC3E}">
        <p14:creationId xmlns:p14="http://schemas.microsoft.com/office/powerpoint/2010/main" val="1176510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36E5F-28B4-B740-8A9B-659A844A65A6}"/>
              </a:ext>
            </a:extLst>
          </p:cNvPr>
          <p:cNvSpPr>
            <a:spLocks noGrp="1"/>
          </p:cNvSpPr>
          <p:nvPr>
            <p:ph type="title"/>
          </p:nvPr>
        </p:nvSpPr>
        <p:spPr/>
        <p:txBody>
          <a:bodyPr/>
          <a:lstStyle/>
          <a:p>
            <a:pPr algn="ctr"/>
            <a:r>
              <a:rPr lang="en-US" dirty="0"/>
              <a:t>1948 Arab-Israeli War (1)</a:t>
            </a:r>
          </a:p>
        </p:txBody>
      </p:sp>
      <p:sp>
        <p:nvSpPr>
          <p:cNvPr id="3" name="Content Placeholder 2">
            <a:extLst>
              <a:ext uri="{FF2B5EF4-FFF2-40B4-BE49-F238E27FC236}">
                <a16:creationId xmlns:a16="http://schemas.microsoft.com/office/drawing/2014/main" id="{1A9D5339-7FAE-B24A-82E2-590A7B441613}"/>
              </a:ext>
            </a:extLst>
          </p:cNvPr>
          <p:cNvSpPr>
            <a:spLocks noGrp="1"/>
          </p:cNvSpPr>
          <p:nvPr>
            <p:ph idx="1"/>
          </p:nvPr>
        </p:nvSpPr>
        <p:spPr/>
        <p:txBody>
          <a:bodyPr>
            <a:normAutofit/>
          </a:bodyPr>
          <a:lstStyle/>
          <a:p>
            <a:r>
              <a:rPr lang="en-US" dirty="0"/>
              <a:t>Jewish jubilation</a:t>
            </a:r>
          </a:p>
          <a:p>
            <a:r>
              <a:rPr lang="en-US" dirty="0"/>
              <a:t>Palestinian exodus of </a:t>
            </a:r>
            <a:r>
              <a:rPr lang="en-US"/>
              <a:t>refugees and now </a:t>
            </a:r>
            <a:r>
              <a:rPr lang="en-US" dirty="0"/>
              <a:t>stateless people</a:t>
            </a:r>
          </a:p>
          <a:p>
            <a:r>
              <a:rPr lang="en-US" dirty="0"/>
              <a:t>Religious conflict; borders/water/state; but at core is Palestine Question of Refugees and Right of Return</a:t>
            </a:r>
          </a:p>
          <a:p>
            <a:r>
              <a:rPr lang="en-US" dirty="0"/>
              <a:t>Egypt; Transjordan; Syria; Saudi Arabia; Iraq; Lebanon attack new state to abort</a:t>
            </a:r>
          </a:p>
          <a:p>
            <a:r>
              <a:rPr lang="en-US" dirty="0"/>
              <a:t>Jewish troops and defense forces roll back attacks and extend borders of state beyond UN 181 borders (</a:t>
            </a:r>
            <a:r>
              <a:rPr lang="en-US" dirty="0">
                <a:solidFill>
                  <a:srgbClr val="FF0000"/>
                </a:solidFill>
              </a:rPr>
              <a:t>see Map</a:t>
            </a:r>
            <a:r>
              <a:rPr lang="en-US" dirty="0"/>
              <a:t>), adding ‘Gaza’ and northern Palestine</a:t>
            </a:r>
          </a:p>
          <a:p>
            <a:endParaRPr lang="en-US" dirty="0"/>
          </a:p>
        </p:txBody>
      </p:sp>
    </p:spTree>
    <p:extLst>
      <p:ext uri="{BB962C8B-B14F-4D97-AF65-F5344CB8AC3E}">
        <p14:creationId xmlns:p14="http://schemas.microsoft.com/office/powerpoint/2010/main" val="3160311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2B5A-2486-A643-9C75-5ABF6D524683}"/>
              </a:ext>
            </a:extLst>
          </p:cNvPr>
          <p:cNvSpPr>
            <a:spLocks noGrp="1"/>
          </p:cNvSpPr>
          <p:nvPr>
            <p:ph type="title"/>
          </p:nvPr>
        </p:nvSpPr>
        <p:spPr/>
        <p:txBody>
          <a:bodyPr/>
          <a:lstStyle/>
          <a:p>
            <a:pPr algn="ctr"/>
            <a:r>
              <a:rPr lang="en-US" dirty="0"/>
              <a:t>Traditional Zionist Narrative</a:t>
            </a:r>
          </a:p>
        </p:txBody>
      </p:sp>
      <p:sp>
        <p:nvSpPr>
          <p:cNvPr id="3" name="Content Placeholder 2">
            <a:extLst>
              <a:ext uri="{FF2B5EF4-FFF2-40B4-BE49-F238E27FC236}">
                <a16:creationId xmlns:a16="http://schemas.microsoft.com/office/drawing/2014/main" id="{F490F788-0BF7-5442-A1E8-C01F5CBD4806}"/>
              </a:ext>
            </a:extLst>
          </p:cNvPr>
          <p:cNvSpPr>
            <a:spLocks noGrp="1"/>
          </p:cNvSpPr>
          <p:nvPr>
            <p:ph idx="1"/>
          </p:nvPr>
        </p:nvSpPr>
        <p:spPr/>
        <p:txBody>
          <a:bodyPr>
            <a:normAutofit lnSpcReduction="10000"/>
          </a:bodyPr>
          <a:lstStyle/>
          <a:p>
            <a:r>
              <a:rPr lang="en-US" dirty="0"/>
              <a:t>Arabs are responsible for what happened by rejecting UN resolution 181.</a:t>
            </a:r>
          </a:p>
          <a:p>
            <a:r>
              <a:rPr lang="en-US" dirty="0"/>
              <a:t>Before war, Arab armies invaded after mandate to strangle the infant state pitting a Jewish David (one army) against an Arab Goliath (7 armies)</a:t>
            </a:r>
          </a:p>
          <a:p>
            <a:r>
              <a:rPr lang="en-US" dirty="0"/>
              <a:t>Righteousness of the cause and principles explain triumph and after end, new state peaceful resolution but aims for Arab states intransigent and reject peace </a:t>
            </a:r>
          </a:p>
          <a:p>
            <a:r>
              <a:rPr lang="en-US" dirty="0"/>
              <a:t>Palestinians who left, did so because their leaders made them leave through radio and return after hostilities so Israel not responsible for eviction and tried to seek amicable solution</a:t>
            </a:r>
          </a:p>
          <a:p>
            <a:endParaRPr lang="en-US" dirty="0"/>
          </a:p>
        </p:txBody>
      </p:sp>
    </p:spTree>
    <p:extLst>
      <p:ext uri="{BB962C8B-B14F-4D97-AF65-F5344CB8AC3E}">
        <p14:creationId xmlns:p14="http://schemas.microsoft.com/office/powerpoint/2010/main" val="15754750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349E3-2D03-FD49-BC8B-A04378E7193B}"/>
              </a:ext>
            </a:extLst>
          </p:cNvPr>
          <p:cNvSpPr>
            <a:spLocks noGrp="1"/>
          </p:cNvSpPr>
          <p:nvPr>
            <p:ph type="title"/>
          </p:nvPr>
        </p:nvSpPr>
        <p:spPr/>
        <p:txBody>
          <a:bodyPr/>
          <a:lstStyle/>
          <a:p>
            <a:pPr algn="ctr"/>
            <a:r>
              <a:rPr lang="en-US" dirty="0"/>
              <a:t>1980 revisionist narrative based on archives</a:t>
            </a:r>
          </a:p>
        </p:txBody>
      </p:sp>
      <p:sp>
        <p:nvSpPr>
          <p:cNvPr id="3" name="Content Placeholder 2">
            <a:extLst>
              <a:ext uri="{FF2B5EF4-FFF2-40B4-BE49-F238E27FC236}">
                <a16:creationId xmlns:a16="http://schemas.microsoft.com/office/drawing/2014/main" id="{7159812F-5E28-4F46-8A4C-7A4DEC4751D8}"/>
              </a:ext>
            </a:extLst>
          </p:cNvPr>
          <p:cNvSpPr>
            <a:spLocks noGrp="1"/>
          </p:cNvSpPr>
          <p:nvPr>
            <p:ph idx="1"/>
          </p:nvPr>
        </p:nvSpPr>
        <p:spPr/>
        <p:txBody>
          <a:bodyPr>
            <a:normAutofit fontScale="85000" lnSpcReduction="10000"/>
          </a:bodyPr>
          <a:lstStyle/>
          <a:p>
            <a:r>
              <a:rPr lang="en-US" dirty="0"/>
              <a:t>Golda Meir (Yishuv) and Amir Abdullah (leader commander of Arab forces) made agreements about where armies should capture (just West Bank in return for Zionists not to cross over)</a:t>
            </a:r>
          </a:p>
          <a:p>
            <a:r>
              <a:rPr lang="en-US" dirty="0"/>
              <a:t>Reveal expulsion of 700,000 refugees to make Arabs a minority in the new state from 1914-1950. Product of war of fighting; Arabs did not incite villagers to leave</a:t>
            </a:r>
          </a:p>
          <a:p>
            <a:r>
              <a:rPr lang="en-US" dirty="0">
                <a:solidFill>
                  <a:srgbClr val="FF0000"/>
                </a:solidFill>
              </a:rPr>
              <a:t>Benny Morris: birth of Palestinian Refugee Problem</a:t>
            </a:r>
          </a:p>
          <a:p>
            <a:r>
              <a:rPr lang="en-US" dirty="0"/>
              <a:t>His Critique: on refugees; this approach is too neat and ignores disparity of power between Arab armies and 1) IDF and 2) ‘transfer’ was an aim present not an unintended consequence but a policy to end, through war, with as little number as possible of Arabs because Jewish state with 315,000 Arab minority is too large to contend with.</a:t>
            </a:r>
          </a:p>
          <a:p>
            <a:r>
              <a:rPr lang="en-US" dirty="0"/>
              <a:t>Issue is the question of systematic policy or war; no simple incitement by leaders </a:t>
            </a:r>
          </a:p>
          <a:p>
            <a:pPr marL="0" indent="0">
              <a:buNone/>
            </a:pPr>
            <a:endParaRPr lang="en-US" dirty="0"/>
          </a:p>
        </p:txBody>
      </p:sp>
    </p:spTree>
    <p:extLst>
      <p:ext uri="{BB962C8B-B14F-4D97-AF65-F5344CB8AC3E}">
        <p14:creationId xmlns:p14="http://schemas.microsoft.com/office/powerpoint/2010/main" val="30675289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4DDF5-9013-7548-803D-25A0D014CF79}"/>
              </a:ext>
            </a:extLst>
          </p:cNvPr>
          <p:cNvSpPr>
            <a:spLocks noGrp="1"/>
          </p:cNvSpPr>
          <p:nvPr>
            <p:ph type="title"/>
          </p:nvPr>
        </p:nvSpPr>
        <p:spPr/>
        <p:txBody>
          <a:bodyPr/>
          <a:lstStyle/>
          <a:p>
            <a:pPr algn="ctr"/>
            <a:r>
              <a:rPr lang="en-US" dirty="0"/>
              <a:t>Where are the 1948-49 Refugees?</a:t>
            </a:r>
          </a:p>
        </p:txBody>
      </p:sp>
      <p:sp>
        <p:nvSpPr>
          <p:cNvPr id="3" name="Content Placeholder 2">
            <a:extLst>
              <a:ext uri="{FF2B5EF4-FFF2-40B4-BE49-F238E27FC236}">
                <a16:creationId xmlns:a16="http://schemas.microsoft.com/office/drawing/2014/main" id="{FFAF4F7D-8663-9244-BF22-1CF3D47050ED}"/>
              </a:ext>
            </a:extLst>
          </p:cNvPr>
          <p:cNvSpPr>
            <a:spLocks noGrp="1"/>
          </p:cNvSpPr>
          <p:nvPr>
            <p:ph idx="1"/>
          </p:nvPr>
        </p:nvSpPr>
        <p:spPr/>
        <p:txBody>
          <a:bodyPr/>
          <a:lstStyle/>
          <a:p>
            <a:r>
              <a:rPr lang="en-US" dirty="0"/>
              <a:t>300,000 Palestinians fled or driven out of Palestine before May 14, 1948. Additional 450,000 Palestinian refugees after.</a:t>
            </a:r>
          </a:p>
          <a:p>
            <a:r>
              <a:rPr lang="en-US" dirty="0"/>
              <a:t>700-800,000, now majority of Palestinian population </a:t>
            </a:r>
            <a:r>
              <a:rPr lang="en-US"/>
              <a:t>diaspora reside </a:t>
            </a:r>
            <a:r>
              <a:rPr lang="en-US" dirty="0"/>
              <a:t>in Lebanon, the Gulf, Syria, Egypt</a:t>
            </a:r>
          </a:p>
          <a:p>
            <a:pPr marL="0" indent="0">
              <a:buNone/>
            </a:pPr>
            <a:endParaRPr lang="en-US" dirty="0"/>
          </a:p>
          <a:p>
            <a:r>
              <a:rPr lang="en-US" dirty="0"/>
              <a:t>Key Question: Who is responsible for the refugee problem?</a:t>
            </a:r>
          </a:p>
        </p:txBody>
      </p:sp>
    </p:spTree>
    <p:extLst>
      <p:ext uri="{BB962C8B-B14F-4D97-AF65-F5344CB8AC3E}">
        <p14:creationId xmlns:p14="http://schemas.microsoft.com/office/powerpoint/2010/main" val="1651313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EFE43-6AED-FC46-9827-46B51AD57845}"/>
              </a:ext>
            </a:extLst>
          </p:cNvPr>
          <p:cNvSpPr>
            <a:spLocks noGrp="1"/>
          </p:cNvSpPr>
          <p:nvPr>
            <p:ph type="title"/>
          </p:nvPr>
        </p:nvSpPr>
        <p:spPr/>
        <p:txBody>
          <a:bodyPr/>
          <a:lstStyle/>
          <a:p>
            <a:pPr algn="ctr"/>
            <a:r>
              <a:rPr lang="en-US" dirty="0"/>
              <a:t>Turkey: Erasing the past</a:t>
            </a:r>
          </a:p>
        </p:txBody>
      </p:sp>
      <p:sp>
        <p:nvSpPr>
          <p:cNvPr id="3" name="Content Placeholder 2">
            <a:extLst>
              <a:ext uri="{FF2B5EF4-FFF2-40B4-BE49-F238E27FC236}">
                <a16:creationId xmlns:a16="http://schemas.microsoft.com/office/drawing/2014/main" id="{2305C8F7-A172-DD43-9342-6D1B8D72D626}"/>
              </a:ext>
            </a:extLst>
          </p:cNvPr>
          <p:cNvSpPr>
            <a:spLocks noGrp="1"/>
          </p:cNvSpPr>
          <p:nvPr>
            <p:ph idx="1"/>
          </p:nvPr>
        </p:nvSpPr>
        <p:spPr/>
        <p:txBody>
          <a:bodyPr>
            <a:normAutofit fontScale="92500" lnSpcReduction="10000"/>
          </a:bodyPr>
          <a:lstStyle/>
          <a:p>
            <a:r>
              <a:rPr lang="en-US" dirty="0"/>
              <a:t>We see the rehabilitation of ‘Turkish’ language with conversion to Latin script: ‘Language reform society’ to cleanse the language of borrowed Persian and Arabic words.</a:t>
            </a:r>
          </a:p>
          <a:p>
            <a:r>
              <a:rPr lang="en-US" i="1" dirty="0"/>
              <a:t>Waqf </a:t>
            </a:r>
            <a:r>
              <a:rPr lang="en-US" dirty="0"/>
              <a:t>nationalized</a:t>
            </a:r>
          </a:p>
          <a:p>
            <a:r>
              <a:rPr lang="en-US" dirty="0"/>
              <a:t>religious schools closed down</a:t>
            </a:r>
          </a:p>
          <a:p>
            <a:r>
              <a:rPr lang="en-US" dirty="0"/>
              <a:t>secularism pursued relentlessly, public religious displays banned to wipe out the past</a:t>
            </a:r>
          </a:p>
          <a:p>
            <a:r>
              <a:rPr lang="en-US" i="1" dirty="0"/>
              <a:t>Ulama</a:t>
            </a:r>
            <a:r>
              <a:rPr lang="en-US" dirty="0"/>
              <a:t> no longer has any influence on the state</a:t>
            </a:r>
          </a:p>
          <a:p>
            <a:r>
              <a:rPr lang="en-US" dirty="0"/>
              <a:t>As Ottoman officer and product of Ottoman reforms, Kemal grants rights to women in education, though framed as a product of break from this past; right to vote granted in 1934</a:t>
            </a:r>
          </a:p>
          <a:p>
            <a:endParaRPr lang="en-US" dirty="0"/>
          </a:p>
        </p:txBody>
      </p:sp>
    </p:spTree>
    <p:extLst>
      <p:ext uri="{BB962C8B-B14F-4D97-AF65-F5344CB8AC3E}">
        <p14:creationId xmlns:p14="http://schemas.microsoft.com/office/powerpoint/2010/main" val="2035338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47034-6468-1E41-A798-E572FA2C1724}"/>
              </a:ext>
            </a:extLst>
          </p:cNvPr>
          <p:cNvSpPr>
            <a:spLocks noGrp="1"/>
          </p:cNvSpPr>
          <p:nvPr>
            <p:ph type="title"/>
          </p:nvPr>
        </p:nvSpPr>
        <p:spPr/>
        <p:txBody>
          <a:bodyPr/>
          <a:lstStyle/>
          <a:p>
            <a:pPr algn="ctr"/>
            <a:r>
              <a:rPr lang="en-US"/>
              <a:t>Ethnicity </a:t>
            </a:r>
            <a:r>
              <a:rPr lang="en-US" dirty="0"/>
              <a:t>and what happens to minorities </a:t>
            </a:r>
          </a:p>
        </p:txBody>
      </p:sp>
      <p:sp>
        <p:nvSpPr>
          <p:cNvPr id="3" name="Content Placeholder 2">
            <a:extLst>
              <a:ext uri="{FF2B5EF4-FFF2-40B4-BE49-F238E27FC236}">
                <a16:creationId xmlns:a16="http://schemas.microsoft.com/office/drawing/2014/main" id="{58CC8D3A-A169-DB4D-AADE-74C45695FE31}"/>
              </a:ext>
            </a:extLst>
          </p:cNvPr>
          <p:cNvSpPr>
            <a:spLocks noGrp="1"/>
          </p:cNvSpPr>
          <p:nvPr>
            <p:ph idx="1"/>
          </p:nvPr>
        </p:nvSpPr>
        <p:spPr/>
        <p:txBody>
          <a:bodyPr>
            <a:normAutofit fontScale="92500" lnSpcReduction="10000"/>
          </a:bodyPr>
          <a:lstStyle/>
          <a:p>
            <a:r>
              <a:rPr lang="en-US" dirty="0"/>
              <a:t>Compare to partition of India (Muslims/Hindus), being on wrong side of borders: e.g. </a:t>
            </a:r>
            <a:r>
              <a:rPr lang="en-US" b="1" dirty="0"/>
              <a:t>Greeks</a:t>
            </a:r>
            <a:r>
              <a:rPr lang="en-US" dirty="0"/>
              <a:t> (1.3 million in Anatolia (Smyrna, Constantinople), speaking Turkish and Orthodox Christian); </a:t>
            </a:r>
            <a:r>
              <a:rPr lang="en-US" b="1" dirty="0"/>
              <a:t>Turks</a:t>
            </a:r>
            <a:r>
              <a:rPr lang="en-US" dirty="0"/>
              <a:t> constitute 400,000 in Greece (Salonika) speaking Greek but Muslim.</a:t>
            </a:r>
          </a:p>
          <a:p>
            <a:r>
              <a:rPr lang="en-US" dirty="0"/>
              <a:t>Resolved through a population exchange to fit ethnic framing of the nation-state.</a:t>
            </a:r>
          </a:p>
          <a:p>
            <a:r>
              <a:rPr lang="en-US" dirty="0"/>
              <a:t>1915, </a:t>
            </a:r>
            <a:r>
              <a:rPr lang="en-US" b="1" dirty="0"/>
              <a:t>Armenians</a:t>
            </a:r>
            <a:r>
              <a:rPr lang="en-US" dirty="0"/>
              <a:t> in genocide (claims over 1 million lives) because thought to be supporting Russians, forced to march to Syria. The claim is challenged by Turkish government as ‘byproduct of war’ rather than a systematic policy of eliminating the population.</a:t>
            </a:r>
          </a:p>
          <a:p>
            <a:r>
              <a:rPr lang="en-US" b="1" dirty="0"/>
              <a:t>Kurds</a:t>
            </a:r>
            <a:r>
              <a:rPr lang="en-US" dirty="0"/>
              <a:t>: also suffer harsh subjection to cultural policy that prevents Kurdish speaking language, etc.</a:t>
            </a:r>
          </a:p>
        </p:txBody>
      </p:sp>
    </p:spTree>
    <p:extLst>
      <p:ext uri="{BB962C8B-B14F-4D97-AF65-F5344CB8AC3E}">
        <p14:creationId xmlns:p14="http://schemas.microsoft.com/office/powerpoint/2010/main" val="1414491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ABE28-3312-7F4C-AE0E-73BCD63D8179}"/>
              </a:ext>
            </a:extLst>
          </p:cNvPr>
          <p:cNvSpPr>
            <a:spLocks noGrp="1"/>
          </p:cNvSpPr>
          <p:nvPr>
            <p:ph type="title"/>
          </p:nvPr>
        </p:nvSpPr>
        <p:spPr/>
        <p:txBody>
          <a:bodyPr/>
          <a:lstStyle/>
          <a:p>
            <a:pPr algn="ctr"/>
            <a:r>
              <a:rPr lang="en-US" dirty="0"/>
              <a:t>Iran</a:t>
            </a:r>
          </a:p>
        </p:txBody>
      </p:sp>
      <p:sp>
        <p:nvSpPr>
          <p:cNvPr id="3" name="Content Placeholder 2">
            <a:extLst>
              <a:ext uri="{FF2B5EF4-FFF2-40B4-BE49-F238E27FC236}">
                <a16:creationId xmlns:a16="http://schemas.microsoft.com/office/drawing/2014/main" id="{931E769B-D838-F448-A912-247BDC1C2784}"/>
              </a:ext>
            </a:extLst>
          </p:cNvPr>
          <p:cNvSpPr>
            <a:spLocks noGrp="1"/>
          </p:cNvSpPr>
          <p:nvPr>
            <p:ph sz="half" idx="1"/>
          </p:nvPr>
        </p:nvSpPr>
        <p:spPr/>
        <p:txBody>
          <a:bodyPr>
            <a:normAutofit fontScale="70000" lnSpcReduction="20000"/>
          </a:bodyPr>
          <a:lstStyle/>
          <a:p>
            <a:r>
              <a:rPr lang="en-US" dirty="0"/>
              <a:t>During WWI, divided into 2 spheres (British in the south, oil) and Russians in the north. </a:t>
            </a:r>
          </a:p>
          <a:p>
            <a:r>
              <a:rPr lang="en-US" dirty="0"/>
              <a:t>Concern about Bolshevik presence and influence in the north</a:t>
            </a:r>
          </a:p>
          <a:p>
            <a:r>
              <a:rPr lang="en-US" dirty="0"/>
              <a:t>Reza Khan, officer like Ataturk, head of battalion, Russian trained Cossack brigade</a:t>
            </a:r>
          </a:p>
          <a:p>
            <a:r>
              <a:rPr lang="en-US" dirty="0"/>
              <a:t>Khan declares himself minister of war in 1921, British backed</a:t>
            </a:r>
          </a:p>
          <a:p>
            <a:r>
              <a:rPr lang="en-US" dirty="0"/>
              <a:t>Crowned the Shah (king) in 1925; End of Qajar period and start of </a:t>
            </a:r>
            <a:r>
              <a:rPr lang="en-US" dirty="0" err="1"/>
              <a:t>Pahlevi</a:t>
            </a:r>
            <a:endParaRPr lang="en-US" dirty="0"/>
          </a:p>
          <a:p>
            <a:r>
              <a:rPr lang="en-US" dirty="0"/>
              <a:t>Reforms: industrialization and modernization; not believer of constitutionalism; establishes self as centralizing force on provinces and semiautonomous tribes; conscription imposed by 1926</a:t>
            </a:r>
          </a:p>
          <a:p>
            <a:endParaRPr lang="en-US" dirty="0"/>
          </a:p>
        </p:txBody>
      </p:sp>
      <p:pic>
        <p:nvPicPr>
          <p:cNvPr id="7169" name="Picture 1" descr="page1image3479366464">
            <a:extLst>
              <a:ext uri="{FF2B5EF4-FFF2-40B4-BE49-F238E27FC236}">
                <a16:creationId xmlns:a16="http://schemas.microsoft.com/office/drawing/2014/main" id="{25EBDC93-5990-D045-8EF9-B09F534D260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33556" y="1825625"/>
            <a:ext cx="3958244" cy="3893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685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C8A4-A795-BA4D-8132-F0657F2B9AA4}"/>
              </a:ext>
            </a:extLst>
          </p:cNvPr>
          <p:cNvSpPr>
            <a:spLocks noGrp="1"/>
          </p:cNvSpPr>
          <p:nvPr>
            <p:ph type="title"/>
          </p:nvPr>
        </p:nvSpPr>
        <p:spPr/>
        <p:txBody>
          <a:bodyPr/>
          <a:lstStyle/>
          <a:p>
            <a:endParaRPr lang="en-US"/>
          </a:p>
        </p:txBody>
      </p:sp>
      <p:pic>
        <p:nvPicPr>
          <p:cNvPr id="8193" name="Picture 1" descr="page1image3479366464">
            <a:extLst>
              <a:ext uri="{FF2B5EF4-FFF2-40B4-BE49-F238E27FC236}">
                <a16:creationId xmlns:a16="http://schemas.microsoft.com/office/drawing/2014/main" id="{D9D3C0C0-4C7D-1A45-9B60-FF623EB8D17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11185" y="365125"/>
            <a:ext cx="8129848" cy="649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740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44BEA-8E2D-AB44-AFD9-F72D9219B1EA}"/>
              </a:ext>
            </a:extLst>
          </p:cNvPr>
          <p:cNvSpPr>
            <a:spLocks noGrp="1"/>
          </p:cNvSpPr>
          <p:nvPr>
            <p:ph type="title"/>
          </p:nvPr>
        </p:nvSpPr>
        <p:spPr/>
        <p:txBody>
          <a:bodyPr/>
          <a:lstStyle/>
          <a:p>
            <a:pPr algn="ctr"/>
            <a:r>
              <a:rPr lang="en-US" dirty="0"/>
              <a:t>Egypt</a:t>
            </a:r>
          </a:p>
        </p:txBody>
      </p:sp>
      <p:sp>
        <p:nvSpPr>
          <p:cNvPr id="3" name="Content Placeholder 2">
            <a:extLst>
              <a:ext uri="{FF2B5EF4-FFF2-40B4-BE49-F238E27FC236}">
                <a16:creationId xmlns:a16="http://schemas.microsoft.com/office/drawing/2014/main" id="{709C46BF-94C2-6F48-AE26-E11F07AE96D0}"/>
              </a:ext>
            </a:extLst>
          </p:cNvPr>
          <p:cNvSpPr>
            <a:spLocks noGrp="1"/>
          </p:cNvSpPr>
          <p:nvPr>
            <p:ph idx="1"/>
          </p:nvPr>
        </p:nvSpPr>
        <p:spPr>
          <a:xfrm>
            <a:off x="838200" y="1479665"/>
            <a:ext cx="10515600" cy="4697298"/>
          </a:xfrm>
        </p:spPr>
        <p:txBody>
          <a:bodyPr>
            <a:noAutofit/>
          </a:bodyPr>
          <a:lstStyle/>
          <a:p>
            <a:r>
              <a:rPr lang="en-US" sz="2000" dirty="0"/>
              <a:t>Anticolonial movement through WWI</a:t>
            </a:r>
          </a:p>
          <a:p>
            <a:r>
              <a:rPr lang="en-US" sz="2000" dirty="0"/>
              <a:t>1919 Peace Conference where Egyptians want delegation but stopped by the British (Saad </a:t>
            </a:r>
            <a:r>
              <a:rPr lang="en-US" sz="2000" dirty="0" err="1"/>
              <a:t>Zaghlul</a:t>
            </a:r>
            <a:r>
              <a:rPr lang="en-US" sz="2000" dirty="0"/>
              <a:t> stopped and arrested!; becomes future national leader)</a:t>
            </a:r>
          </a:p>
          <a:p>
            <a:r>
              <a:rPr lang="en-US" sz="2000" dirty="0"/>
              <a:t>Triggers revolution against British occupation and actions; quelled but at a cost</a:t>
            </a:r>
          </a:p>
          <a:p>
            <a:r>
              <a:rPr lang="en-US" sz="2000" dirty="0" err="1"/>
              <a:t>Zaghlul</a:t>
            </a:r>
            <a:r>
              <a:rPr lang="en-US" sz="2000" dirty="0"/>
              <a:t> stops exile; to London with case for independence; Egyptian monarch declared king; </a:t>
            </a:r>
          </a:p>
          <a:p>
            <a:r>
              <a:rPr lang="en-US" sz="2000" dirty="0"/>
              <a:t>British declare Egypt independent in 1922 with strings attached: 1) Suez Canal under British troops remains; 2) Egypt not free to conduct defense policy and must consult with GB first</a:t>
            </a:r>
          </a:p>
          <a:p>
            <a:r>
              <a:rPr lang="en-US" sz="2000" dirty="0"/>
              <a:t>1922-52: Political deadlock because constitution and division of power into three: </a:t>
            </a:r>
            <a:r>
              <a:rPr lang="en-US" sz="2000" dirty="0" err="1"/>
              <a:t>Wafd</a:t>
            </a:r>
            <a:r>
              <a:rPr lang="en-US" sz="2000" dirty="0"/>
              <a:t>-delegation, Parliament; palace with Fouad; British mission. British have upper hand to intervene in affairs, approve and disapprove. But flourishing effects too in art and culture.</a:t>
            </a:r>
          </a:p>
          <a:p>
            <a:r>
              <a:rPr lang="en-US" sz="2000" b="1" dirty="0"/>
              <a:t>Conclude</a:t>
            </a:r>
            <a:r>
              <a:rPr lang="en-US" sz="2000" dirty="0"/>
              <a:t>: Most of reforms of the 19th c. were the result of military reforms and not a coincidence that emerging officer leaders are a product of these reforms and a product of this past.</a:t>
            </a:r>
          </a:p>
        </p:txBody>
      </p:sp>
    </p:spTree>
    <p:extLst>
      <p:ext uri="{BB962C8B-B14F-4D97-AF65-F5344CB8AC3E}">
        <p14:creationId xmlns:p14="http://schemas.microsoft.com/office/powerpoint/2010/main" val="1817442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CEA1B-4F89-7F49-8362-50C0D397A9AF}"/>
              </a:ext>
            </a:extLst>
          </p:cNvPr>
          <p:cNvSpPr>
            <a:spLocks noGrp="1"/>
          </p:cNvSpPr>
          <p:nvPr>
            <p:ph type="title"/>
          </p:nvPr>
        </p:nvSpPr>
        <p:spPr/>
        <p:txBody>
          <a:bodyPr/>
          <a:lstStyle/>
          <a:p>
            <a:pPr algn="ctr"/>
            <a:r>
              <a:rPr lang="en-US" dirty="0"/>
              <a:t>Interwar Arrangements</a:t>
            </a:r>
          </a:p>
        </p:txBody>
      </p:sp>
      <p:sp>
        <p:nvSpPr>
          <p:cNvPr id="3" name="Content Placeholder 2">
            <a:extLst>
              <a:ext uri="{FF2B5EF4-FFF2-40B4-BE49-F238E27FC236}">
                <a16:creationId xmlns:a16="http://schemas.microsoft.com/office/drawing/2014/main" id="{5474BA25-923A-6A44-A03C-7A1408031F37}"/>
              </a:ext>
            </a:extLst>
          </p:cNvPr>
          <p:cNvSpPr>
            <a:spLocks noGrp="1"/>
          </p:cNvSpPr>
          <p:nvPr>
            <p:ph idx="1"/>
          </p:nvPr>
        </p:nvSpPr>
        <p:spPr/>
        <p:txBody>
          <a:bodyPr>
            <a:normAutofit fontScale="70000" lnSpcReduction="20000"/>
          </a:bodyPr>
          <a:lstStyle/>
          <a:p>
            <a:r>
              <a:rPr lang="en-US" b="1" dirty="0"/>
              <a:t>King-Crane Commission, 1919  </a:t>
            </a:r>
            <a:r>
              <a:rPr lang="en-US" dirty="0"/>
              <a:t>(sent by Paris Peace Conference): </a:t>
            </a:r>
          </a:p>
          <a:p>
            <a:pPr marL="0" indent="0">
              <a:buNone/>
            </a:pPr>
            <a:r>
              <a:rPr lang="en-US" dirty="0"/>
              <a:t>Arabic speaking population are against European control, especially French control, but favorable to the US.</a:t>
            </a:r>
          </a:p>
          <a:p>
            <a:r>
              <a:rPr lang="en-US" b="1" dirty="0"/>
              <a:t>‘League of Nations’ </a:t>
            </a:r>
            <a:r>
              <a:rPr lang="en-US" dirty="0"/>
              <a:t>contradicts the commission and instead of granting independence to Arab peoples, decided to parcel out the area into 5 different countries, to European countries as: </a:t>
            </a:r>
          </a:p>
          <a:p>
            <a:r>
              <a:rPr lang="en-US" b="1" dirty="0"/>
              <a:t>Mandate</a:t>
            </a:r>
            <a:r>
              <a:rPr lang="en-US" dirty="0"/>
              <a:t>:</a:t>
            </a:r>
          </a:p>
          <a:p>
            <a:r>
              <a:rPr lang="en-US" dirty="0"/>
              <a:t>People in the region are entitled to self-determination but not yet ready and in order to prepare, will be under the tutelage and jurisdiction held by Britain and France to rule until ready for self-rule.</a:t>
            </a:r>
          </a:p>
          <a:p>
            <a:r>
              <a:rPr lang="en-US" dirty="0"/>
              <a:t>British are mandate power to Iraq and Palestine and French to Syria</a:t>
            </a:r>
          </a:p>
          <a:p>
            <a:r>
              <a:rPr lang="en-US" b="1" dirty="0"/>
              <a:t>Conclude</a:t>
            </a:r>
            <a:r>
              <a:rPr lang="en-US" dirty="0"/>
              <a:t>: same old-fashioned European imperialism/colonialism</a:t>
            </a:r>
          </a:p>
          <a:p>
            <a:r>
              <a:rPr lang="en-US" dirty="0"/>
              <a:t>Instead of colonies, as in long 19th century, we have mandates (patronizing): people are entitled to self-rule but ‘not ready’: holding elections and building institutions to result in assemblies of self-government.</a:t>
            </a:r>
          </a:p>
        </p:txBody>
      </p:sp>
    </p:spTree>
    <p:extLst>
      <p:ext uri="{BB962C8B-B14F-4D97-AF65-F5344CB8AC3E}">
        <p14:creationId xmlns:p14="http://schemas.microsoft.com/office/powerpoint/2010/main" val="5629026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ketchbook">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941</TotalTime>
  <Words>3076</Words>
  <Application>Microsoft Macintosh PowerPoint</Application>
  <PresentationFormat>Widescreen</PresentationFormat>
  <Paragraphs>213</Paragraphs>
  <Slides>37</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37</vt:i4>
      </vt:variant>
    </vt:vector>
  </HeadingPairs>
  <TitlesOfParts>
    <vt:vector size="44" baseType="lpstr">
      <vt:lpstr>Arial</vt:lpstr>
      <vt:lpstr>Calibri</vt:lpstr>
      <vt:lpstr>Calibri Light</vt:lpstr>
      <vt:lpstr>Cambria</vt:lpstr>
      <vt:lpstr>Wingdings</vt:lpstr>
      <vt:lpstr>Office Theme</vt:lpstr>
      <vt:lpstr>1_Office Theme</vt:lpstr>
      <vt:lpstr>The Middle East in the Interwar Period</vt:lpstr>
      <vt:lpstr>Turkey</vt:lpstr>
      <vt:lpstr>Turkey, cont’d</vt:lpstr>
      <vt:lpstr>Turkey: Erasing the past</vt:lpstr>
      <vt:lpstr>Ethnicity and what happens to minorities </vt:lpstr>
      <vt:lpstr>Iran</vt:lpstr>
      <vt:lpstr>PowerPoint Presentation</vt:lpstr>
      <vt:lpstr>Egypt</vt:lpstr>
      <vt:lpstr>Interwar Arrangements</vt:lpstr>
      <vt:lpstr>Mandates (British and French)</vt:lpstr>
      <vt:lpstr>1920-22, Consolidating the Map</vt:lpstr>
      <vt:lpstr>How to Rule? Direct v. Indirect</vt:lpstr>
      <vt:lpstr>Do these arrangements constitute ‘self-determination’, especially from the view of local Arab population? </vt:lpstr>
      <vt:lpstr>Mount Lebanon, 19th c.</vt:lpstr>
      <vt:lpstr>What happens in Palestine?</vt:lpstr>
      <vt:lpstr>Zionism (messianic form)</vt:lpstr>
      <vt:lpstr>Zionism: Secular Political Movement</vt:lpstr>
      <vt:lpstr>Theodore Herzl, 1860-1904:</vt:lpstr>
      <vt:lpstr>Zionism and Anti-Semitism</vt:lpstr>
      <vt:lpstr>Politics of Zionism, cont’d</vt:lpstr>
      <vt:lpstr>1914-1917</vt:lpstr>
      <vt:lpstr>Israel Zangwill, 1864-1926</vt:lpstr>
      <vt:lpstr>Chaim Weizmann, 1874-1952</vt:lpstr>
      <vt:lpstr>How to explain popularity of the slogan?</vt:lpstr>
      <vt:lpstr>David Ben-Gurion, 1886-1973 </vt:lpstr>
      <vt:lpstr>Vladmir Jabotinsky, 1880-1940 </vt:lpstr>
      <vt:lpstr>1931-35: Jewish migration to Palestine</vt:lpstr>
      <vt:lpstr>Peel Commission, 1937 </vt:lpstr>
      <vt:lpstr>PowerPoint Presentation</vt:lpstr>
      <vt:lpstr>Hagana (‘Defense’)</vt:lpstr>
      <vt:lpstr>1939 White Paper</vt:lpstr>
      <vt:lpstr>1945-46/7 </vt:lpstr>
      <vt:lpstr>Keeping 2 mandate principles viable failed </vt:lpstr>
      <vt:lpstr>1948 Arab-Israeli War (1)</vt:lpstr>
      <vt:lpstr>Traditional Zionist Narrative</vt:lpstr>
      <vt:lpstr>1980 revisionist narrative based on archives</vt:lpstr>
      <vt:lpstr>Where are the 1948-49 Refugees?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Middle East in the Interwar Period</dc:title>
  <dc:creator>Microsoft Office User</dc:creator>
  <cp:lastModifiedBy>Microsoft Office User</cp:lastModifiedBy>
  <cp:revision>89</cp:revision>
  <dcterms:created xsi:type="dcterms:W3CDTF">2019-06-07T13:46:49Z</dcterms:created>
  <dcterms:modified xsi:type="dcterms:W3CDTF">2019-11-20T16:24:59Z</dcterms:modified>
</cp:coreProperties>
</file>