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75" r:id="rId2"/>
    <p:sldId id="276" r:id="rId3"/>
    <p:sldId id="277" r:id="rId4"/>
    <p:sldId id="278" r:id="rId5"/>
    <p:sldId id="279" r:id="rId6"/>
    <p:sldId id="280" r:id="rId7"/>
    <p:sldId id="281" r:id="rId8"/>
    <p:sldId id="283" r:id="rId9"/>
    <p:sldId id="256" r:id="rId10"/>
    <p:sldId id="257" r:id="rId11"/>
    <p:sldId id="273" r:id="rId12"/>
    <p:sldId id="258" r:id="rId13"/>
    <p:sldId id="259" r:id="rId14"/>
    <p:sldId id="260" r:id="rId15"/>
    <p:sldId id="261" r:id="rId16"/>
    <p:sldId id="262" r:id="rId17"/>
    <p:sldId id="263" r:id="rId18"/>
    <p:sldId id="264" r:id="rId19"/>
    <p:sldId id="274" r:id="rId20"/>
    <p:sldId id="265" r:id="rId21"/>
    <p:sldId id="266" r:id="rId22"/>
    <p:sldId id="267" r:id="rId23"/>
    <p:sldId id="268" r:id="rId24"/>
    <p:sldId id="269" r:id="rId25"/>
    <p:sldId id="270" r:id="rId26"/>
    <p:sldId id="271" r:id="rId27"/>
    <p:sldId id="272"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9216"/>
    <p:restoredTop sz="94436"/>
  </p:normalViewPr>
  <p:slideViewPr>
    <p:cSldViewPr snapToGrid="0" snapToObjects="1">
      <p:cViewPr>
        <p:scale>
          <a:sx n="91" d="100"/>
          <a:sy n="91" d="100"/>
        </p:scale>
        <p:origin x="-336" y="48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553F91-7CC0-DB42-88A0-1F43FA42C24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DC1469F-AB4C-A84E-933A-2DBEB09B582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E6F8FD3-F9FA-8E4D-8528-5F65C428A946}"/>
              </a:ext>
            </a:extLst>
          </p:cNvPr>
          <p:cNvSpPr>
            <a:spLocks noGrp="1"/>
          </p:cNvSpPr>
          <p:nvPr>
            <p:ph type="dt" sz="half" idx="10"/>
          </p:nvPr>
        </p:nvSpPr>
        <p:spPr/>
        <p:txBody>
          <a:bodyPr/>
          <a:lstStyle/>
          <a:p>
            <a:fld id="{FF770BEA-F524-9446-91B3-81CC16878472}" type="datetimeFigureOut">
              <a:rPr lang="en-US" smtClean="0"/>
              <a:t>1/9/20</a:t>
            </a:fld>
            <a:endParaRPr lang="en-US"/>
          </a:p>
        </p:txBody>
      </p:sp>
      <p:sp>
        <p:nvSpPr>
          <p:cNvPr id="5" name="Footer Placeholder 4">
            <a:extLst>
              <a:ext uri="{FF2B5EF4-FFF2-40B4-BE49-F238E27FC236}">
                <a16:creationId xmlns:a16="http://schemas.microsoft.com/office/drawing/2014/main" id="{E56CCDE1-091A-EF44-A3C0-6D23684E09B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111AFE9-F8C7-BE4E-AD82-0E1D238868C4}"/>
              </a:ext>
            </a:extLst>
          </p:cNvPr>
          <p:cNvSpPr>
            <a:spLocks noGrp="1"/>
          </p:cNvSpPr>
          <p:nvPr>
            <p:ph type="sldNum" sz="quarter" idx="12"/>
          </p:nvPr>
        </p:nvSpPr>
        <p:spPr/>
        <p:txBody>
          <a:bodyPr/>
          <a:lstStyle/>
          <a:p>
            <a:fld id="{59C94439-1885-D446-9FDC-913EC701B181}" type="slidenum">
              <a:rPr lang="en-US" smtClean="0"/>
              <a:t>‹#›</a:t>
            </a:fld>
            <a:endParaRPr lang="en-US"/>
          </a:p>
        </p:txBody>
      </p:sp>
    </p:spTree>
    <p:extLst>
      <p:ext uri="{BB962C8B-B14F-4D97-AF65-F5344CB8AC3E}">
        <p14:creationId xmlns:p14="http://schemas.microsoft.com/office/powerpoint/2010/main" val="8977133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532459-DA7D-5045-A5D3-0BA7C4A7760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A1D7201-C64D-844F-92F0-B978DB12115D}"/>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B88A071-5C5C-D948-8E41-5A470AB083E9}"/>
              </a:ext>
            </a:extLst>
          </p:cNvPr>
          <p:cNvSpPr>
            <a:spLocks noGrp="1"/>
          </p:cNvSpPr>
          <p:nvPr>
            <p:ph type="dt" sz="half" idx="10"/>
          </p:nvPr>
        </p:nvSpPr>
        <p:spPr/>
        <p:txBody>
          <a:bodyPr/>
          <a:lstStyle/>
          <a:p>
            <a:fld id="{FF770BEA-F524-9446-91B3-81CC16878472}" type="datetimeFigureOut">
              <a:rPr lang="en-US" smtClean="0"/>
              <a:t>1/9/20</a:t>
            </a:fld>
            <a:endParaRPr lang="en-US"/>
          </a:p>
        </p:txBody>
      </p:sp>
      <p:sp>
        <p:nvSpPr>
          <p:cNvPr id="5" name="Footer Placeholder 4">
            <a:extLst>
              <a:ext uri="{FF2B5EF4-FFF2-40B4-BE49-F238E27FC236}">
                <a16:creationId xmlns:a16="http://schemas.microsoft.com/office/drawing/2014/main" id="{4350A421-E775-F046-AF74-04879A53E22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1CD3B2D-3021-0148-BD15-3AF4496D6A6B}"/>
              </a:ext>
            </a:extLst>
          </p:cNvPr>
          <p:cNvSpPr>
            <a:spLocks noGrp="1"/>
          </p:cNvSpPr>
          <p:nvPr>
            <p:ph type="sldNum" sz="quarter" idx="12"/>
          </p:nvPr>
        </p:nvSpPr>
        <p:spPr/>
        <p:txBody>
          <a:bodyPr/>
          <a:lstStyle/>
          <a:p>
            <a:fld id="{59C94439-1885-D446-9FDC-913EC701B181}" type="slidenum">
              <a:rPr lang="en-US" smtClean="0"/>
              <a:t>‹#›</a:t>
            </a:fld>
            <a:endParaRPr lang="en-US"/>
          </a:p>
        </p:txBody>
      </p:sp>
    </p:spTree>
    <p:extLst>
      <p:ext uri="{BB962C8B-B14F-4D97-AF65-F5344CB8AC3E}">
        <p14:creationId xmlns:p14="http://schemas.microsoft.com/office/powerpoint/2010/main" val="30045151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454023D-2420-DB4D-9796-A9A2C4C7AC32}"/>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9536D5A-2B0F-2D48-991B-1CAB6E36E328}"/>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C132A2E-C6F8-7A45-9865-1E34174F4544}"/>
              </a:ext>
            </a:extLst>
          </p:cNvPr>
          <p:cNvSpPr>
            <a:spLocks noGrp="1"/>
          </p:cNvSpPr>
          <p:nvPr>
            <p:ph type="dt" sz="half" idx="10"/>
          </p:nvPr>
        </p:nvSpPr>
        <p:spPr/>
        <p:txBody>
          <a:bodyPr/>
          <a:lstStyle/>
          <a:p>
            <a:fld id="{FF770BEA-F524-9446-91B3-81CC16878472}" type="datetimeFigureOut">
              <a:rPr lang="en-US" smtClean="0"/>
              <a:t>1/9/20</a:t>
            </a:fld>
            <a:endParaRPr lang="en-US"/>
          </a:p>
        </p:txBody>
      </p:sp>
      <p:sp>
        <p:nvSpPr>
          <p:cNvPr id="5" name="Footer Placeholder 4">
            <a:extLst>
              <a:ext uri="{FF2B5EF4-FFF2-40B4-BE49-F238E27FC236}">
                <a16:creationId xmlns:a16="http://schemas.microsoft.com/office/drawing/2014/main" id="{CB6B3C70-03FA-2A49-81CA-E052ADC6C4A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654984F-3CF5-9C4C-848E-B2C53CEF44EE}"/>
              </a:ext>
            </a:extLst>
          </p:cNvPr>
          <p:cNvSpPr>
            <a:spLocks noGrp="1"/>
          </p:cNvSpPr>
          <p:nvPr>
            <p:ph type="sldNum" sz="quarter" idx="12"/>
          </p:nvPr>
        </p:nvSpPr>
        <p:spPr/>
        <p:txBody>
          <a:bodyPr/>
          <a:lstStyle/>
          <a:p>
            <a:fld id="{59C94439-1885-D446-9FDC-913EC701B181}" type="slidenum">
              <a:rPr lang="en-US" smtClean="0"/>
              <a:t>‹#›</a:t>
            </a:fld>
            <a:endParaRPr lang="en-US"/>
          </a:p>
        </p:txBody>
      </p:sp>
    </p:spTree>
    <p:extLst>
      <p:ext uri="{BB962C8B-B14F-4D97-AF65-F5344CB8AC3E}">
        <p14:creationId xmlns:p14="http://schemas.microsoft.com/office/powerpoint/2010/main" val="18783715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F0512C-FC31-6F42-B768-31F6CBE8E88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F575CE5-5FFA-6440-B596-1D46D24BD288}"/>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C5F26C0-ED2C-7641-910A-259CE0825E6C}"/>
              </a:ext>
            </a:extLst>
          </p:cNvPr>
          <p:cNvSpPr>
            <a:spLocks noGrp="1"/>
          </p:cNvSpPr>
          <p:nvPr>
            <p:ph type="dt" sz="half" idx="10"/>
          </p:nvPr>
        </p:nvSpPr>
        <p:spPr/>
        <p:txBody>
          <a:bodyPr/>
          <a:lstStyle/>
          <a:p>
            <a:fld id="{FF770BEA-F524-9446-91B3-81CC16878472}" type="datetimeFigureOut">
              <a:rPr lang="en-US" smtClean="0"/>
              <a:t>1/9/20</a:t>
            </a:fld>
            <a:endParaRPr lang="en-US"/>
          </a:p>
        </p:txBody>
      </p:sp>
      <p:sp>
        <p:nvSpPr>
          <p:cNvPr id="5" name="Footer Placeholder 4">
            <a:extLst>
              <a:ext uri="{FF2B5EF4-FFF2-40B4-BE49-F238E27FC236}">
                <a16:creationId xmlns:a16="http://schemas.microsoft.com/office/drawing/2014/main" id="{FC7E7943-3A5A-FA41-9D59-E1C4C42DA13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C824DC1-E60E-754B-8496-C8F387EC53C2}"/>
              </a:ext>
            </a:extLst>
          </p:cNvPr>
          <p:cNvSpPr>
            <a:spLocks noGrp="1"/>
          </p:cNvSpPr>
          <p:nvPr>
            <p:ph type="sldNum" sz="quarter" idx="12"/>
          </p:nvPr>
        </p:nvSpPr>
        <p:spPr/>
        <p:txBody>
          <a:bodyPr/>
          <a:lstStyle/>
          <a:p>
            <a:fld id="{59C94439-1885-D446-9FDC-913EC701B181}" type="slidenum">
              <a:rPr lang="en-US" smtClean="0"/>
              <a:t>‹#›</a:t>
            </a:fld>
            <a:endParaRPr lang="en-US"/>
          </a:p>
        </p:txBody>
      </p:sp>
    </p:spTree>
    <p:extLst>
      <p:ext uri="{BB962C8B-B14F-4D97-AF65-F5344CB8AC3E}">
        <p14:creationId xmlns:p14="http://schemas.microsoft.com/office/powerpoint/2010/main" val="38610726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1768FA-4E62-054D-B3EE-92290D95331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434F244-7664-9E42-95BA-4400A075B8F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8F61B583-B919-AE40-93FC-08D82FB44A16}"/>
              </a:ext>
            </a:extLst>
          </p:cNvPr>
          <p:cNvSpPr>
            <a:spLocks noGrp="1"/>
          </p:cNvSpPr>
          <p:nvPr>
            <p:ph type="dt" sz="half" idx="10"/>
          </p:nvPr>
        </p:nvSpPr>
        <p:spPr/>
        <p:txBody>
          <a:bodyPr/>
          <a:lstStyle/>
          <a:p>
            <a:fld id="{FF770BEA-F524-9446-91B3-81CC16878472}" type="datetimeFigureOut">
              <a:rPr lang="en-US" smtClean="0"/>
              <a:t>1/9/20</a:t>
            </a:fld>
            <a:endParaRPr lang="en-US"/>
          </a:p>
        </p:txBody>
      </p:sp>
      <p:sp>
        <p:nvSpPr>
          <p:cNvPr id="5" name="Footer Placeholder 4">
            <a:extLst>
              <a:ext uri="{FF2B5EF4-FFF2-40B4-BE49-F238E27FC236}">
                <a16:creationId xmlns:a16="http://schemas.microsoft.com/office/drawing/2014/main" id="{640B2817-D4A0-D144-8DF2-576741FFB35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35ECAB5-A491-6643-A293-056327976ECC}"/>
              </a:ext>
            </a:extLst>
          </p:cNvPr>
          <p:cNvSpPr>
            <a:spLocks noGrp="1"/>
          </p:cNvSpPr>
          <p:nvPr>
            <p:ph type="sldNum" sz="quarter" idx="12"/>
          </p:nvPr>
        </p:nvSpPr>
        <p:spPr/>
        <p:txBody>
          <a:bodyPr/>
          <a:lstStyle/>
          <a:p>
            <a:fld id="{59C94439-1885-D446-9FDC-913EC701B181}" type="slidenum">
              <a:rPr lang="en-US" smtClean="0"/>
              <a:t>‹#›</a:t>
            </a:fld>
            <a:endParaRPr lang="en-US"/>
          </a:p>
        </p:txBody>
      </p:sp>
    </p:spTree>
    <p:extLst>
      <p:ext uri="{BB962C8B-B14F-4D97-AF65-F5344CB8AC3E}">
        <p14:creationId xmlns:p14="http://schemas.microsoft.com/office/powerpoint/2010/main" val="41299377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965C4C-9764-B04F-BAEA-84A6D31B1B3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6A27808-EE65-6D4B-AEE9-AD25A2BBD144}"/>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3038365-94FB-B246-8839-34664DE4A671}"/>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19ACCA5-4ABB-7242-94D7-DC17D2FCA819}"/>
              </a:ext>
            </a:extLst>
          </p:cNvPr>
          <p:cNvSpPr>
            <a:spLocks noGrp="1"/>
          </p:cNvSpPr>
          <p:nvPr>
            <p:ph type="dt" sz="half" idx="10"/>
          </p:nvPr>
        </p:nvSpPr>
        <p:spPr/>
        <p:txBody>
          <a:bodyPr/>
          <a:lstStyle/>
          <a:p>
            <a:fld id="{FF770BEA-F524-9446-91B3-81CC16878472}" type="datetimeFigureOut">
              <a:rPr lang="en-US" smtClean="0"/>
              <a:t>1/9/20</a:t>
            </a:fld>
            <a:endParaRPr lang="en-US"/>
          </a:p>
        </p:txBody>
      </p:sp>
      <p:sp>
        <p:nvSpPr>
          <p:cNvPr id="6" name="Footer Placeholder 5">
            <a:extLst>
              <a:ext uri="{FF2B5EF4-FFF2-40B4-BE49-F238E27FC236}">
                <a16:creationId xmlns:a16="http://schemas.microsoft.com/office/drawing/2014/main" id="{3F36D46F-89E8-5B4B-8661-60368386BF5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9A22AEB-6A80-5F40-931D-CAD9DD1F3E32}"/>
              </a:ext>
            </a:extLst>
          </p:cNvPr>
          <p:cNvSpPr>
            <a:spLocks noGrp="1"/>
          </p:cNvSpPr>
          <p:nvPr>
            <p:ph type="sldNum" sz="quarter" idx="12"/>
          </p:nvPr>
        </p:nvSpPr>
        <p:spPr/>
        <p:txBody>
          <a:bodyPr/>
          <a:lstStyle/>
          <a:p>
            <a:fld id="{59C94439-1885-D446-9FDC-913EC701B181}" type="slidenum">
              <a:rPr lang="en-US" smtClean="0"/>
              <a:t>‹#›</a:t>
            </a:fld>
            <a:endParaRPr lang="en-US"/>
          </a:p>
        </p:txBody>
      </p:sp>
    </p:spTree>
    <p:extLst>
      <p:ext uri="{BB962C8B-B14F-4D97-AF65-F5344CB8AC3E}">
        <p14:creationId xmlns:p14="http://schemas.microsoft.com/office/powerpoint/2010/main" val="33174826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6DEDDB-4998-F948-84E9-ACEDC37FE5D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FF86360-DD1C-1040-8A7C-D76EE0A8CCA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BC7C6D76-B606-CF4A-AF4B-430636AB3EE1}"/>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95FC031-7213-3D43-8B0E-AE21E127917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0DAD9AB-31D3-BC4C-A489-19AC025703FE}"/>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C47E09C-1E17-4748-A56C-B06BB8088F56}"/>
              </a:ext>
            </a:extLst>
          </p:cNvPr>
          <p:cNvSpPr>
            <a:spLocks noGrp="1"/>
          </p:cNvSpPr>
          <p:nvPr>
            <p:ph type="dt" sz="half" idx="10"/>
          </p:nvPr>
        </p:nvSpPr>
        <p:spPr/>
        <p:txBody>
          <a:bodyPr/>
          <a:lstStyle/>
          <a:p>
            <a:fld id="{FF770BEA-F524-9446-91B3-81CC16878472}" type="datetimeFigureOut">
              <a:rPr lang="en-US" smtClean="0"/>
              <a:t>1/9/20</a:t>
            </a:fld>
            <a:endParaRPr lang="en-US"/>
          </a:p>
        </p:txBody>
      </p:sp>
      <p:sp>
        <p:nvSpPr>
          <p:cNvPr id="8" name="Footer Placeholder 7">
            <a:extLst>
              <a:ext uri="{FF2B5EF4-FFF2-40B4-BE49-F238E27FC236}">
                <a16:creationId xmlns:a16="http://schemas.microsoft.com/office/drawing/2014/main" id="{7FE849A9-FC8B-0542-B3BA-E996137B74A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0F619BD-DD99-3742-B0B6-87172F456999}"/>
              </a:ext>
            </a:extLst>
          </p:cNvPr>
          <p:cNvSpPr>
            <a:spLocks noGrp="1"/>
          </p:cNvSpPr>
          <p:nvPr>
            <p:ph type="sldNum" sz="quarter" idx="12"/>
          </p:nvPr>
        </p:nvSpPr>
        <p:spPr/>
        <p:txBody>
          <a:bodyPr/>
          <a:lstStyle/>
          <a:p>
            <a:fld id="{59C94439-1885-D446-9FDC-913EC701B181}" type="slidenum">
              <a:rPr lang="en-US" smtClean="0"/>
              <a:t>‹#›</a:t>
            </a:fld>
            <a:endParaRPr lang="en-US"/>
          </a:p>
        </p:txBody>
      </p:sp>
    </p:spTree>
    <p:extLst>
      <p:ext uri="{BB962C8B-B14F-4D97-AF65-F5344CB8AC3E}">
        <p14:creationId xmlns:p14="http://schemas.microsoft.com/office/powerpoint/2010/main" val="18780823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D8541D-7A1F-934D-9EB1-8C9E2FDEB3F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AF1B994-0835-D344-8AD4-7381518685EA}"/>
              </a:ext>
            </a:extLst>
          </p:cNvPr>
          <p:cNvSpPr>
            <a:spLocks noGrp="1"/>
          </p:cNvSpPr>
          <p:nvPr>
            <p:ph type="dt" sz="half" idx="10"/>
          </p:nvPr>
        </p:nvSpPr>
        <p:spPr/>
        <p:txBody>
          <a:bodyPr/>
          <a:lstStyle/>
          <a:p>
            <a:fld id="{FF770BEA-F524-9446-91B3-81CC16878472}" type="datetimeFigureOut">
              <a:rPr lang="en-US" smtClean="0"/>
              <a:t>1/9/20</a:t>
            </a:fld>
            <a:endParaRPr lang="en-US"/>
          </a:p>
        </p:txBody>
      </p:sp>
      <p:sp>
        <p:nvSpPr>
          <p:cNvPr id="4" name="Footer Placeholder 3">
            <a:extLst>
              <a:ext uri="{FF2B5EF4-FFF2-40B4-BE49-F238E27FC236}">
                <a16:creationId xmlns:a16="http://schemas.microsoft.com/office/drawing/2014/main" id="{1AF7C792-E966-D641-A7AF-171CDA8DD20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8EE04FB-7C56-2D43-8F67-34679C2CA4D4}"/>
              </a:ext>
            </a:extLst>
          </p:cNvPr>
          <p:cNvSpPr>
            <a:spLocks noGrp="1"/>
          </p:cNvSpPr>
          <p:nvPr>
            <p:ph type="sldNum" sz="quarter" idx="12"/>
          </p:nvPr>
        </p:nvSpPr>
        <p:spPr/>
        <p:txBody>
          <a:bodyPr/>
          <a:lstStyle/>
          <a:p>
            <a:fld id="{59C94439-1885-D446-9FDC-913EC701B181}" type="slidenum">
              <a:rPr lang="en-US" smtClean="0"/>
              <a:t>‹#›</a:t>
            </a:fld>
            <a:endParaRPr lang="en-US"/>
          </a:p>
        </p:txBody>
      </p:sp>
    </p:spTree>
    <p:extLst>
      <p:ext uri="{BB962C8B-B14F-4D97-AF65-F5344CB8AC3E}">
        <p14:creationId xmlns:p14="http://schemas.microsoft.com/office/powerpoint/2010/main" val="34639782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CFFFB0E-F0A0-E247-9375-34964EF93A43}"/>
              </a:ext>
            </a:extLst>
          </p:cNvPr>
          <p:cNvSpPr>
            <a:spLocks noGrp="1"/>
          </p:cNvSpPr>
          <p:nvPr>
            <p:ph type="dt" sz="half" idx="10"/>
          </p:nvPr>
        </p:nvSpPr>
        <p:spPr/>
        <p:txBody>
          <a:bodyPr/>
          <a:lstStyle/>
          <a:p>
            <a:fld id="{FF770BEA-F524-9446-91B3-81CC16878472}" type="datetimeFigureOut">
              <a:rPr lang="en-US" smtClean="0"/>
              <a:t>1/9/20</a:t>
            </a:fld>
            <a:endParaRPr lang="en-US"/>
          </a:p>
        </p:txBody>
      </p:sp>
      <p:sp>
        <p:nvSpPr>
          <p:cNvPr id="3" name="Footer Placeholder 2">
            <a:extLst>
              <a:ext uri="{FF2B5EF4-FFF2-40B4-BE49-F238E27FC236}">
                <a16:creationId xmlns:a16="http://schemas.microsoft.com/office/drawing/2014/main" id="{5301D129-03A9-634D-892E-49B1830F241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4C7D29B-B19E-FE47-A328-E5EC7EAB1438}"/>
              </a:ext>
            </a:extLst>
          </p:cNvPr>
          <p:cNvSpPr>
            <a:spLocks noGrp="1"/>
          </p:cNvSpPr>
          <p:nvPr>
            <p:ph type="sldNum" sz="quarter" idx="12"/>
          </p:nvPr>
        </p:nvSpPr>
        <p:spPr/>
        <p:txBody>
          <a:bodyPr/>
          <a:lstStyle/>
          <a:p>
            <a:fld id="{59C94439-1885-D446-9FDC-913EC701B181}" type="slidenum">
              <a:rPr lang="en-US" smtClean="0"/>
              <a:t>‹#›</a:t>
            </a:fld>
            <a:endParaRPr lang="en-US"/>
          </a:p>
        </p:txBody>
      </p:sp>
    </p:spTree>
    <p:extLst>
      <p:ext uri="{BB962C8B-B14F-4D97-AF65-F5344CB8AC3E}">
        <p14:creationId xmlns:p14="http://schemas.microsoft.com/office/powerpoint/2010/main" val="8184192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3B1522-2048-B94B-90AF-B32320F1215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706CCDC-464D-334C-97C5-653B1DEFB7F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6961477-36E2-4541-A05F-CE1A2B4BEAE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B80029A5-2B92-1D4C-9976-518F3695FCC4}"/>
              </a:ext>
            </a:extLst>
          </p:cNvPr>
          <p:cNvSpPr>
            <a:spLocks noGrp="1"/>
          </p:cNvSpPr>
          <p:nvPr>
            <p:ph type="dt" sz="half" idx="10"/>
          </p:nvPr>
        </p:nvSpPr>
        <p:spPr/>
        <p:txBody>
          <a:bodyPr/>
          <a:lstStyle/>
          <a:p>
            <a:fld id="{FF770BEA-F524-9446-91B3-81CC16878472}" type="datetimeFigureOut">
              <a:rPr lang="en-US" smtClean="0"/>
              <a:t>1/9/20</a:t>
            </a:fld>
            <a:endParaRPr lang="en-US"/>
          </a:p>
        </p:txBody>
      </p:sp>
      <p:sp>
        <p:nvSpPr>
          <p:cNvPr id="6" name="Footer Placeholder 5">
            <a:extLst>
              <a:ext uri="{FF2B5EF4-FFF2-40B4-BE49-F238E27FC236}">
                <a16:creationId xmlns:a16="http://schemas.microsoft.com/office/drawing/2014/main" id="{803010B6-BE16-074E-9386-1AB844D66E2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084BC1D-5D75-8F41-84F9-A1E91EC7C62B}"/>
              </a:ext>
            </a:extLst>
          </p:cNvPr>
          <p:cNvSpPr>
            <a:spLocks noGrp="1"/>
          </p:cNvSpPr>
          <p:nvPr>
            <p:ph type="sldNum" sz="quarter" idx="12"/>
          </p:nvPr>
        </p:nvSpPr>
        <p:spPr/>
        <p:txBody>
          <a:bodyPr/>
          <a:lstStyle/>
          <a:p>
            <a:fld id="{59C94439-1885-D446-9FDC-913EC701B181}" type="slidenum">
              <a:rPr lang="en-US" smtClean="0"/>
              <a:t>‹#›</a:t>
            </a:fld>
            <a:endParaRPr lang="en-US"/>
          </a:p>
        </p:txBody>
      </p:sp>
    </p:spTree>
    <p:extLst>
      <p:ext uri="{BB962C8B-B14F-4D97-AF65-F5344CB8AC3E}">
        <p14:creationId xmlns:p14="http://schemas.microsoft.com/office/powerpoint/2010/main" val="21380793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474C1F-87D9-F74D-86A8-5F61DB6E9F0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2771145-5E29-5749-8C2B-7193296CBB7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5CB25D9-0AF9-3A4B-B6BD-A59F6F5EAAF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C8559791-5F62-E747-9CD1-29EEE7043F40}"/>
              </a:ext>
            </a:extLst>
          </p:cNvPr>
          <p:cNvSpPr>
            <a:spLocks noGrp="1"/>
          </p:cNvSpPr>
          <p:nvPr>
            <p:ph type="dt" sz="half" idx="10"/>
          </p:nvPr>
        </p:nvSpPr>
        <p:spPr/>
        <p:txBody>
          <a:bodyPr/>
          <a:lstStyle/>
          <a:p>
            <a:fld id="{FF770BEA-F524-9446-91B3-81CC16878472}" type="datetimeFigureOut">
              <a:rPr lang="en-US" smtClean="0"/>
              <a:t>1/9/20</a:t>
            </a:fld>
            <a:endParaRPr lang="en-US"/>
          </a:p>
        </p:txBody>
      </p:sp>
      <p:sp>
        <p:nvSpPr>
          <p:cNvPr id="6" name="Footer Placeholder 5">
            <a:extLst>
              <a:ext uri="{FF2B5EF4-FFF2-40B4-BE49-F238E27FC236}">
                <a16:creationId xmlns:a16="http://schemas.microsoft.com/office/drawing/2014/main" id="{BCA7B78E-17F0-8F49-8C6C-255DC7C4DE1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B06D696-B8CB-0544-A225-5EC4EDB4F9C8}"/>
              </a:ext>
            </a:extLst>
          </p:cNvPr>
          <p:cNvSpPr>
            <a:spLocks noGrp="1"/>
          </p:cNvSpPr>
          <p:nvPr>
            <p:ph type="sldNum" sz="quarter" idx="12"/>
          </p:nvPr>
        </p:nvSpPr>
        <p:spPr/>
        <p:txBody>
          <a:bodyPr/>
          <a:lstStyle/>
          <a:p>
            <a:fld id="{59C94439-1885-D446-9FDC-913EC701B181}" type="slidenum">
              <a:rPr lang="en-US" smtClean="0"/>
              <a:t>‹#›</a:t>
            </a:fld>
            <a:endParaRPr lang="en-US"/>
          </a:p>
        </p:txBody>
      </p:sp>
    </p:spTree>
    <p:extLst>
      <p:ext uri="{BB962C8B-B14F-4D97-AF65-F5344CB8AC3E}">
        <p14:creationId xmlns:p14="http://schemas.microsoft.com/office/powerpoint/2010/main" val="20920029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A208D67-53CE-9C49-B139-F25DAF278A3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0EEB4CB-8873-AF4E-B33F-9605134EB45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CB34090-45A5-8E45-B543-167FA96DAD8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F770BEA-F524-9446-91B3-81CC16878472}" type="datetimeFigureOut">
              <a:rPr lang="en-US" smtClean="0"/>
              <a:t>1/9/20</a:t>
            </a:fld>
            <a:endParaRPr lang="en-US"/>
          </a:p>
        </p:txBody>
      </p:sp>
      <p:sp>
        <p:nvSpPr>
          <p:cNvPr id="5" name="Footer Placeholder 4">
            <a:extLst>
              <a:ext uri="{FF2B5EF4-FFF2-40B4-BE49-F238E27FC236}">
                <a16:creationId xmlns:a16="http://schemas.microsoft.com/office/drawing/2014/main" id="{39F7DDA2-5276-A542-B87B-0B446607095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1D7031E-E447-E144-9E12-457781FED8F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9C94439-1885-D446-9FDC-913EC701B181}" type="slidenum">
              <a:rPr lang="en-US" smtClean="0"/>
              <a:t>‹#›</a:t>
            </a:fld>
            <a:endParaRPr lang="en-US"/>
          </a:p>
        </p:txBody>
      </p:sp>
    </p:spTree>
    <p:extLst>
      <p:ext uri="{BB962C8B-B14F-4D97-AF65-F5344CB8AC3E}">
        <p14:creationId xmlns:p14="http://schemas.microsoft.com/office/powerpoint/2010/main" val="16998707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5.tif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7.tiff"/><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9.tiff"/><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10.tiff"/><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1.tiff"/><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78D8A1-7569-EB46-9A74-F9CBE482C0AC}"/>
              </a:ext>
            </a:extLst>
          </p:cNvPr>
          <p:cNvSpPr>
            <a:spLocks noGrp="1"/>
          </p:cNvSpPr>
          <p:nvPr>
            <p:ph type="title"/>
          </p:nvPr>
        </p:nvSpPr>
        <p:spPr/>
        <p:txBody>
          <a:bodyPr>
            <a:normAutofit/>
          </a:bodyPr>
          <a:lstStyle/>
          <a:p>
            <a:r>
              <a:rPr lang="en-US" sz="3600" dirty="0"/>
              <a:t>[Final point from </a:t>
            </a:r>
            <a:r>
              <a:rPr lang="en-US" sz="3600"/>
              <a:t>last lecture]:</a:t>
            </a:r>
            <a:br>
              <a:rPr lang="en-US" dirty="0"/>
            </a:br>
            <a:r>
              <a:rPr lang="en-US" dirty="0"/>
              <a:t>                 </a:t>
            </a:r>
            <a:r>
              <a:rPr lang="en-US" b="1" dirty="0"/>
              <a:t>Chaim Weizmann, 1874-1952</a:t>
            </a:r>
          </a:p>
        </p:txBody>
      </p:sp>
      <p:sp>
        <p:nvSpPr>
          <p:cNvPr id="4" name="Content Placeholder 3">
            <a:extLst>
              <a:ext uri="{FF2B5EF4-FFF2-40B4-BE49-F238E27FC236}">
                <a16:creationId xmlns:a16="http://schemas.microsoft.com/office/drawing/2014/main" id="{CF2E86C5-0E7F-5443-B500-9E4AF0E8235E}"/>
              </a:ext>
            </a:extLst>
          </p:cNvPr>
          <p:cNvSpPr>
            <a:spLocks noGrp="1"/>
          </p:cNvSpPr>
          <p:nvPr>
            <p:ph sz="half" idx="1"/>
          </p:nvPr>
        </p:nvSpPr>
        <p:spPr/>
        <p:txBody>
          <a:bodyPr/>
          <a:lstStyle/>
          <a:p>
            <a:r>
              <a:rPr lang="en-US" dirty="0"/>
              <a:t>World Zionist Org. member</a:t>
            </a:r>
          </a:p>
          <a:p>
            <a:r>
              <a:rPr lang="en-US" dirty="0"/>
              <a:t>Zionism: Jewish people have no country </a:t>
            </a:r>
          </a:p>
          <a:p>
            <a:r>
              <a:rPr lang="en-US" dirty="0"/>
              <a:t>Must unite with ‘land without people’ and convince owners (Ottomans) of ‘country’</a:t>
            </a:r>
            <a:r>
              <a:rPr lang="en-US" dirty="0">
                <a:effectLst/>
              </a:rPr>
              <a:t> </a:t>
            </a:r>
          </a:p>
          <a:p>
            <a:r>
              <a:rPr lang="en-US" dirty="0"/>
              <a:t>Head of World Zionist </a:t>
            </a:r>
            <a:r>
              <a:rPr lang="en-US" dirty="0" err="1"/>
              <a:t>Organisation</a:t>
            </a:r>
            <a:r>
              <a:rPr lang="en-US" dirty="0"/>
              <a:t> (London)</a:t>
            </a:r>
          </a:p>
        </p:txBody>
      </p:sp>
      <p:pic>
        <p:nvPicPr>
          <p:cNvPr id="12" name="Content Placeholder 11">
            <a:extLst>
              <a:ext uri="{FF2B5EF4-FFF2-40B4-BE49-F238E27FC236}">
                <a16:creationId xmlns:a16="http://schemas.microsoft.com/office/drawing/2014/main" id="{5AE79144-E641-454E-B837-E72083595DE2}"/>
              </a:ext>
            </a:extLst>
          </p:cNvPr>
          <p:cNvPicPr>
            <a:picLocks noGrp="1" noChangeAspect="1"/>
          </p:cNvPicPr>
          <p:nvPr>
            <p:ph sz="half" idx="2"/>
          </p:nvPr>
        </p:nvPicPr>
        <p:blipFill>
          <a:blip r:embed="rId2"/>
          <a:stretch>
            <a:fillRect/>
          </a:stretch>
        </p:blipFill>
        <p:spPr>
          <a:xfrm>
            <a:off x="6716684" y="1825625"/>
            <a:ext cx="2850457" cy="3966369"/>
          </a:xfrm>
        </p:spPr>
      </p:pic>
    </p:spTree>
    <p:extLst>
      <p:ext uri="{BB962C8B-B14F-4D97-AF65-F5344CB8AC3E}">
        <p14:creationId xmlns:p14="http://schemas.microsoft.com/office/powerpoint/2010/main" val="835538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CFBE6C-F8FE-074A-B76C-6F811572AFF9}"/>
              </a:ext>
            </a:extLst>
          </p:cNvPr>
          <p:cNvSpPr>
            <a:spLocks noGrp="1"/>
          </p:cNvSpPr>
          <p:nvPr>
            <p:ph type="title"/>
          </p:nvPr>
        </p:nvSpPr>
        <p:spPr/>
        <p:txBody>
          <a:bodyPr/>
          <a:lstStyle/>
          <a:p>
            <a:pPr algn="ctr"/>
            <a:r>
              <a:rPr lang="en-US" dirty="0"/>
              <a:t>Representing, picturing, and imagining the Middle East</a:t>
            </a:r>
            <a:r>
              <a:rPr lang="en-US" dirty="0">
                <a:effectLst/>
              </a:rPr>
              <a:t> </a:t>
            </a:r>
            <a:endParaRPr lang="en-US" dirty="0"/>
          </a:p>
        </p:txBody>
      </p:sp>
      <p:sp>
        <p:nvSpPr>
          <p:cNvPr id="3" name="Content Placeholder 2">
            <a:extLst>
              <a:ext uri="{FF2B5EF4-FFF2-40B4-BE49-F238E27FC236}">
                <a16:creationId xmlns:a16="http://schemas.microsoft.com/office/drawing/2014/main" id="{BD898022-B851-FA42-B7B7-2DB48811F589}"/>
              </a:ext>
            </a:extLst>
          </p:cNvPr>
          <p:cNvSpPr>
            <a:spLocks noGrp="1"/>
          </p:cNvSpPr>
          <p:nvPr>
            <p:ph sz="half" idx="1"/>
          </p:nvPr>
        </p:nvSpPr>
        <p:spPr/>
        <p:txBody>
          <a:bodyPr>
            <a:normAutofit/>
          </a:bodyPr>
          <a:lstStyle/>
          <a:p>
            <a:pPr marL="0" indent="0">
              <a:buNone/>
            </a:pPr>
            <a:r>
              <a:rPr lang="en-US" dirty="0"/>
              <a:t>3 ‘H’s’ (week 2):</a:t>
            </a:r>
          </a:p>
          <a:p>
            <a:r>
              <a:rPr lang="en-US" i="1" dirty="0"/>
              <a:t>Hijab</a:t>
            </a:r>
          </a:p>
          <a:p>
            <a:r>
              <a:rPr lang="en-US" i="1" dirty="0"/>
              <a:t>Harem</a:t>
            </a:r>
          </a:p>
          <a:p>
            <a:r>
              <a:rPr lang="en-US" i="1" dirty="0"/>
              <a:t>Hammam</a:t>
            </a:r>
          </a:p>
          <a:p>
            <a:pPr marL="0" indent="0">
              <a:buNone/>
            </a:pPr>
            <a:endParaRPr lang="en-US" dirty="0"/>
          </a:p>
          <a:p>
            <a:r>
              <a:rPr lang="en-US" dirty="0"/>
              <a:t>exoticization of Arab women: Ex/ French postcards</a:t>
            </a:r>
          </a:p>
          <a:p>
            <a:r>
              <a:rPr lang="en-US" dirty="0"/>
              <a:t>oppressed women; victims of violence</a:t>
            </a:r>
          </a:p>
          <a:p>
            <a:pPr marL="0" indent="0">
              <a:buNone/>
            </a:pPr>
            <a:endParaRPr lang="en-US" dirty="0"/>
          </a:p>
        </p:txBody>
      </p:sp>
      <p:pic>
        <p:nvPicPr>
          <p:cNvPr id="5" name="Content Placeholder 4">
            <a:extLst>
              <a:ext uri="{FF2B5EF4-FFF2-40B4-BE49-F238E27FC236}">
                <a16:creationId xmlns:a16="http://schemas.microsoft.com/office/drawing/2014/main" id="{26A873A5-999F-8841-9340-D0825B76DEB3}"/>
              </a:ext>
            </a:extLst>
          </p:cNvPr>
          <p:cNvPicPr>
            <a:picLocks noGrp="1" noChangeAspect="1"/>
          </p:cNvPicPr>
          <p:nvPr>
            <p:ph sz="half" idx="2"/>
          </p:nvPr>
        </p:nvPicPr>
        <p:blipFill>
          <a:blip r:embed="rId2"/>
          <a:stretch>
            <a:fillRect/>
          </a:stretch>
        </p:blipFill>
        <p:spPr>
          <a:xfrm>
            <a:off x="7020733" y="1825625"/>
            <a:ext cx="3109166" cy="4351338"/>
          </a:xfrm>
        </p:spPr>
      </p:pic>
    </p:spTree>
    <p:extLst>
      <p:ext uri="{BB962C8B-B14F-4D97-AF65-F5344CB8AC3E}">
        <p14:creationId xmlns:p14="http://schemas.microsoft.com/office/powerpoint/2010/main" val="18798792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798B17-EF9E-504D-9724-2F96A60FD700}"/>
              </a:ext>
            </a:extLst>
          </p:cNvPr>
          <p:cNvSpPr>
            <a:spLocks noGrp="1"/>
          </p:cNvSpPr>
          <p:nvPr>
            <p:ph type="title"/>
          </p:nvPr>
        </p:nvSpPr>
        <p:spPr/>
        <p:txBody>
          <a:bodyPr/>
          <a:lstStyle/>
          <a:p>
            <a:pPr algn="ctr"/>
            <a:r>
              <a:rPr lang="en-US" i="1" dirty="0"/>
              <a:t>Colonial Harem</a:t>
            </a:r>
            <a:r>
              <a:rPr lang="en-US" dirty="0"/>
              <a:t>, by Malek </a:t>
            </a:r>
            <a:r>
              <a:rPr lang="en-US" dirty="0" err="1"/>
              <a:t>Alloula</a:t>
            </a:r>
            <a:endParaRPr lang="en-US" i="1" dirty="0"/>
          </a:p>
        </p:txBody>
      </p:sp>
      <p:pic>
        <p:nvPicPr>
          <p:cNvPr id="4" name="Content Placeholder 3">
            <a:extLst>
              <a:ext uri="{FF2B5EF4-FFF2-40B4-BE49-F238E27FC236}">
                <a16:creationId xmlns:a16="http://schemas.microsoft.com/office/drawing/2014/main" id="{95FA4B10-1CB2-6247-813D-98E0BEF018C7}"/>
              </a:ext>
            </a:extLst>
          </p:cNvPr>
          <p:cNvPicPr>
            <a:picLocks noGrp="1" noChangeAspect="1"/>
          </p:cNvPicPr>
          <p:nvPr>
            <p:ph idx="1"/>
          </p:nvPr>
        </p:nvPicPr>
        <p:blipFill>
          <a:blip r:embed="rId2"/>
          <a:stretch>
            <a:fillRect/>
          </a:stretch>
        </p:blipFill>
        <p:spPr>
          <a:xfrm>
            <a:off x="3843867" y="1862667"/>
            <a:ext cx="4995333" cy="3793065"/>
          </a:xfrm>
        </p:spPr>
      </p:pic>
    </p:spTree>
    <p:extLst>
      <p:ext uri="{BB962C8B-B14F-4D97-AF65-F5344CB8AC3E}">
        <p14:creationId xmlns:p14="http://schemas.microsoft.com/office/powerpoint/2010/main" val="10069680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9AC31E-9AE1-8546-841D-13DF1C84E862}"/>
              </a:ext>
            </a:extLst>
          </p:cNvPr>
          <p:cNvSpPr>
            <a:spLocks noGrp="1"/>
          </p:cNvSpPr>
          <p:nvPr>
            <p:ph type="title"/>
          </p:nvPr>
        </p:nvSpPr>
        <p:spPr/>
        <p:txBody>
          <a:bodyPr/>
          <a:lstStyle/>
          <a:p>
            <a:pPr algn="ctr"/>
            <a:r>
              <a:rPr lang="en-US" dirty="0"/>
              <a:t>Islam: Dogma, faith, practice </a:t>
            </a:r>
          </a:p>
        </p:txBody>
      </p:sp>
      <p:sp>
        <p:nvSpPr>
          <p:cNvPr id="3" name="Content Placeholder 2">
            <a:extLst>
              <a:ext uri="{FF2B5EF4-FFF2-40B4-BE49-F238E27FC236}">
                <a16:creationId xmlns:a16="http://schemas.microsoft.com/office/drawing/2014/main" id="{9D47C9B5-4E52-CB4A-892E-E38660DBE626}"/>
              </a:ext>
            </a:extLst>
          </p:cNvPr>
          <p:cNvSpPr>
            <a:spLocks noGrp="1"/>
          </p:cNvSpPr>
          <p:nvPr>
            <p:ph idx="1"/>
          </p:nvPr>
        </p:nvSpPr>
        <p:spPr/>
        <p:txBody>
          <a:bodyPr>
            <a:normAutofit fontScale="77500" lnSpcReduction="20000"/>
          </a:bodyPr>
          <a:lstStyle/>
          <a:p>
            <a:r>
              <a:rPr lang="en-US" b="1" dirty="0"/>
              <a:t>Slightly apologist narrative </a:t>
            </a:r>
            <a:r>
              <a:rPr lang="en-US" dirty="0"/>
              <a:t>(Esposito): Positions Islam and life of Mohammed in relation to its immediate, pre-Islamic past. ‘Pre-Islam’: female infanticide; men marry more than 4 wives; women do not divorce.</a:t>
            </a:r>
          </a:p>
          <a:p>
            <a:r>
              <a:rPr lang="en-US" dirty="0"/>
              <a:t>Prophet Mohammed teaches respect for women; right to divorce; polygamy limited; get rid of infanticide</a:t>
            </a:r>
          </a:p>
          <a:p>
            <a:pPr marL="0" indent="0">
              <a:buNone/>
            </a:pPr>
            <a:endParaRPr lang="en-US" dirty="0"/>
          </a:p>
          <a:p>
            <a:r>
              <a:rPr lang="en-US" b="1" dirty="0"/>
              <a:t>Critique</a:t>
            </a:r>
            <a:r>
              <a:rPr lang="en-US" dirty="0"/>
              <a:t>: Polygamy from Quran: Many wives, 2-4, but only if they can be treated equally, which may be impossible, but need to </a:t>
            </a:r>
            <a:r>
              <a:rPr lang="en-US" dirty="0" err="1"/>
              <a:t>contextualise</a:t>
            </a:r>
            <a:r>
              <a:rPr lang="en-US" dirty="0"/>
              <a:t>; the idea was that women needed to be taken care of; Islam is </a:t>
            </a:r>
            <a:r>
              <a:rPr lang="en-US" i="1" dirty="0"/>
              <a:t>assimilating</a:t>
            </a:r>
            <a:r>
              <a:rPr lang="en-US" dirty="0"/>
              <a:t> and discouraging. Has a pre-Islamic narrative link.</a:t>
            </a:r>
          </a:p>
          <a:p>
            <a:pPr marL="0" indent="0">
              <a:buNone/>
            </a:pPr>
            <a:endParaRPr lang="en-US" dirty="0"/>
          </a:p>
          <a:p>
            <a:r>
              <a:rPr lang="en-US" dirty="0"/>
              <a:t>Polygamy was infrequent because it was an expensive practice to take on so many wives. More common among upper classes.</a:t>
            </a:r>
          </a:p>
          <a:p>
            <a:r>
              <a:rPr lang="en-US" dirty="0"/>
              <a:t>Today in the Middle East, except in Tunisia, polygamy is allowed.</a:t>
            </a:r>
          </a:p>
        </p:txBody>
      </p:sp>
    </p:spTree>
    <p:extLst>
      <p:ext uri="{BB962C8B-B14F-4D97-AF65-F5344CB8AC3E}">
        <p14:creationId xmlns:p14="http://schemas.microsoft.com/office/powerpoint/2010/main" val="22181432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892E37-B3C7-364C-B565-73283F14B9DC}"/>
              </a:ext>
            </a:extLst>
          </p:cNvPr>
          <p:cNvSpPr>
            <a:spLocks noGrp="1"/>
          </p:cNvSpPr>
          <p:nvPr>
            <p:ph type="title"/>
          </p:nvPr>
        </p:nvSpPr>
        <p:spPr/>
        <p:txBody>
          <a:bodyPr/>
          <a:lstStyle/>
          <a:p>
            <a:pPr algn="ctr"/>
            <a:r>
              <a:rPr lang="en-US" dirty="0"/>
              <a:t>Another interpretation (Ahmed reading) </a:t>
            </a:r>
          </a:p>
        </p:txBody>
      </p:sp>
      <p:sp>
        <p:nvSpPr>
          <p:cNvPr id="3" name="Content Placeholder 2">
            <a:extLst>
              <a:ext uri="{FF2B5EF4-FFF2-40B4-BE49-F238E27FC236}">
                <a16:creationId xmlns:a16="http://schemas.microsoft.com/office/drawing/2014/main" id="{7EFD69AE-33F9-A24B-A7DE-A624DCE82184}"/>
              </a:ext>
            </a:extLst>
          </p:cNvPr>
          <p:cNvSpPr>
            <a:spLocks noGrp="1"/>
          </p:cNvSpPr>
          <p:nvPr>
            <p:ph idx="1"/>
          </p:nvPr>
        </p:nvSpPr>
        <p:spPr/>
        <p:txBody>
          <a:bodyPr>
            <a:normAutofit lnSpcReduction="10000"/>
          </a:bodyPr>
          <a:lstStyle/>
          <a:p>
            <a:r>
              <a:rPr lang="en-US" dirty="0"/>
              <a:t>Pre-Islam Arabia: constructed by Islamic </a:t>
            </a:r>
            <a:r>
              <a:rPr lang="en-US" dirty="0" err="1"/>
              <a:t>civilisation</a:t>
            </a:r>
            <a:r>
              <a:rPr lang="en-US" dirty="0"/>
              <a:t> as ‘Age of Ignorance’. In some cultures of the Middle East women had been ‘considerably better off before the rise of Islam than after’</a:t>
            </a:r>
          </a:p>
          <a:p>
            <a:r>
              <a:rPr lang="en-US" dirty="0"/>
              <a:t>(</a:t>
            </a:r>
            <a:r>
              <a:rPr lang="en-US" b="1" dirty="0"/>
              <a:t>Ahmed reading</a:t>
            </a:r>
            <a:r>
              <a:rPr lang="en-US" dirty="0"/>
              <a:t>): certain matriarchal societies persisted in pre-Islamic world within </a:t>
            </a:r>
            <a:r>
              <a:rPr lang="en-US" dirty="0" err="1"/>
              <a:t>bedouin</a:t>
            </a:r>
            <a:r>
              <a:rPr lang="en-US" dirty="0"/>
              <a:t> groups according to custom/name;</a:t>
            </a:r>
          </a:p>
          <a:p>
            <a:r>
              <a:rPr lang="en-US" dirty="0"/>
              <a:t> Ahmed says that Islam worsens the situation of women but her sources are questionable.</a:t>
            </a:r>
          </a:p>
          <a:p>
            <a:r>
              <a:rPr lang="en-US" dirty="0"/>
              <a:t>Contrast with Esposito who argues that, for example, the Quran introduced reforms that ‘significantly enhanced’ the position of women by creating new regulations and modifying customary practice.</a:t>
            </a:r>
          </a:p>
          <a:p>
            <a:pPr marL="0" indent="0">
              <a:buNone/>
            </a:pPr>
            <a:endParaRPr lang="en-US" dirty="0"/>
          </a:p>
        </p:txBody>
      </p:sp>
    </p:spTree>
    <p:extLst>
      <p:ext uri="{BB962C8B-B14F-4D97-AF65-F5344CB8AC3E}">
        <p14:creationId xmlns:p14="http://schemas.microsoft.com/office/powerpoint/2010/main" val="29401252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8E4A52-5120-EA47-89AD-3C2FF97B76FF}"/>
              </a:ext>
            </a:extLst>
          </p:cNvPr>
          <p:cNvSpPr>
            <a:spLocks noGrp="1"/>
          </p:cNvSpPr>
          <p:nvPr>
            <p:ph type="title"/>
          </p:nvPr>
        </p:nvSpPr>
        <p:spPr/>
        <p:txBody>
          <a:bodyPr/>
          <a:lstStyle/>
          <a:p>
            <a:pPr algn="ctr"/>
            <a:r>
              <a:rPr lang="en-US" dirty="0"/>
              <a:t>Golden Age of Islam</a:t>
            </a:r>
          </a:p>
        </p:txBody>
      </p:sp>
      <p:sp>
        <p:nvSpPr>
          <p:cNvPr id="3" name="Content Placeholder 2">
            <a:extLst>
              <a:ext uri="{FF2B5EF4-FFF2-40B4-BE49-F238E27FC236}">
                <a16:creationId xmlns:a16="http://schemas.microsoft.com/office/drawing/2014/main" id="{7B71851A-233A-B547-B428-BA9E350B0D0B}"/>
              </a:ext>
            </a:extLst>
          </p:cNvPr>
          <p:cNvSpPr>
            <a:spLocks noGrp="1"/>
          </p:cNvSpPr>
          <p:nvPr>
            <p:ph idx="1"/>
          </p:nvPr>
        </p:nvSpPr>
        <p:spPr/>
        <p:txBody>
          <a:bodyPr>
            <a:normAutofit fontScale="92500" lnSpcReduction="10000"/>
          </a:bodyPr>
          <a:lstStyle/>
          <a:p>
            <a:r>
              <a:rPr lang="en-US" dirty="0"/>
              <a:t>New situations need new laws/ulama, unthought in Quran.</a:t>
            </a:r>
          </a:p>
          <a:p>
            <a:r>
              <a:rPr lang="en-US" dirty="0"/>
              <a:t>Quran says divorce for women and men but following procedures: Women must explain decision to divorce; proved in court of law. Men do not have to do this. However, women can own property. In inheritance, entitled to fixed share of estate before passing to rest or nearest male relative.</a:t>
            </a:r>
          </a:p>
          <a:p>
            <a:pPr marL="0" indent="0">
              <a:buNone/>
            </a:pPr>
            <a:r>
              <a:rPr lang="en-US" dirty="0"/>
              <a:t>--</a:t>
            </a:r>
          </a:p>
          <a:p>
            <a:r>
              <a:rPr lang="en-US" dirty="0"/>
              <a:t>All 3 monotheistic religions are patriarchal and new laws were created by men. Consider Judaism and Christianity: </a:t>
            </a:r>
          </a:p>
          <a:p>
            <a:r>
              <a:rPr lang="en-US" dirty="0"/>
              <a:t>Women not permitted to divorce. Women ceases in name and property, ceases to exist. Could not take husband to court and is effectively property of her husband. Improved rights would not occur in the West until 19</a:t>
            </a:r>
            <a:r>
              <a:rPr lang="en-US" baseline="30000" dirty="0"/>
              <a:t>th</a:t>
            </a:r>
            <a:r>
              <a:rPr lang="en-US" dirty="0"/>
              <a:t> c.</a:t>
            </a:r>
          </a:p>
        </p:txBody>
      </p:sp>
    </p:spTree>
    <p:extLst>
      <p:ext uri="{BB962C8B-B14F-4D97-AF65-F5344CB8AC3E}">
        <p14:creationId xmlns:p14="http://schemas.microsoft.com/office/powerpoint/2010/main" val="17876400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77A05B-B0F8-6246-8510-BA5F9E86C5DA}"/>
              </a:ext>
            </a:extLst>
          </p:cNvPr>
          <p:cNvSpPr>
            <a:spLocks noGrp="1"/>
          </p:cNvSpPr>
          <p:nvPr>
            <p:ph type="title"/>
          </p:nvPr>
        </p:nvSpPr>
        <p:spPr/>
        <p:txBody>
          <a:bodyPr/>
          <a:lstStyle/>
          <a:p>
            <a:pPr algn="ctr"/>
            <a:r>
              <a:rPr lang="en-US" dirty="0"/>
              <a:t>Ottoman Heritage </a:t>
            </a:r>
          </a:p>
        </p:txBody>
      </p:sp>
      <p:sp>
        <p:nvSpPr>
          <p:cNvPr id="3" name="Content Placeholder 2">
            <a:extLst>
              <a:ext uri="{FF2B5EF4-FFF2-40B4-BE49-F238E27FC236}">
                <a16:creationId xmlns:a16="http://schemas.microsoft.com/office/drawing/2014/main" id="{E202424C-C4B6-1A4F-A2BF-E7EE4CB8FA1B}"/>
              </a:ext>
            </a:extLst>
          </p:cNvPr>
          <p:cNvSpPr>
            <a:spLocks noGrp="1"/>
          </p:cNvSpPr>
          <p:nvPr>
            <p:ph idx="1"/>
          </p:nvPr>
        </p:nvSpPr>
        <p:spPr/>
        <p:txBody>
          <a:bodyPr>
            <a:normAutofit fontScale="77500" lnSpcReduction="20000"/>
          </a:bodyPr>
          <a:lstStyle/>
          <a:p>
            <a:r>
              <a:rPr lang="en-US" dirty="0"/>
              <a:t>Court Records show women were going to court; not confined in harems or secluded.</a:t>
            </a:r>
          </a:p>
          <a:p>
            <a:pPr marL="0" indent="0">
              <a:buNone/>
            </a:pPr>
            <a:endParaRPr lang="en-US" dirty="0"/>
          </a:p>
          <a:p>
            <a:r>
              <a:rPr lang="en-US" dirty="0"/>
              <a:t>Could sue for alimony and child custody, for inheritance from brothers.</a:t>
            </a:r>
          </a:p>
          <a:p>
            <a:pPr marL="0" indent="0">
              <a:buNone/>
            </a:pPr>
            <a:endParaRPr lang="en-US" dirty="0"/>
          </a:p>
          <a:p>
            <a:r>
              <a:rPr lang="en-US" dirty="0"/>
              <a:t>Scholarship and new sources serve to challenge Western reading and even Middle Eastern reading. </a:t>
            </a:r>
          </a:p>
          <a:p>
            <a:pPr marL="0" indent="0">
              <a:buNone/>
            </a:pPr>
            <a:endParaRPr lang="en-US" dirty="0"/>
          </a:p>
          <a:p>
            <a:r>
              <a:rPr lang="en-US" dirty="0"/>
              <a:t>Ottoman empire was fluid and interactive: Ottoman Jews and Christians would go to convert to use Muslim courts in order to get divorced and/or get a second wife.</a:t>
            </a:r>
          </a:p>
          <a:p>
            <a:pPr marL="0" indent="0">
              <a:buNone/>
            </a:pPr>
            <a:endParaRPr lang="en-US" dirty="0"/>
          </a:p>
          <a:p>
            <a:r>
              <a:rPr lang="en-US" dirty="0"/>
              <a:t>Women have always worked, but for elite and wealthy, as merchants, servants, midwives, and farmers.</a:t>
            </a:r>
          </a:p>
        </p:txBody>
      </p:sp>
    </p:spTree>
    <p:extLst>
      <p:ext uri="{BB962C8B-B14F-4D97-AF65-F5344CB8AC3E}">
        <p14:creationId xmlns:p14="http://schemas.microsoft.com/office/powerpoint/2010/main" val="12159488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1D86C6-A22A-1344-9B84-D2D22EDE8ADE}"/>
              </a:ext>
            </a:extLst>
          </p:cNvPr>
          <p:cNvSpPr>
            <a:spLocks noGrp="1"/>
          </p:cNvSpPr>
          <p:nvPr>
            <p:ph type="title"/>
          </p:nvPr>
        </p:nvSpPr>
        <p:spPr/>
        <p:txBody>
          <a:bodyPr/>
          <a:lstStyle/>
          <a:p>
            <a:pPr algn="ctr"/>
            <a:r>
              <a:rPr lang="en-US" dirty="0"/>
              <a:t>Industrialism of 18</a:t>
            </a:r>
            <a:r>
              <a:rPr lang="en-US" baseline="30000" dirty="0"/>
              <a:t>th</a:t>
            </a:r>
            <a:r>
              <a:rPr lang="en-US" dirty="0"/>
              <a:t> and 19</a:t>
            </a:r>
            <a:r>
              <a:rPr lang="en-US" baseline="30000" dirty="0"/>
              <a:t>th</a:t>
            </a:r>
            <a:r>
              <a:rPr lang="en-US" dirty="0"/>
              <a:t> centuries </a:t>
            </a:r>
          </a:p>
        </p:txBody>
      </p:sp>
      <p:sp>
        <p:nvSpPr>
          <p:cNvPr id="3" name="Content Placeholder 2">
            <a:extLst>
              <a:ext uri="{FF2B5EF4-FFF2-40B4-BE49-F238E27FC236}">
                <a16:creationId xmlns:a16="http://schemas.microsoft.com/office/drawing/2014/main" id="{3725D18C-54F6-AD45-964E-2C1F86CA34EE}"/>
              </a:ext>
            </a:extLst>
          </p:cNvPr>
          <p:cNvSpPr>
            <a:spLocks noGrp="1"/>
          </p:cNvSpPr>
          <p:nvPr>
            <p:ph idx="1"/>
          </p:nvPr>
        </p:nvSpPr>
        <p:spPr/>
        <p:txBody>
          <a:bodyPr/>
          <a:lstStyle/>
          <a:p>
            <a:r>
              <a:rPr lang="en-US" sz="3200" dirty="0"/>
              <a:t>Mohammed Ali builds factories and employs women who are part of the </a:t>
            </a:r>
            <a:r>
              <a:rPr lang="en-US" sz="3200" dirty="0" err="1"/>
              <a:t>labour</a:t>
            </a:r>
            <a:r>
              <a:rPr lang="en-US" sz="3200" dirty="0"/>
              <a:t> economy. </a:t>
            </a:r>
          </a:p>
          <a:p>
            <a:r>
              <a:rPr lang="en-US" sz="3200" dirty="0"/>
              <a:t>Elite women owned and managed property and sued people in court. </a:t>
            </a:r>
          </a:p>
          <a:p>
            <a:r>
              <a:rPr lang="en-US" sz="3200" dirty="0"/>
              <a:t>They were not living in the </a:t>
            </a:r>
            <a:r>
              <a:rPr lang="en-US" sz="3200" i="1" dirty="0"/>
              <a:t>harem</a:t>
            </a:r>
            <a:r>
              <a:rPr lang="en-US" sz="3200" dirty="0"/>
              <a:t> because they had to work.</a:t>
            </a:r>
          </a:p>
          <a:p>
            <a:pPr marL="0" indent="0">
              <a:buNone/>
            </a:pPr>
            <a:endParaRPr lang="en-US" dirty="0"/>
          </a:p>
        </p:txBody>
      </p:sp>
    </p:spTree>
    <p:extLst>
      <p:ext uri="{BB962C8B-B14F-4D97-AF65-F5344CB8AC3E}">
        <p14:creationId xmlns:p14="http://schemas.microsoft.com/office/powerpoint/2010/main" val="42427836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11138C-2251-414F-A39B-6F3BB1F00020}"/>
              </a:ext>
            </a:extLst>
          </p:cNvPr>
          <p:cNvSpPr>
            <a:spLocks noGrp="1"/>
          </p:cNvSpPr>
          <p:nvPr>
            <p:ph type="title"/>
          </p:nvPr>
        </p:nvSpPr>
        <p:spPr/>
        <p:txBody>
          <a:bodyPr/>
          <a:lstStyle/>
          <a:p>
            <a:pPr algn="ctr"/>
            <a:r>
              <a:rPr lang="en-US" dirty="0"/>
              <a:t>Imperial harem in the Ottoman Empire</a:t>
            </a:r>
          </a:p>
        </p:txBody>
      </p:sp>
      <p:sp>
        <p:nvSpPr>
          <p:cNvPr id="3" name="Content Placeholder 2">
            <a:extLst>
              <a:ext uri="{FF2B5EF4-FFF2-40B4-BE49-F238E27FC236}">
                <a16:creationId xmlns:a16="http://schemas.microsoft.com/office/drawing/2014/main" id="{8D8E0E1C-2D33-CC42-A1AA-66950D53A8CE}"/>
              </a:ext>
            </a:extLst>
          </p:cNvPr>
          <p:cNvSpPr>
            <a:spLocks noGrp="1"/>
          </p:cNvSpPr>
          <p:nvPr>
            <p:ph idx="1"/>
          </p:nvPr>
        </p:nvSpPr>
        <p:spPr/>
        <p:txBody>
          <a:bodyPr>
            <a:normAutofit fontScale="85000" lnSpcReduction="20000"/>
          </a:bodyPr>
          <a:lstStyle/>
          <a:p>
            <a:r>
              <a:rPr lang="en-US" dirty="0"/>
              <a:t>One site, in </a:t>
            </a:r>
            <a:r>
              <a:rPr lang="en-US" b="1" dirty="0"/>
              <a:t>Istanbul</a:t>
            </a:r>
            <a:r>
              <a:rPr lang="en-US" dirty="0"/>
              <a:t>, we see the imperial harem </a:t>
            </a:r>
          </a:p>
          <a:p>
            <a:r>
              <a:rPr lang="en-US" dirty="0"/>
              <a:t>Did have power and ran the empire in the 16</a:t>
            </a:r>
            <a:r>
              <a:rPr lang="en-US" baseline="30000" dirty="0"/>
              <a:t>th</a:t>
            </a:r>
            <a:r>
              <a:rPr lang="en-US" dirty="0"/>
              <a:t>-17 centuries.</a:t>
            </a:r>
          </a:p>
          <a:p>
            <a:r>
              <a:rPr lang="en-US" b="1" dirty="0"/>
              <a:t>Harem</a:t>
            </a:r>
            <a:r>
              <a:rPr lang="en-US" dirty="0"/>
              <a:t>: institution serving the Sultan but was safe space for women quarters and creates distance with unrelated men. The </a:t>
            </a:r>
            <a:r>
              <a:rPr lang="en-US" i="1" dirty="0"/>
              <a:t>harem</a:t>
            </a:r>
            <a:r>
              <a:rPr lang="en-US" dirty="0"/>
              <a:t> was constituted by the extended family coming together.</a:t>
            </a:r>
          </a:p>
          <a:p>
            <a:r>
              <a:rPr lang="en-US" dirty="0"/>
              <a:t>16</a:t>
            </a:r>
            <a:r>
              <a:rPr lang="en-US" baseline="30000" dirty="0"/>
              <a:t>th</a:t>
            </a:r>
            <a:r>
              <a:rPr lang="en-US" dirty="0"/>
              <a:t>-17</a:t>
            </a:r>
            <a:r>
              <a:rPr lang="en-US" baseline="30000" dirty="0"/>
              <a:t>th</a:t>
            </a:r>
            <a:r>
              <a:rPr lang="en-US" dirty="0"/>
              <a:t> c.: Sultan losing power to Viziers, provincial rulers. Thus, stays at the imperial center with women who increasingly influence the sultan via mother’s control and teaching and training of son through relation of trust.</a:t>
            </a:r>
          </a:p>
          <a:p>
            <a:r>
              <a:rPr lang="en-US" b="1" dirty="0"/>
              <a:t>Critique</a:t>
            </a:r>
            <a:r>
              <a:rPr lang="en-US" dirty="0"/>
              <a:t>: Notion of decline in this period attributed to women’s influence. </a:t>
            </a:r>
          </a:p>
          <a:p>
            <a:r>
              <a:rPr lang="en-US" dirty="0"/>
              <a:t>‘Imperial Harem’ by </a:t>
            </a:r>
            <a:r>
              <a:rPr lang="en-US" b="1" dirty="0"/>
              <a:t>Leslie Pierce</a:t>
            </a:r>
            <a:r>
              <a:rPr lang="en-US" dirty="0"/>
              <a:t>: Sultans would have collapsed without women because they were often too young and went insane.</a:t>
            </a:r>
          </a:p>
          <a:p>
            <a:r>
              <a:rPr lang="en-US" dirty="0"/>
              <a:t>Because of women, we see </a:t>
            </a:r>
            <a:r>
              <a:rPr lang="en-US" i="1" dirty="0"/>
              <a:t>longevity</a:t>
            </a:r>
            <a:r>
              <a:rPr lang="en-US" dirty="0"/>
              <a:t> of Ottoman Empire.</a:t>
            </a:r>
          </a:p>
        </p:txBody>
      </p:sp>
    </p:spTree>
    <p:extLst>
      <p:ext uri="{BB962C8B-B14F-4D97-AF65-F5344CB8AC3E}">
        <p14:creationId xmlns:p14="http://schemas.microsoft.com/office/powerpoint/2010/main" val="40182891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AFF85E-F1C2-DC4E-8C28-B27E89C7BCD9}"/>
              </a:ext>
            </a:extLst>
          </p:cNvPr>
          <p:cNvSpPr>
            <a:spLocks noGrp="1"/>
          </p:cNvSpPr>
          <p:nvPr>
            <p:ph type="title"/>
          </p:nvPr>
        </p:nvSpPr>
        <p:spPr/>
        <p:txBody>
          <a:bodyPr/>
          <a:lstStyle/>
          <a:p>
            <a:pPr algn="ctr"/>
            <a:r>
              <a:rPr lang="en-US" dirty="0"/>
              <a:t>European colonialism and its impact </a:t>
            </a:r>
          </a:p>
        </p:txBody>
      </p:sp>
      <p:sp>
        <p:nvSpPr>
          <p:cNvPr id="3" name="Content Placeholder 2">
            <a:extLst>
              <a:ext uri="{FF2B5EF4-FFF2-40B4-BE49-F238E27FC236}">
                <a16:creationId xmlns:a16="http://schemas.microsoft.com/office/drawing/2014/main" id="{269506CD-0CB8-6F43-95B4-3BE52A7829F8}"/>
              </a:ext>
            </a:extLst>
          </p:cNvPr>
          <p:cNvSpPr>
            <a:spLocks noGrp="1"/>
          </p:cNvSpPr>
          <p:nvPr>
            <p:ph idx="1"/>
          </p:nvPr>
        </p:nvSpPr>
        <p:spPr/>
        <p:txBody>
          <a:bodyPr>
            <a:normAutofit/>
          </a:bodyPr>
          <a:lstStyle/>
          <a:p>
            <a:r>
              <a:rPr lang="en-US" dirty="0"/>
              <a:t>European women played substantial role in empire: </a:t>
            </a:r>
          </a:p>
          <a:p>
            <a:r>
              <a:rPr lang="en-US" dirty="0"/>
              <a:t>played a major role in constructing image of the colony in the metropole</a:t>
            </a:r>
          </a:p>
          <a:p>
            <a:r>
              <a:rPr lang="en-US" dirty="0"/>
              <a:t>Visited, travelled, worked in colonies as missionaries, teachers, governesses, prostitutes for troops and local men</a:t>
            </a:r>
          </a:p>
          <a:p>
            <a:r>
              <a:rPr lang="en-US" dirty="0"/>
              <a:t>published memoirs and ‘harem literature’ about ‘accessing’ the harem</a:t>
            </a:r>
          </a:p>
          <a:p>
            <a:r>
              <a:rPr lang="en-US" dirty="0"/>
              <a:t>Of ‘white race’ but still considered inferior as women; representations are more complicated </a:t>
            </a:r>
          </a:p>
        </p:txBody>
      </p:sp>
    </p:spTree>
    <p:extLst>
      <p:ext uri="{BB962C8B-B14F-4D97-AF65-F5344CB8AC3E}">
        <p14:creationId xmlns:p14="http://schemas.microsoft.com/office/powerpoint/2010/main" val="4586257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31464A-2E76-FB41-816D-E023D46BE810}"/>
              </a:ext>
            </a:extLst>
          </p:cNvPr>
          <p:cNvSpPr>
            <a:spLocks noGrp="1"/>
          </p:cNvSpPr>
          <p:nvPr>
            <p:ph type="title"/>
          </p:nvPr>
        </p:nvSpPr>
        <p:spPr/>
        <p:txBody>
          <a:bodyPr/>
          <a:lstStyle/>
          <a:p>
            <a:pPr algn="ctr"/>
            <a:r>
              <a:rPr lang="en-US" dirty="0"/>
              <a:t>Lady Mary W. Montagu</a:t>
            </a:r>
          </a:p>
        </p:txBody>
      </p:sp>
      <p:sp>
        <p:nvSpPr>
          <p:cNvPr id="3" name="Content Placeholder 2">
            <a:extLst>
              <a:ext uri="{FF2B5EF4-FFF2-40B4-BE49-F238E27FC236}">
                <a16:creationId xmlns:a16="http://schemas.microsoft.com/office/drawing/2014/main" id="{9196C805-F666-984D-9177-ED6029A6C7EE}"/>
              </a:ext>
            </a:extLst>
          </p:cNvPr>
          <p:cNvSpPr>
            <a:spLocks noGrp="1"/>
          </p:cNvSpPr>
          <p:nvPr>
            <p:ph sz="half" idx="1"/>
          </p:nvPr>
        </p:nvSpPr>
        <p:spPr/>
        <p:txBody>
          <a:bodyPr>
            <a:normAutofit fontScale="85000" lnSpcReduction="10000"/>
          </a:bodyPr>
          <a:lstStyle/>
          <a:p>
            <a:r>
              <a:rPr lang="en-US" dirty="0"/>
              <a:t>Traveler and writer, 18</a:t>
            </a:r>
            <a:r>
              <a:rPr lang="en-US" baseline="30000" dirty="0"/>
              <a:t>th</a:t>
            </a:r>
            <a:r>
              <a:rPr lang="en-US" dirty="0"/>
              <a:t> century</a:t>
            </a:r>
          </a:p>
          <a:p>
            <a:r>
              <a:rPr lang="en-US" dirty="0"/>
              <a:t>Attacked Western belief that Muslims felt women had no souls.</a:t>
            </a:r>
          </a:p>
          <a:p>
            <a:r>
              <a:rPr lang="en-US" dirty="0"/>
              <a:t>Argued that misinterpretation arose from faulty translations of the Quran.</a:t>
            </a:r>
          </a:p>
          <a:p>
            <a:r>
              <a:rPr lang="en-US" dirty="0"/>
              <a:t>Veil was a kind of liberty that enabled women to not be recognized.</a:t>
            </a:r>
          </a:p>
          <a:p>
            <a:r>
              <a:rPr lang="en-US" dirty="0"/>
              <a:t>Women increasingly centerpiece of Western narrative Islam from 19</a:t>
            </a:r>
            <a:r>
              <a:rPr lang="en-US" baseline="30000" dirty="0"/>
              <a:t>th</a:t>
            </a:r>
            <a:r>
              <a:rPr lang="en-US" dirty="0"/>
              <a:t> century as Europeans establish colonial power in Muslim countries. </a:t>
            </a:r>
          </a:p>
        </p:txBody>
      </p:sp>
      <p:pic>
        <p:nvPicPr>
          <p:cNvPr id="5" name="Content Placeholder 4">
            <a:extLst>
              <a:ext uri="{FF2B5EF4-FFF2-40B4-BE49-F238E27FC236}">
                <a16:creationId xmlns:a16="http://schemas.microsoft.com/office/drawing/2014/main" id="{B07C09A2-609A-5C4B-AF7D-CE475DDEE20E}"/>
              </a:ext>
            </a:extLst>
          </p:cNvPr>
          <p:cNvPicPr>
            <a:picLocks noGrp="1" noChangeAspect="1"/>
          </p:cNvPicPr>
          <p:nvPr>
            <p:ph sz="half" idx="2"/>
          </p:nvPr>
        </p:nvPicPr>
        <p:blipFill>
          <a:blip r:embed="rId2"/>
          <a:stretch>
            <a:fillRect/>
          </a:stretch>
        </p:blipFill>
        <p:spPr>
          <a:xfrm>
            <a:off x="6991645" y="1690688"/>
            <a:ext cx="3508844" cy="4351338"/>
          </a:xfrm>
        </p:spPr>
      </p:pic>
    </p:spTree>
    <p:extLst>
      <p:ext uri="{BB962C8B-B14F-4D97-AF65-F5344CB8AC3E}">
        <p14:creationId xmlns:p14="http://schemas.microsoft.com/office/powerpoint/2010/main" val="6784346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F60113-5BF1-0D41-AF7A-5BDAA2B3E8AF}"/>
              </a:ext>
            </a:extLst>
          </p:cNvPr>
          <p:cNvSpPr>
            <a:spLocks noGrp="1"/>
          </p:cNvSpPr>
          <p:nvPr>
            <p:ph type="title"/>
          </p:nvPr>
        </p:nvSpPr>
        <p:spPr/>
        <p:txBody>
          <a:bodyPr/>
          <a:lstStyle/>
          <a:p>
            <a:pPr algn="ctr"/>
            <a:r>
              <a:rPr lang="en-US" dirty="0"/>
              <a:t>How to explain popularity of the slogan?</a:t>
            </a:r>
          </a:p>
        </p:txBody>
      </p:sp>
      <p:sp>
        <p:nvSpPr>
          <p:cNvPr id="3" name="Content Placeholder 2">
            <a:extLst>
              <a:ext uri="{FF2B5EF4-FFF2-40B4-BE49-F238E27FC236}">
                <a16:creationId xmlns:a16="http://schemas.microsoft.com/office/drawing/2014/main" id="{734C4A6C-7628-3F4D-AC32-AA5490A26B51}"/>
              </a:ext>
            </a:extLst>
          </p:cNvPr>
          <p:cNvSpPr>
            <a:spLocks noGrp="1"/>
          </p:cNvSpPr>
          <p:nvPr>
            <p:ph idx="1"/>
          </p:nvPr>
        </p:nvSpPr>
        <p:spPr/>
        <p:txBody>
          <a:bodyPr/>
          <a:lstStyle/>
          <a:p>
            <a:pPr marL="0" indent="0">
              <a:buNone/>
            </a:pPr>
            <a:r>
              <a:rPr lang="en-US" dirty="0"/>
              <a:t>1) Zionists needed slogan cynically to sell idea of immigration to Jews</a:t>
            </a:r>
          </a:p>
          <a:p>
            <a:pPr marL="0" indent="0">
              <a:buNone/>
            </a:pPr>
            <a:r>
              <a:rPr lang="en-US" dirty="0"/>
              <a:t>2) Jews belong to Zion, from which evicted 2,000 years ago; diaspora history must be erased; land of Palestine given by God to Jewish people = </a:t>
            </a:r>
            <a:r>
              <a:rPr lang="en-US" b="1" dirty="0"/>
              <a:t>religious tendencies </a:t>
            </a:r>
            <a:r>
              <a:rPr lang="en-US" b="1" i="1" dirty="0"/>
              <a:t>within</a:t>
            </a:r>
            <a:r>
              <a:rPr lang="en-US" b="1" dirty="0"/>
              <a:t> secular Zionism</a:t>
            </a:r>
            <a:r>
              <a:rPr lang="en-US" dirty="0"/>
              <a:t>.</a:t>
            </a:r>
          </a:p>
          <a:p>
            <a:pPr marL="0" indent="0">
              <a:buNone/>
            </a:pPr>
            <a:r>
              <a:rPr lang="en-US" dirty="0"/>
              <a:t>3) Inherent connection between people and land. Whoever is there is irrelevant, not essential, just accidental. </a:t>
            </a:r>
          </a:p>
          <a:p>
            <a:pPr marL="0" indent="0">
              <a:buNone/>
            </a:pPr>
            <a:r>
              <a:rPr lang="en-US" dirty="0"/>
              <a:t>Local population can move elsewhere because they do not constitute ‘a people,’ not individuals, following nationalist logic, connected by ethnicity, language, blood.</a:t>
            </a:r>
          </a:p>
        </p:txBody>
      </p:sp>
    </p:spTree>
    <p:extLst>
      <p:ext uri="{BB962C8B-B14F-4D97-AF65-F5344CB8AC3E}">
        <p14:creationId xmlns:p14="http://schemas.microsoft.com/office/powerpoint/2010/main" val="29830562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FFA826-2612-A74A-89C5-2DEF57824C47}"/>
              </a:ext>
            </a:extLst>
          </p:cNvPr>
          <p:cNvSpPr>
            <a:spLocks noGrp="1"/>
          </p:cNvSpPr>
          <p:nvPr>
            <p:ph type="title"/>
          </p:nvPr>
        </p:nvSpPr>
        <p:spPr/>
        <p:txBody>
          <a:bodyPr>
            <a:normAutofit/>
          </a:bodyPr>
          <a:lstStyle/>
          <a:p>
            <a:pPr algn="ctr"/>
            <a:r>
              <a:rPr lang="en-US" dirty="0"/>
              <a:t>Colonial Feminism</a:t>
            </a:r>
          </a:p>
        </p:txBody>
      </p:sp>
      <p:sp>
        <p:nvSpPr>
          <p:cNvPr id="4" name="Content Placeholder 3">
            <a:extLst>
              <a:ext uri="{FF2B5EF4-FFF2-40B4-BE49-F238E27FC236}">
                <a16:creationId xmlns:a16="http://schemas.microsoft.com/office/drawing/2014/main" id="{0D80EAD0-8AF8-394F-8CCE-739301C985EE}"/>
              </a:ext>
            </a:extLst>
          </p:cNvPr>
          <p:cNvSpPr>
            <a:spLocks noGrp="1"/>
          </p:cNvSpPr>
          <p:nvPr>
            <p:ph sz="half" idx="1"/>
          </p:nvPr>
        </p:nvSpPr>
        <p:spPr/>
        <p:txBody>
          <a:bodyPr>
            <a:normAutofit lnSpcReduction="10000"/>
          </a:bodyPr>
          <a:lstStyle/>
          <a:p>
            <a:r>
              <a:rPr lang="en-US" dirty="0"/>
              <a:t>Ex/ ‘feminist’ </a:t>
            </a:r>
            <a:r>
              <a:rPr lang="en-US" b="1" dirty="0" err="1"/>
              <a:t>Hubertine</a:t>
            </a:r>
            <a:r>
              <a:rPr lang="en-US" b="1" dirty="0"/>
              <a:t> </a:t>
            </a:r>
            <a:r>
              <a:rPr lang="en-US" b="1" dirty="0" err="1"/>
              <a:t>Auclert</a:t>
            </a:r>
            <a:r>
              <a:rPr lang="en-US" dirty="0"/>
              <a:t>: founded French women’s suffrage in 1876. Wrote ‘</a:t>
            </a:r>
            <a:r>
              <a:rPr lang="en-US" b="1" i="1" dirty="0"/>
              <a:t>Arab women in Algeria</a:t>
            </a:r>
            <a:r>
              <a:rPr lang="en-US" dirty="0"/>
              <a:t>’. </a:t>
            </a:r>
          </a:p>
          <a:p>
            <a:r>
              <a:rPr lang="en-US" dirty="0"/>
              <a:t>Political reading: European’s writing about why French women should have right to vote because they would never allow French colonial oppression of women. Colonialism would work better with female participation. </a:t>
            </a:r>
          </a:p>
        </p:txBody>
      </p:sp>
      <p:pic>
        <p:nvPicPr>
          <p:cNvPr id="6" name="Content Placeholder 5">
            <a:extLst>
              <a:ext uri="{FF2B5EF4-FFF2-40B4-BE49-F238E27FC236}">
                <a16:creationId xmlns:a16="http://schemas.microsoft.com/office/drawing/2014/main" id="{9AFCCAFC-BFCF-5C4E-821E-92845CFB0AAC}"/>
              </a:ext>
            </a:extLst>
          </p:cNvPr>
          <p:cNvPicPr>
            <a:picLocks noGrp="1" noChangeAspect="1"/>
          </p:cNvPicPr>
          <p:nvPr>
            <p:ph sz="half" idx="2"/>
          </p:nvPr>
        </p:nvPicPr>
        <p:blipFill>
          <a:blip r:embed="rId2"/>
          <a:stretch>
            <a:fillRect/>
          </a:stretch>
        </p:blipFill>
        <p:spPr>
          <a:xfrm>
            <a:off x="6214532" y="1825625"/>
            <a:ext cx="4313767" cy="3939743"/>
          </a:xfrm>
        </p:spPr>
      </p:pic>
    </p:spTree>
    <p:extLst>
      <p:ext uri="{BB962C8B-B14F-4D97-AF65-F5344CB8AC3E}">
        <p14:creationId xmlns:p14="http://schemas.microsoft.com/office/powerpoint/2010/main" val="33311934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405A89-040C-9944-8591-0A4B7AF5A072}"/>
              </a:ext>
            </a:extLst>
          </p:cNvPr>
          <p:cNvSpPr>
            <a:spLocks noGrp="1"/>
          </p:cNvSpPr>
          <p:nvPr>
            <p:ph type="title"/>
          </p:nvPr>
        </p:nvSpPr>
        <p:spPr/>
        <p:txBody>
          <a:bodyPr>
            <a:normAutofit/>
          </a:bodyPr>
          <a:lstStyle/>
          <a:p>
            <a:pPr algn="ctr"/>
            <a:r>
              <a:rPr lang="en-US" dirty="0" err="1"/>
              <a:t>Getrude</a:t>
            </a:r>
            <a:r>
              <a:rPr lang="en-US" dirty="0"/>
              <a:t> Bell, 1868-1926, political officer in Iraq</a:t>
            </a:r>
          </a:p>
        </p:txBody>
      </p:sp>
      <p:sp>
        <p:nvSpPr>
          <p:cNvPr id="3" name="Content Placeholder 2">
            <a:extLst>
              <a:ext uri="{FF2B5EF4-FFF2-40B4-BE49-F238E27FC236}">
                <a16:creationId xmlns:a16="http://schemas.microsoft.com/office/drawing/2014/main" id="{81DBEAF6-AE80-C34C-954B-0C5603532109}"/>
              </a:ext>
            </a:extLst>
          </p:cNvPr>
          <p:cNvSpPr>
            <a:spLocks noGrp="1"/>
          </p:cNvSpPr>
          <p:nvPr>
            <p:ph sz="half" idx="1"/>
          </p:nvPr>
        </p:nvSpPr>
        <p:spPr/>
        <p:txBody>
          <a:bodyPr>
            <a:normAutofit fontScale="77500" lnSpcReduction="20000"/>
          </a:bodyPr>
          <a:lstStyle/>
          <a:p>
            <a:r>
              <a:rPr lang="en-US" dirty="0"/>
              <a:t>Expert on the Middle East and friend of Lord Cromer; travelled and lived there extensively</a:t>
            </a:r>
          </a:p>
          <a:p>
            <a:r>
              <a:rPr lang="en-US" dirty="0"/>
              <a:t>wrote 6 books</a:t>
            </a:r>
          </a:p>
          <a:p>
            <a:r>
              <a:rPr lang="en-US" dirty="0"/>
              <a:t>founded Anti-Suffrage League (Cromer)</a:t>
            </a:r>
          </a:p>
          <a:p>
            <a:r>
              <a:rPr lang="en-US" dirty="0"/>
              <a:t>In Europe, women did not vote because of Christian Law of Coverture .</a:t>
            </a:r>
          </a:p>
          <a:p>
            <a:r>
              <a:rPr lang="en-US" dirty="0"/>
              <a:t>Gave talks on archaeology; politics; not Arab women but did live with them; portrayal not as victims but strong and powerful, despite the fact that she was not a feminist.</a:t>
            </a:r>
          </a:p>
          <a:p>
            <a:r>
              <a:rPr lang="en-US" dirty="0"/>
              <a:t>Shift to self-determination around 1915; critical of British Empire</a:t>
            </a:r>
          </a:p>
        </p:txBody>
      </p:sp>
      <p:pic>
        <p:nvPicPr>
          <p:cNvPr id="8" name="Content Placeholder 7">
            <a:extLst>
              <a:ext uri="{FF2B5EF4-FFF2-40B4-BE49-F238E27FC236}">
                <a16:creationId xmlns:a16="http://schemas.microsoft.com/office/drawing/2014/main" id="{40537E83-50EF-5D49-9815-5E9C9C2C1AB0}"/>
              </a:ext>
            </a:extLst>
          </p:cNvPr>
          <p:cNvPicPr>
            <a:picLocks noGrp="1" noChangeAspect="1"/>
          </p:cNvPicPr>
          <p:nvPr>
            <p:ph sz="half" idx="2"/>
          </p:nvPr>
        </p:nvPicPr>
        <p:blipFill>
          <a:blip r:embed="rId2"/>
          <a:stretch>
            <a:fillRect/>
          </a:stretch>
        </p:blipFill>
        <p:spPr>
          <a:xfrm>
            <a:off x="6172200" y="2026025"/>
            <a:ext cx="5181600" cy="3747246"/>
          </a:xfrm>
        </p:spPr>
      </p:pic>
    </p:spTree>
    <p:extLst>
      <p:ext uri="{BB962C8B-B14F-4D97-AF65-F5344CB8AC3E}">
        <p14:creationId xmlns:p14="http://schemas.microsoft.com/office/powerpoint/2010/main" val="19499318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AF0302-5E08-3C44-B420-28EAA984ACA9}"/>
              </a:ext>
            </a:extLst>
          </p:cNvPr>
          <p:cNvSpPr>
            <a:spLocks noGrp="1"/>
          </p:cNvSpPr>
          <p:nvPr>
            <p:ph type="title"/>
          </p:nvPr>
        </p:nvSpPr>
        <p:spPr/>
        <p:txBody>
          <a:bodyPr/>
          <a:lstStyle/>
          <a:p>
            <a:pPr algn="ctr"/>
            <a:r>
              <a:rPr lang="en-US" dirty="0"/>
              <a:t>The Middle East between the Two Wars </a:t>
            </a:r>
          </a:p>
        </p:txBody>
      </p:sp>
      <p:sp>
        <p:nvSpPr>
          <p:cNvPr id="3" name="Content Placeholder 2">
            <a:extLst>
              <a:ext uri="{FF2B5EF4-FFF2-40B4-BE49-F238E27FC236}">
                <a16:creationId xmlns:a16="http://schemas.microsoft.com/office/drawing/2014/main" id="{064F1C36-44C7-8C47-8CAB-B80EB24B786F}"/>
              </a:ext>
            </a:extLst>
          </p:cNvPr>
          <p:cNvSpPr>
            <a:spLocks noGrp="1"/>
          </p:cNvSpPr>
          <p:nvPr>
            <p:ph sz="half" idx="1"/>
          </p:nvPr>
        </p:nvSpPr>
        <p:spPr/>
        <p:txBody>
          <a:bodyPr>
            <a:normAutofit/>
          </a:bodyPr>
          <a:lstStyle/>
          <a:p>
            <a:r>
              <a:rPr lang="en-US" sz="1600" dirty="0"/>
              <a:t>1919 Egyptian Revolution</a:t>
            </a:r>
            <a:r>
              <a:rPr lang="en-US" sz="1600" b="1" dirty="0"/>
              <a:t>: Huda </a:t>
            </a:r>
            <a:r>
              <a:rPr lang="en-US" sz="1600" b="1" dirty="0" err="1"/>
              <a:t>Sharawi</a:t>
            </a:r>
            <a:r>
              <a:rPr lang="en-US" sz="1600" b="1" dirty="0"/>
              <a:t> (1879-1947</a:t>
            </a:r>
            <a:r>
              <a:rPr lang="en-US" sz="1600" dirty="0"/>
              <a:t>) led street protests during the revolution and founded the </a:t>
            </a:r>
            <a:r>
              <a:rPr lang="en-US" sz="1600" b="1" dirty="0"/>
              <a:t>Egyptian feminist union</a:t>
            </a:r>
            <a:r>
              <a:rPr lang="en-US" sz="1600" dirty="0"/>
              <a:t>. She was the first elite woman to remove her face veil in 1923. </a:t>
            </a:r>
          </a:p>
          <a:p>
            <a:r>
              <a:rPr lang="en-US" sz="1600" b="1" dirty="0"/>
              <a:t>Critique</a:t>
            </a:r>
            <a:r>
              <a:rPr lang="en-US" sz="1600" dirty="0"/>
              <a:t>: But women were always active prior to these nationalist moments at </a:t>
            </a:r>
            <a:r>
              <a:rPr lang="en-US" sz="1600" dirty="0" err="1"/>
              <a:t>Dinshaway</a:t>
            </a:r>
            <a:r>
              <a:rPr lang="en-US" sz="1600" dirty="0"/>
              <a:t>; writing and owning books and magazines from the 1890s; women’s press, as in Europe, called for independence earlier and were part of nationalist struggle, not simply starting in 1919.</a:t>
            </a:r>
          </a:p>
          <a:p>
            <a:r>
              <a:rPr lang="en-US" sz="1600" dirty="0"/>
              <a:t>Literacy (Syria, Palestine, Lebanon, Islam, Muslim, Jewish, and Christian): Elite women were educated producers and readers and politics; British female elite too.</a:t>
            </a:r>
          </a:p>
          <a:p>
            <a:r>
              <a:rPr lang="en-US" sz="1600" dirty="0"/>
              <a:t>1923 Constitution: only landowning men have the right to vote.</a:t>
            </a:r>
          </a:p>
          <a:p>
            <a:r>
              <a:rPr lang="en-US" sz="1600" dirty="0" err="1"/>
              <a:t>Sharawi</a:t>
            </a:r>
            <a:r>
              <a:rPr lang="en-US" sz="1600" dirty="0"/>
              <a:t> pushes for the women’s right to vote; education; divorce: ‘Egypt for which Egyptians?’</a:t>
            </a:r>
          </a:p>
        </p:txBody>
      </p:sp>
      <p:pic>
        <p:nvPicPr>
          <p:cNvPr id="8" name="Content Placeholder 7">
            <a:extLst>
              <a:ext uri="{FF2B5EF4-FFF2-40B4-BE49-F238E27FC236}">
                <a16:creationId xmlns:a16="http://schemas.microsoft.com/office/drawing/2014/main" id="{DED7A2AA-7805-094A-848F-0BE512885591}"/>
              </a:ext>
            </a:extLst>
          </p:cNvPr>
          <p:cNvPicPr>
            <a:picLocks noGrp="1" noChangeAspect="1"/>
          </p:cNvPicPr>
          <p:nvPr>
            <p:ph sz="half" idx="2"/>
          </p:nvPr>
        </p:nvPicPr>
        <p:blipFill>
          <a:blip r:embed="rId2"/>
          <a:stretch>
            <a:fillRect/>
          </a:stretch>
        </p:blipFill>
        <p:spPr>
          <a:xfrm>
            <a:off x="7118350" y="1983783"/>
            <a:ext cx="3289300" cy="3099661"/>
          </a:xfrm>
        </p:spPr>
      </p:pic>
    </p:spTree>
    <p:extLst>
      <p:ext uri="{BB962C8B-B14F-4D97-AF65-F5344CB8AC3E}">
        <p14:creationId xmlns:p14="http://schemas.microsoft.com/office/powerpoint/2010/main" val="163232747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407AAF-35DD-304E-97F3-34E07C5598E4}"/>
              </a:ext>
            </a:extLst>
          </p:cNvPr>
          <p:cNvSpPr>
            <a:spLocks noGrp="1"/>
          </p:cNvSpPr>
          <p:nvPr>
            <p:ph type="title"/>
          </p:nvPr>
        </p:nvSpPr>
        <p:spPr/>
        <p:txBody>
          <a:bodyPr/>
          <a:lstStyle/>
          <a:p>
            <a:pPr algn="ctr"/>
            <a:r>
              <a:rPr lang="en-US" dirty="0" err="1"/>
              <a:t>Doria</a:t>
            </a:r>
            <a:r>
              <a:rPr lang="en-US" dirty="0"/>
              <a:t> Shafiq (1908-1975)</a:t>
            </a:r>
          </a:p>
        </p:txBody>
      </p:sp>
      <p:sp>
        <p:nvSpPr>
          <p:cNvPr id="3" name="Content Placeholder 2">
            <a:extLst>
              <a:ext uri="{FF2B5EF4-FFF2-40B4-BE49-F238E27FC236}">
                <a16:creationId xmlns:a16="http://schemas.microsoft.com/office/drawing/2014/main" id="{25B43213-ED2A-834C-A62D-DC19B6E751C6}"/>
              </a:ext>
            </a:extLst>
          </p:cNvPr>
          <p:cNvSpPr>
            <a:spLocks noGrp="1"/>
          </p:cNvSpPr>
          <p:nvPr>
            <p:ph sz="half" idx="1"/>
          </p:nvPr>
        </p:nvSpPr>
        <p:spPr/>
        <p:txBody>
          <a:bodyPr>
            <a:normAutofit fontScale="70000" lnSpcReduction="20000"/>
          </a:bodyPr>
          <a:lstStyle/>
          <a:p>
            <a:r>
              <a:rPr lang="en-US" dirty="0"/>
              <a:t>1956, women win right to vote</a:t>
            </a:r>
          </a:p>
          <a:p>
            <a:r>
              <a:rPr lang="en-US" dirty="0"/>
              <a:t>Lobbied for women’s suffrage in constitution</a:t>
            </a:r>
          </a:p>
          <a:p>
            <a:r>
              <a:rPr lang="en-US" dirty="0" err="1"/>
              <a:t>Sharawi</a:t>
            </a:r>
            <a:r>
              <a:rPr lang="en-US" dirty="0"/>
              <a:t> and friends went to 1923 International Alliance of Women’s Suffrage to support this global (nation-state) struggle. They controversially removed their face veils on the train upon return to Egypt. </a:t>
            </a:r>
          </a:p>
          <a:p>
            <a:r>
              <a:rPr lang="en-US" dirty="0"/>
              <a:t>Peasant women were in fact not veiled at this time, only urban-elite.</a:t>
            </a:r>
          </a:p>
          <a:p>
            <a:pPr marL="0" indent="0">
              <a:buNone/>
            </a:pPr>
            <a:r>
              <a:rPr lang="en-US" dirty="0"/>
              <a:t>---</a:t>
            </a:r>
          </a:p>
          <a:p>
            <a:r>
              <a:rPr lang="en-US" dirty="0"/>
              <a:t>Face veil was a symbol of the </a:t>
            </a:r>
            <a:r>
              <a:rPr lang="en-US" i="1" dirty="0"/>
              <a:t>elite classes</a:t>
            </a:r>
            <a:r>
              <a:rPr lang="en-US" dirty="0"/>
              <a:t>.</a:t>
            </a:r>
          </a:p>
          <a:p>
            <a:r>
              <a:rPr lang="en-US" b="1" dirty="0"/>
              <a:t>hijab</a:t>
            </a:r>
            <a:r>
              <a:rPr lang="en-US" dirty="0"/>
              <a:t>: headscarf for hair</a:t>
            </a:r>
          </a:p>
          <a:p>
            <a:r>
              <a:rPr lang="en-US" b="1" dirty="0"/>
              <a:t>chador</a:t>
            </a:r>
            <a:r>
              <a:rPr lang="en-US" dirty="0"/>
              <a:t>: robe for Iranian and Saudi women</a:t>
            </a:r>
          </a:p>
          <a:p>
            <a:r>
              <a:rPr lang="en-US" b="1" dirty="0"/>
              <a:t>burqa</a:t>
            </a:r>
            <a:r>
              <a:rPr lang="en-US" dirty="0"/>
              <a:t>: Afghanistan, covering body and face</a:t>
            </a:r>
          </a:p>
        </p:txBody>
      </p:sp>
      <p:pic>
        <p:nvPicPr>
          <p:cNvPr id="5" name="Content Placeholder 4">
            <a:extLst>
              <a:ext uri="{FF2B5EF4-FFF2-40B4-BE49-F238E27FC236}">
                <a16:creationId xmlns:a16="http://schemas.microsoft.com/office/drawing/2014/main" id="{0C126D47-48B1-CD44-A187-3AE5B67BDA63}"/>
              </a:ext>
            </a:extLst>
          </p:cNvPr>
          <p:cNvPicPr>
            <a:picLocks noGrp="1" noChangeAspect="1"/>
          </p:cNvPicPr>
          <p:nvPr>
            <p:ph sz="half" idx="2"/>
          </p:nvPr>
        </p:nvPicPr>
        <p:blipFill>
          <a:blip r:embed="rId2"/>
          <a:stretch>
            <a:fillRect/>
          </a:stretch>
        </p:blipFill>
        <p:spPr>
          <a:xfrm>
            <a:off x="6850251" y="1825625"/>
            <a:ext cx="3208149" cy="4079229"/>
          </a:xfrm>
        </p:spPr>
      </p:pic>
    </p:spTree>
    <p:extLst>
      <p:ext uri="{BB962C8B-B14F-4D97-AF65-F5344CB8AC3E}">
        <p14:creationId xmlns:p14="http://schemas.microsoft.com/office/powerpoint/2010/main" val="9653623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2D1AA6-29C0-E644-9E0C-D3D9D2643F57}"/>
              </a:ext>
            </a:extLst>
          </p:cNvPr>
          <p:cNvSpPr>
            <a:spLocks noGrp="1"/>
          </p:cNvSpPr>
          <p:nvPr>
            <p:ph type="title"/>
          </p:nvPr>
        </p:nvSpPr>
        <p:spPr/>
        <p:txBody>
          <a:bodyPr/>
          <a:lstStyle/>
          <a:p>
            <a:pPr algn="ctr"/>
            <a:r>
              <a:rPr lang="en-US" dirty="0"/>
              <a:t>Veiling: different views </a:t>
            </a:r>
          </a:p>
        </p:txBody>
      </p:sp>
      <p:sp>
        <p:nvSpPr>
          <p:cNvPr id="3" name="Content Placeholder 2">
            <a:extLst>
              <a:ext uri="{FF2B5EF4-FFF2-40B4-BE49-F238E27FC236}">
                <a16:creationId xmlns:a16="http://schemas.microsoft.com/office/drawing/2014/main" id="{6979DB88-6CC4-9F40-A77C-F2EA55BA3AB1}"/>
              </a:ext>
            </a:extLst>
          </p:cNvPr>
          <p:cNvSpPr>
            <a:spLocks noGrp="1"/>
          </p:cNvSpPr>
          <p:nvPr>
            <p:ph idx="1"/>
          </p:nvPr>
        </p:nvSpPr>
        <p:spPr/>
        <p:txBody>
          <a:bodyPr>
            <a:normAutofit fontScale="92500" lnSpcReduction="20000"/>
          </a:bodyPr>
          <a:lstStyle/>
          <a:p>
            <a:r>
              <a:rPr lang="en-US" dirty="0"/>
              <a:t>Quranic verse (33:59) concerning veiling: </a:t>
            </a:r>
          </a:p>
          <a:p>
            <a:r>
              <a:rPr lang="en-US" u="sng" dirty="0"/>
              <a:t>directed to the Prophet and wives </a:t>
            </a:r>
            <a:r>
              <a:rPr lang="en-US" dirty="0"/>
              <a:t>because they were elite and there was a special reason for veiling, which was a marker for Muslim identity</a:t>
            </a:r>
          </a:p>
          <a:p>
            <a:r>
              <a:rPr lang="en-US" dirty="0"/>
              <a:t>Quranic verse 24:30-31: </a:t>
            </a:r>
            <a:r>
              <a:rPr lang="en-US" u="sng" dirty="0"/>
              <a:t>Gaze of men/women</a:t>
            </a:r>
            <a:r>
              <a:rPr lang="en-US" dirty="0"/>
              <a:t>: all sexes must dress modestly</a:t>
            </a:r>
          </a:p>
          <a:p>
            <a:pPr marL="0" indent="0">
              <a:buNone/>
            </a:pPr>
            <a:r>
              <a:rPr lang="en-US" dirty="0"/>
              <a:t>Neither verse says anything about hair/chests.</a:t>
            </a:r>
          </a:p>
          <a:p>
            <a:r>
              <a:rPr lang="en-US" dirty="0"/>
              <a:t>Appropriation of colonial, western understanding of the veil as oppressive, challenge to the mind (Cromer; </a:t>
            </a:r>
            <a:r>
              <a:rPr lang="en-US" dirty="0" err="1"/>
              <a:t>Sharawi</a:t>
            </a:r>
            <a:r>
              <a:rPr lang="en-US" dirty="0"/>
              <a:t>; Ataturk; Iranian Shah)</a:t>
            </a:r>
          </a:p>
          <a:p>
            <a:r>
              <a:rPr lang="en-US" b="1" dirty="0"/>
              <a:t>Leila Ahmed (reading)</a:t>
            </a:r>
            <a:r>
              <a:rPr lang="en-US" dirty="0"/>
              <a:t>: Muslims were not veiling but with Islamic expansion; assimilation of local customs occurred and this is also how Christian and Jewish women dressed for elite status. </a:t>
            </a:r>
          </a:p>
          <a:p>
            <a:r>
              <a:rPr lang="en-US" dirty="0"/>
              <a:t>Hasidic Jews; Christian Nuns; Muslims all cover their hair</a:t>
            </a:r>
          </a:p>
        </p:txBody>
      </p:sp>
    </p:spTree>
    <p:extLst>
      <p:ext uri="{BB962C8B-B14F-4D97-AF65-F5344CB8AC3E}">
        <p14:creationId xmlns:p14="http://schemas.microsoft.com/office/powerpoint/2010/main" val="253238569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110B87-ADEF-C04C-A7A6-231ECA0103BA}"/>
              </a:ext>
            </a:extLst>
          </p:cNvPr>
          <p:cNvSpPr>
            <a:spLocks noGrp="1"/>
          </p:cNvSpPr>
          <p:nvPr>
            <p:ph type="title"/>
          </p:nvPr>
        </p:nvSpPr>
        <p:spPr/>
        <p:txBody>
          <a:bodyPr/>
          <a:lstStyle/>
          <a:p>
            <a:pPr algn="ctr"/>
            <a:r>
              <a:rPr lang="en-US" dirty="0"/>
              <a:t>Iran and Turkey</a:t>
            </a:r>
          </a:p>
        </p:txBody>
      </p:sp>
      <p:sp>
        <p:nvSpPr>
          <p:cNvPr id="3" name="Content Placeholder 2">
            <a:extLst>
              <a:ext uri="{FF2B5EF4-FFF2-40B4-BE49-F238E27FC236}">
                <a16:creationId xmlns:a16="http://schemas.microsoft.com/office/drawing/2014/main" id="{40FC9F00-2428-AE4A-8028-8448A65317FC}"/>
              </a:ext>
            </a:extLst>
          </p:cNvPr>
          <p:cNvSpPr>
            <a:spLocks noGrp="1"/>
          </p:cNvSpPr>
          <p:nvPr>
            <p:ph idx="1"/>
          </p:nvPr>
        </p:nvSpPr>
        <p:spPr/>
        <p:txBody>
          <a:bodyPr>
            <a:normAutofit/>
          </a:bodyPr>
          <a:lstStyle/>
          <a:p>
            <a:r>
              <a:rPr lang="en-US" dirty="0"/>
              <a:t>1920s-1930s: Westernizing and secular mission</a:t>
            </a:r>
          </a:p>
          <a:p>
            <a:r>
              <a:rPr lang="en-US" dirty="0"/>
              <a:t>The </a:t>
            </a:r>
            <a:r>
              <a:rPr lang="en-US" b="1" dirty="0"/>
              <a:t>Iranian Shah </a:t>
            </a:r>
            <a:r>
              <a:rPr lang="en-US" dirty="0"/>
              <a:t>issues a 1936 decree for policemen to tear off chador; violence</a:t>
            </a:r>
          </a:p>
          <a:p>
            <a:r>
              <a:rPr lang="en-US" b="1" dirty="0"/>
              <a:t>Ataturk</a:t>
            </a:r>
            <a:r>
              <a:rPr lang="en-US" dirty="0"/>
              <a:t>: discourages the veil</a:t>
            </a:r>
          </a:p>
          <a:p>
            <a:r>
              <a:rPr lang="en-US" dirty="0"/>
              <a:t>1941: M. Reza Shah overturns the ban but most women cease veiling, except peasant women</a:t>
            </a:r>
          </a:p>
          <a:p>
            <a:r>
              <a:rPr lang="en-US" dirty="0"/>
              <a:t>1978: Iranian Revolution returns to compulsory veiling.</a:t>
            </a:r>
          </a:p>
          <a:p>
            <a:r>
              <a:rPr lang="en-US" dirty="0"/>
              <a:t>Symbol of progression; nationalism; pride of Muslim identity</a:t>
            </a:r>
          </a:p>
        </p:txBody>
      </p:sp>
    </p:spTree>
    <p:extLst>
      <p:ext uri="{BB962C8B-B14F-4D97-AF65-F5344CB8AC3E}">
        <p14:creationId xmlns:p14="http://schemas.microsoft.com/office/powerpoint/2010/main" val="344904722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B4FBD6-7257-394D-B69D-CFDA4735A102}"/>
              </a:ext>
            </a:extLst>
          </p:cNvPr>
          <p:cNvSpPr>
            <a:spLocks noGrp="1"/>
          </p:cNvSpPr>
          <p:nvPr>
            <p:ph type="title"/>
          </p:nvPr>
        </p:nvSpPr>
        <p:spPr/>
        <p:txBody>
          <a:bodyPr/>
          <a:lstStyle/>
          <a:p>
            <a:pPr algn="ctr"/>
            <a:r>
              <a:rPr lang="en-US" dirty="0"/>
              <a:t>Palestine</a:t>
            </a:r>
          </a:p>
        </p:txBody>
      </p:sp>
      <p:sp>
        <p:nvSpPr>
          <p:cNvPr id="4" name="Content Placeholder 3">
            <a:extLst>
              <a:ext uri="{FF2B5EF4-FFF2-40B4-BE49-F238E27FC236}">
                <a16:creationId xmlns:a16="http://schemas.microsoft.com/office/drawing/2014/main" id="{552BF966-0AC4-E446-BE5A-3E5C89AA96A4}"/>
              </a:ext>
            </a:extLst>
          </p:cNvPr>
          <p:cNvSpPr>
            <a:spLocks noGrp="1"/>
          </p:cNvSpPr>
          <p:nvPr>
            <p:ph sz="half" idx="1"/>
          </p:nvPr>
        </p:nvSpPr>
        <p:spPr/>
        <p:txBody>
          <a:bodyPr/>
          <a:lstStyle/>
          <a:p>
            <a:r>
              <a:rPr lang="en-US" b="1" dirty="0"/>
              <a:t>Keffiyeh</a:t>
            </a:r>
            <a:r>
              <a:rPr lang="en-US" dirty="0"/>
              <a:t>: Head scarf worn by peasant men; Christians, Muslims, women all wear to declare their nationalist vision</a:t>
            </a:r>
          </a:p>
        </p:txBody>
      </p:sp>
      <p:pic>
        <p:nvPicPr>
          <p:cNvPr id="15" name="Content Placeholder 14">
            <a:extLst>
              <a:ext uri="{FF2B5EF4-FFF2-40B4-BE49-F238E27FC236}">
                <a16:creationId xmlns:a16="http://schemas.microsoft.com/office/drawing/2014/main" id="{9444B36A-B421-994F-B0B3-C027217B28B3}"/>
              </a:ext>
            </a:extLst>
          </p:cNvPr>
          <p:cNvPicPr>
            <a:picLocks noGrp="1" noChangeAspect="1"/>
          </p:cNvPicPr>
          <p:nvPr>
            <p:ph sz="half" idx="2"/>
          </p:nvPr>
        </p:nvPicPr>
        <p:blipFill>
          <a:blip r:embed="rId2"/>
          <a:stretch>
            <a:fillRect/>
          </a:stretch>
        </p:blipFill>
        <p:spPr>
          <a:xfrm>
            <a:off x="6628862" y="1937289"/>
            <a:ext cx="4051300" cy="2540363"/>
          </a:xfrm>
        </p:spPr>
      </p:pic>
    </p:spTree>
    <p:extLst>
      <p:ext uri="{BB962C8B-B14F-4D97-AF65-F5344CB8AC3E}">
        <p14:creationId xmlns:p14="http://schemas.microsoft.com/office/powerpoint/2010/main" val="323303302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130774-11B3-744E-AE4F-13945FF8873E}"/>
              </a:ext>
            </a:extLst>
          </p:cNvPr>
          <p:cNvSpPr>
            <a:spLocks noGrp="1"/>
          </p:cNvSpPr>
          <p:nvPr>
            <p:ph type="title"/>
          </p:nvPr>
        </p:nvSpPr>
        <p:spPr/>
        <p:txBody>
          <a:bodyPr/>
          <a:lstStyle/>
          <a:p>
            <a:pPr algn="ctr"/>
            <a:r>
              <a:rPr lang="en-US" dirty="0"/>
              <a:t>Conclusions</a:t>
            </a:r>
          </a:p>
        </p:txBody>
      </p:sp>
      <p:sp>
        <p:nvSpPr>
          <p:cNvPr id="3" name="Content Placeholder 2">
            <a:extLst>
              <a:ext uri="{FF2B5EF4-FFF2-40B4-BE49-F238E27FC236}">
                <a16:creationId xmlns:a16="http://schemas.microsoft.com/office/drawing/2014/main" id="{5116DB52-E7A0-7F46-8FF1-0C20AB15F192}"/>
              </a:ext>
            </a:extLst>
          </p:cNvPr>
          <p:cNvSpPr>
            <a:spLocks noGrp="1"/>
          </p:cNvSpPr>
          <p:nvPr>
            <p:ph idx="1"/>
          </p:nvPr>
        </p:nvSpPr>
        <p:spPr/>
        <p:txBody>
          <a:bodyPr>
            <a:normAutofit lnSpcReduction="10000"/>
          </a:bodyPr>
          <a:lstStyle/>
          <a:p>
            <a:r>
              <a:rPr lang="en-US" dirty="0"/>
              <a:t>Victims of misogyny and patriarchy or agent of empowerment? </a:t>
            </a:r>
          </a:p>
          <a:p>
            <a:r>
              <a:rPr lang="en-US" dirty="0"/>
              <a:t>No direct correlation but why has veiling increased?</a:t>
            </a:r>
          </a:p>
          <a:p>
            <a:r>
              <a:rPr lang="en-US" dirty="0"/>
              <a:t>Should not be confused with a lack of agency even if objecting to state imposition of this form as in Iran or with Taliban.</a:t>
            </a:r>
          </a:p>
          <a:p>
            <a:r>
              <a:rPr lang="en-US" dirty="0"/>
              <a:t>Acknowledge difference: avoid oppositions; Islamic feminisms; same critique of secular humanism</a:t>
            </a:r>
            <a:r>
              <a:rPr lang="en-US"/>
              <a:t>; don’t </a:t>
            </a:r>
            <a:r>
              <a:rPr lang="en-US" dirty="0"/>
              <a:t>take mantle of the 19</a:t>
            </a:r>
            <a:r>
              <a:rPr lang="en-US" baseline="30000" dirty="0"/>
              <a:t>th</a:t>
            </a:r>
            <a:r>
              <a:rPr lang="en-US" dirty="0"/>
              <a:t> century Christian missionaries or colonial feminists.</a:t>
            </a:r>
          </a:p>
          <a:p>
            <a:r>
              <a:rPr lang="en-US" dirty="0"/>
              <a:t>Why do humanitarian projects and human rights discourse of 21</a:t>
            </a:r>
            <a:r>
              <a:rPr lang="en-US" baseline="30000" dirty="0"/>
              <a:t>st</a:t>
            </a:r>
            <a:r>
              <a:rPr lang="en-US" dirty="0"/>
              <a:t> century need to rely on such stereotyped constructions of Muslim women?</a:t>
            </a:r>
          </a:p>
        </p:txBody>
      </p:sp>
    </p:spTree>
    <p:extLst>
      <p:ext uri="{BB962C8B-B14F-4D97-AF65-F5344CB8AC3E}">
        <p14:creationId xmlns:p14="http://schemas.microsoft.com/office/powerpoint/2010/main" val="4324389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DA4E4B-9902-7C4B-9C75-49E75BCDC42D}"/>
              </a:ext>
            </a:extLst>
          </p:cNvPr>
          <p:cNvSpPr>
            <a:spLocks noGrp="1"/>
          </p:cNvSpPr>
          <p:nvPr>
            <p:ph type="title"/>
          </p:nvPr>
        </p:nvSpPr>
        <p:spPr/>
        <p:txBody>
          <a:bodyPr/>
          <a:lstStyle/>
          <a:p>
            <a:pPr algn="ctr"/>
            <a:r>
              <a:rPr lang="en-US" dirty="0"/>
              <a:t>David Ben-Gurion, 1886-1973</a:t>
            </a:r>
            <a:r>
              <a:rPr lang="en-US" dirty="0">
                <a:effectLst/>
              </a:rPr>
              <a:t> </a:t>
            </a:r>
            <a:endParaRPr lang="en-US" dirty="0"/>
          </a:p>
        </p:txBody>
      </p:sp>
      <p:sp>
        <p:nvSpPr>
          <p:cNvPr id="4" name="Content Placeholder 3">
            <a:extLst>
              <a:ext uri="{FF2B5EF4-FFF2-40B4-BE49-F238E27FC236}">
                <a16:creationId xmlns:a16="http://schemas.microsoft.com/office/drawing/2014/main" id="{1864A441-3AC6-224B-BCB1-B7FAC51A23A2}"/>
              </a:ext>
            </a:extLst>
          </p:cNvPr>
          <p:cNvSpPr>
            <a:spLocks noGrp="1"/>
          </p:cNvSpPr>
          <p:nvPr>
            <p:ph sz="half" idx="1"/>
          </p:nvPr>
        </p:nvSpPr>
        <p:spPr/>
        <p:txBody>
          <a:bodyPr>
            <a:normAutofit fontScale="92500" lnSpcReduction="10000"/>
          </a:bodyPr>
          <a:lstStyle/>
          <a:p>
            <a:r>
              <a:rPr lang="en-US" dirty="0"/>
              <a:t>Zionist leader and first prime minister of Israel</a:t>
            </a:r>
          </a:p>
          <a:p>
            <a:r>
              <a:rPr lang="en-US" dirty="0"/>
              <a:t>Notion from 1930s-40s of ‘transfer’ or relocation or ethnic cleansing </a:t>
            </a:r>
          </a:p>
          <a:p>
            <a:r>
              <a:rPr lang="en-US" dirty="0"/>
              <a:t>Locals will welcome technology of capital and ideas that Jews would bring – not really true</a:t>
            </a:r>
          </a:p>
          <a:p>
            <a:r>
              <a:rPr lang="en-US" dirty="0"/>
              <a:t>‘If there is politically conscious Arab, he will protest Jewish state if he knows math. We are foolish to think Arabs unaware of impact of migration.’ </a:t>
            </a:r>
          </a:p>
          <a:p>
            <a:endParaRPr lang="en-US" dirty="0"/>
          </a:p>
        </p:txBody>
      </p:sp>
      <p:pic>
        <p:nvPicPr>
          <p:cNvPr id="6" name="Content Placeholder 5">
            <a:extLst>
              <a:ext uri="{FF2B5EF4-FFF2-40B4-BE49-F238E27FC236}">
                <a16:creationId xmlns:a16="http://schemas.microsoft.com/office/drawing/2014/main" id="{87584A3B-A4E8-884A-9506-4650DFA2649D}"/>
              </a:ext>
            </a:extLst>
          </p:cNvPr>
          <p:cNvPicPr>
            <a:picLocks noGrp="1" noChangeAspect="1"/>
          </p:cNvPicPr>
          <p:nvPr>
            <p:ph sz="half" idx="2"/>
          </p:nvPr>
        </p:nvPicPr>
        <p:blipFill>
          <a:blip r:embed="rId2"/>
          <a:stretch>
            <a:fillRect/>
          </a:stretch>
        </p:blipFill>
        <p:spPr>
          <a:xfrm>
            <a:off x="7439198" y="1825625"/>
            <a:ext cx="2514600" cy="3238500"/>
          </a:xfrm>
        </p:spPr>
      </p:pic>
    </p:spTree>
    <p:extLst>
      <p:ext uri="{BB962C8B-B14F-4D97-AF65-F5344CB8AC3E}">
        <p14:creationId xmlns:p14="http://schemas.microsoft.com/office/powerpoint/2010/main" val="23104198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241809-BD83-7645-B358-88A3824DD8ED}"/>
              </a:ext>
            </a:extLst>
          </p:cNvPr>
          <p:cNvSpPr>
            <a:spLocks noGrp="1"/>
          </p:cNvSpPr>
          <p:nvPr>
            <p:ph type="title"/>
          </p:nvPr>
        </p:nvSpPr>
        <p:spPr/>
        <p:txBody>
          <a:bodyPr/>
          <a:lstStyle/>
          <a:p>
            <a:pPr algn="ctr"/>
            <a:r>
              <a:rPr lang="en-US" dirty="0" err="1"/>
              <a:t>Vladmir</a:t>
            </a:r>
            <a:r>
              <a:rPr lang="en-US" dirty="0"/>
              <a:t> </a:t>
            </a:r>
            <a:r>
              <a:rPr lang="en-US" dirty="0" err="1"/>
              <a:t>Jabotinsky</a:t>
            </a:r>
            <a:r>
              <a:rPr lang="en-US" dirty="0"/>
              <a:t>, 1880-1940</a:t>
            </a:r>
            <a:r>
              <a:rPr lang="en-US" dirty="0">
                <a:effectLst/>
              </a:rPr>
              <a:t> </a:t>
            </a:r>
            <a:endParaRPr lang="en-US" dirty="0"/>
          </a:p>
        </p:txBody>
      </p:sp>
      <p:sp>
        <p:nvSpPr>
          <p:cNvPr id="3" name="Content Placeholder 2">
            <a:extLst>
              <a:ext uri="{FF2B5EF4-FFF2-40B4-BE49-F238E27FC236}">
                <a16:creationId xmlns:a16="http://schemas.microsoft.com/office/drawing/2014/main" id="{DB4360AF-E04C-3F45-A71E-1DB7FB190D7F}"/>
              </a:ext>
            </a:extLst>
          </p:cNvPr>
          <p:cNvSpPr>
            <a:spLocks noGrp="1"/>
          </p:cNvSpPr>
          <p:nvPr>
            <p:ph idx="1"/>
          </p:nvPr>
        </p:nvSpPr>
        <p:spPr/>
        <p:txBody>
          <a:bodyPr/>
          <a:lstStyle/>
          <a:p>
            <a:r>
              <a:rPr lang="en-US" dirty="0"/>
              <a:t>For left wing Zionists to think Arabs would welcome European Jews is ridiculous</a:t>
            </a:r>
          </a:p>
          <a:p>
            <a:r>
              <a:rPr lang="en-US" dirty="0"/>
              <a:t>‘Revisionism’ – Palestine Mandate (for Balfour) has to be revised to unite Palestine both east and west of the Jordan River, incorporating region of Transjordan. Early 1920s increasing popularity.</a:t>
            </a:r>
          </a:p>
          <a:p>
            <a:r>
              <a:rPr lang="en-US" dirty="0"/>
              <a:t>Arabs: every  local person will resist alien settlers and as long as they have hope to protect Palestine from the Jews.</a:t>
            </a:r>
          </a:p>
          <a:p>
            <a:r>
              <a:rPr lang="en-US" dirty="0"/>
              <a:t>Said that Zangwill told him it was foolish to let country be of ‘two peoples’ and must find different place either for Jews or for neighbors because ‘mutual coexistence untenable’.</a:t>
            </a:r>
          </a:p>
          <a:p>
            <a:endParaRPr lang="en-US" dirty="0"/>
          </a:p>
        </p:txBody>
      </p:sp>
    </p:spTree>
    <p:extLst>
      <p:ext uri="{BB962C8B-B14F-4D97-AF65-F5344CB8AC3E}">
        <p14:creationId xmlns:p14="http://schemas.microsoft.com/office/powerpoint/2010/main" val="16465696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E3FF6E-789D-B84D-84FD-2C75B9D7AC9F}"/>
              </a:ext>
            </a:extLst>
          </p:cNvPr>
          <p:cNvSpPr>
            <a:spLocks noGrp="1"/>
          </p:cNvSpPr>
          <p:nvPr>
            <p:ph type="title"/>
          </p:nvPr>
        </p:nvSpPr>
        <p:spPr/>
        <p:txBody>
          <a:bodyPr/>
          <a:lstStyle/>
          <a:p>
            <a:pPr algn="ctr"/>
            <a:r>
              <a:rPr lang="en-US" dirty="0"/>
              <a:t>1931-35: Jewish migration to Palestine</a:t>
            </a:r>
          </a:p>
        </p:txBody>
      </p:sp>
      <p:sp>
        <p:nvSpPr>
          <p:cNvPr id="4" name="Content Placeholder 3">
            <a:extLst>
              <a:ext uri="{FF2B5EF4-FFF2-40B4-BE49-F238E27FC236}">
                <a16:creationId xmlns:a16="http://schemas.microsoft.com/office/drawing/2014/main" id="{56803381-46FB-4940-8E1D-9B7CA3D3BB02}"/>
              </a:ext>
            </a:extLst>
          </p:cNvPr>
          <p:cNvSpPr>
            <a:spLocks noGrp="1"/>
          </p:cNvSpPr>
          <p:nvPr>
            <p:ph idx="1"/>
          </p:nvPr>
        </p:nvSpPr>
        <p:spPr/>
        <p:txBody>
          <a:bodyPr/>
          <a:lstStyle/>
          <a:p>
            <a:r>
              <a:rPr lang="en-US" dirty="0"/>
              <a:t>Growth of Jewish immigration to Palestine; nearly 400,000 since WWI</a:t>
            </a:r>
          </a:p>
          <a:p>
            <a:r>
              <a:rPr lang="en-US" dirty="0"/>
              <a:t>Jump in migration in 1933 when Nazis come to power. People heed to calls of Zionism</a:t>
            </a:r>
          </a:p>
          <a:p>
            <a:r>
              <a:rPr lang="en-US" dirty="0"/>
              <a:t>But prior to rise in migration; tensions rising. Many confrontations with Arab Palestinian population in 1929, 1933, 1936.</a:t>
            </a:r>
          </a:p>
          <a:p>
            <a:r>
              <a:rPr lang="en-US" i="1" dirty="0"/>
              <a:t>Yishuv</a:t>
            </a:r>
            <a:r>
              <a:rPr lang="en-US" dirty="0"/>
              <a:t> (Jewish communities) consolidated and much more stable. </a:t>
            </a:r>
          </a:p>
          <a:p>
            <a:r>
              <a:rPr lang="en-US" dirty="0"/>
              <a:t>Triggers </a:t>
            </a:r>
            <a:r>
              <a:rPr lang="en-US" b="1" dirty="0"/>
              <a:t>1936-39 Arab Revolt</a:t>
            </a:r>
            <a:r>
              <a:rPr lang="en-US" dirty="0"/>
              <a:t>.</a:t>
            </a:r>
          </a:p>
        </p:txBody>
      </p:sp>
    </p:spTree>
    <p:extLst>
      <p:ext uri="{BB962C8B-B14F-4D97-AF65-F5344CB8AC3E}">
        <p14:creationId xmlns:p14="http://schemas.microsoft.com/office/powerpoint/2010/main" val="37500838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F9A244-A67C-C245-BF0B-5AEEB19E3DC0}"/>
              </a:ext>
            </a:extLst>
          </p:cNvPr>
          <p:cNvSpPr>
            <a:spLocks noGrp="1"/>
          </p:cNvSpPr>
          <p:nvPr>
            <p:ph type="title"/>
          </p:nvPr>
        </p:nvSpPr>
        <p:spPr/>
        <p:txBody>
          <a:bodyPr/>
          <a:lstStyle/>
          <a:p>
            <a:pPr algn="ctr"/>
            <a:r>
              <a:rPr lang="en-US" dirty="0"/>
              <a:t>Peel Commission, 1937</a:t>
            </a:r>
            <a:r>
              <a:rPr lang="en-US" dirty="0">
                <a:effectLst/>
              </a:rPr>
              <a:t> </a:t>
            </a:r>
            <a:endParaRPr lang="en-US" dirty="0"/>
          </a:p>
        </p:txBody>
      </p:sp>
      <p:sp>
        <p:nvSpPr>
          <p:cNvPr id="3" name="Content Placeholder 2">
            <a:extLst>
              <a:ext uri="{FF2B5EF4-FFF2-40B4-BE49-F238E27FC236}">
                <a16:creationId xmlns:a16="http://schemas.microsoft.com/office/drawing/2014/main" id="{4BF9056F-D80C-F941-BE5D-69FC71564A9D}"/>
              </a:ext>
            </a:extLst>
          </p:cNvPr>
          <p:cNvSpPr>
            <a:spLocks noGrp="1"/>
          </p:cNvSpPr>
          <p:nvPr>
            <p:ph sz="half" idx="1"/>
          </p:nvPr>
        </p:nvSpPr>
        <p:spPr/>
        <p:txBody>
          <a:bodyPr/>
          <a:lstStyle/>
          <a:p>
            <a:r>
              <a:rPr lang="en-US" sz="2400" dirty="0"/>
              <a:t>Appointed to investigate motives for Arab resistance.</a:t>
            </a:r>
          </a:p>
          <a:p>
            <a:r>
              <a:rPr lang="en-US" sz="2400" dirty="0"/>
              <a:t>British: see folly of country for 2 people so cut country in half </a:t>
            </a:r>
          </a:p>
          <a:p>
            <a:r>
              <a:rPr lang="en-US" sz="2400" dirty="0"/>
              <a:t>Independent mandate sphere to Jerusalem with access to Mediterranean Sea</a:t>
            </a:r>
          </a:p>
          <a:p>
            <a:r>
              <a:rPr lang="en-US" sz="2400" dirty="0"/>
              <a:t>This marks the first time British acknowledge ‘Jewish state’ rather than a ‘national home’.</a:t>
            </a:r>
          </a:p>
          <a:p>
            <a:pPr marL="0" indent="0">
              <a:buNone/>
            </a:pPr>
            <a:endParaRPr lang="en-US" dirty="0"/>
          </a:p>
        </p:txBody>
      </p:sp>
      <p:pic>
        <p:nvPicPr>
          <p:cNvPr id="8" name="Content Placeholder 7">
            <a:extLst>
              <a:ext uri="{FF2B5EF4-FFF2-40B4-BE49-F238E27FC236}">
                <a16:creationId xmlns:a16="http://schemas.microsoft.com/office/drawing/2014/main" id="{725CD766-B327-D04A-BF43-2C8E3DEFE503}"/>
              </a:ext>
            </a:extLst>
          </p:cNvPr>
          <p:cNvPicPr>
            <a:picLocks noGrp="1" noChangeAspect="1"/>
          </p:cNvPicPr>
          <p:nvPr>
            <p:ph sz="half" idx="2"/>
          </p:nvPr>
        </p:nvPicPr>
        <p:blipFill>
          <a:blip r:embed="rId2"/>
          <a:stretch>
            <a:fillRect/>
          </a:stretch>
        </p:blipFill>
        <p:spPr>
          <a:xfrm>
            <a:off x="6604000" y="1825625"/>
            <a:ext cx="3467673" cy="4507442"/>
          </a:xfrm>
          <a:prstGeom prst="rect">
            <a:avLst/>
          </a:prstGeom>
        </p:spPr>
      </p:pic>
    </p:spTree>
    <p:extLst>
      <p:ext uri="{BB962C8B-B14F-4D97-AF65-F5344CB8AC3E}">
        <p14:creationId xmlns:p14="http://schemas.microsoft.com/office/powerpoint/2010/main" val="11204031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54F35F-6925-0040-A8DF-42B9CB85BE67}"/>
              </a:ext>
            </a:extLst>
          </p:cNvPr>
          <p:cNvSpPr>
            <a:spLocks noGrp="1"/>
          </p:cNvSpPr>
          <p:nvPr>
            <p:ph type="title"/>
          </p:nvPr>
        </p:nvSpPr>
        <p:spPr/>
        <p:txBody>
          <a:bodyPr/>
          <a:lstStyle/>
          <a:p>
            <a:pPr algn="ctr"/>
            <a:r>
              <a:rPr lang="en-US" i="1" dirty="0" err="1"/>
              <a:t>Hagana</a:t>
            </a:r>
            <a:r>
              <a:rPr lang="en-US" i="1" dirty="0"/>
              <a:t> (‘Defense’)</a:t>
            </a:r>
          </a:p>
        </p:txBody>
      </p:sp>
      <p:sp>
        <p:nvSpPr>
          <p:cNvPr id="3" name="Content Placeholder 2">
            <a:extLst>
              <a:ext uri="{FF2B5EF4-FFF2-40B4-BE49-F238E27FC236}">
                <a16:creationId xmlns:a16="http://schemas.microsoft.com/office/drawing/2014/main" id="{1BE98FF7-066A-234B-87DB-A1298DF83F32}"/>
              </a:ext>
            </a:extLst>
          </p:cNvPr>
          <p:cNvSpPr>
            <a:spLocks noGrp="1"/>
          </p:cNvSpPr>
          <p:nvPr>
            <p:ph idx="1"/>
          </p:nvPr>
        </p:nvSpPr>
        <p:spPr/>
        <p:txBody>
          <a:bodyPr/>
          <a:lstStyle/>
          <a:p>
            <a:r>
              <a:rPr lang="en-US" dirty="0"/>
              <a:t>Precursor to Israeli Defense Forces (IDF).</a:t>
            </a:r>
          </a:p>
          <a:p>
            <a:r>
              <a:rPr lang="en-US" dirty="0"/>
              <a:t>Jewish paramilitary defense organization formed in 1920 to protect Zionist settlers in British mandatory Palestine.</a:t>
            </a:r>
          </a:p>
          <a:p>
            <a:r>
              <a:rPr lang="en-US" dirty="0"/>
              <a:t>Already fighting between Jewish and Palestinians. British left. Palestinians had no time to develop under the British. Zionist Yishuv mimicked British institutions.</a:t>
            </a:r>
          </a:p>
          <a:p>
            <a:pPr marL="0" indent="0">
              <a:buNone/>
            </a:pPr>
            <a:endParaRPr lang="en-US" dirty="0"/>
          </a:p>
        </p:txBody>
      </p:sp>
    </p:spTree>
    <p:extLst>
      <p:ext uri="{BB962C8B-B14F-4D97-AF65-F5344CB8AC3E}">
        <p14:creationId xmlns:p14="http://schemas.microsoft.com/office/powerpoint/2010/main" val="11380726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FFDA01-2D09-E44D-977B-4E40EFD82C51}"/>
              </a:ext>
            </a:extLst>
          </p:cNvPr>
          <p:cNvSpPr>
            <a:spLocks noGrp="1"/>
          </p:cNvSpPr>
          <p:nvPr>
            <p:ph type="title"/>
          </p:nvPr>
        </p:nvSpPr>
        <p:spPr/>
        <p:txBody>
          <a:bodyPr/>
          <a:lstStyle/>
          <a:p>
            <a:pPr algn="ctr"/>
            <a:r>
              <a:rPr lang="en-US" dirty="0"/>
              <a:t>1939 White Paper</a:t>
            </a:r>
          </a:p>
        </p:txBody>
      </p:sp>
      <p:sp>
        <p:nvSpPr>
          <p:cNvPr id="3" name="Content Placeholder 2">
            <a:extLst>
              <a:ext uri="{FF2B5EF4-FFF2-40B4-BE49-F238E27FC236}">
                <a16:creationId xmlns:a16="http://schemas.microsoft.com/office/drawing/2014/main" id="{67D2C934-5619-5848-9A84-329CC5A7992D}"/>
              </a:ext>
            </a:extLst>
          </p:cNvPr>
          <p:cNvSpPr>
            <a:spLocks noGrp="1"/>
          </p:cNvSpPr>
          <p:nvPr>
            <p:ph idx="1"/>
          </p:nvPr>
        </p:nvSpPr>
        <p:spPr/>
        <p:txBody>
          <a:bodyPr>
            <a:normAutofit lnSpcReduction="10000"/>
          </a:bodyPr>
          <a:lstStyle/>
          <a:p>
            <a:r>
              <a:rPr lang="en-US" dirty="0"/>
              <a:t>Outlines new reversal of policy:</a:t>
            </a:r>
          </a:p>
          <a:p>
            <a:r>
              <a:rPr lang="en-US" dirty="0"/>
              <a:t>Never been British policy to support creation of a Jewish state in Palestine; just a ‘Jewish national home.’</a:t>
            </a:r>
          </a:p>
          <a:p>
            <a:r>
              <a:rPr lang="en-US" dirty="0"/>
              <a:t>Instead, supporting principle that Palestine should be an independent state (not divided or Jewish). </a:t>
            </a:r>
          </a:p>
          <a:p>
            <a:r>
              <a:rPr lang="en-US" dirty="0"/>
              <a:t>But, </a:t>
            </a:r>
            <a:r>
              <a:rPr lang="en-US" b="1" dirty="0"/>
              <a:t>postpones date for Palestinian independence for another decade</a:t>
            </a:r>
            <a:r>
              <a:rPr lang="en-US" dirty="0"/>
              <a:t>. Hopes that the acknowledgement will abate concerns of Arab side and wait until 1949. </a:t>
            </a:r>
          </a:p>
          <a:p>
            <a:r>
              <a:rPr lang="en-US" dirty="0"/>
              <a:t>Limits to be placed on Jewish immigration and extent of Zionist purchases of land for Jewish state.</a:t>
            </a:r>
          </a:p>
          <a:p>
            <a:endParaRPr lang="en-US" dirty="0"/>
          </a:p>
        </p:txBody>
      </p:sp>
    </p:spTree>
    <p:extLst>
      <p:ext uri="{BB962C8B-B14F-4D97-AF65-F5344CB8AC3E}">
        <p14:creationId xmlns:p14="http://schemas.microsoft.com/office/powerpoint/2010/main" val="38112024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802D29-2194-E246-8EA1-EE56B47124E2}"/>
              </a:ext>
            </a:extLst>
          </p:cNvPr>
          <p:cNvSpPr>
            <a:spLocks noGrp="1"/>
          </p:cNvSpPr>
          <p:nvPr>
            <p:ph type="ctrTitle"/>
          </p:nvPr>
        </p:nvSpPr>
        <p:spPr/>
        <p:txBody>
          <a:bodyPr/>
          <a:lstStyle/>
          <a:p>
            <a:r>
              <a:rPr lang="en-US" dirty="0"/>
              <a:t>Women and Gender in the Middle East</a:t>
            </a:r>
          </a:p>
        </p:txBody>
      </p:sp>
      <p:sp>
        <p:nvSpPr>
          <p:cNvPr id="3" name="Subtitle 2">
            <a:extLst>
              <a:ext uri="{FF2B5EF4-FFF2-40B4-BE49-F238E27FC236}">
                <a16:creationId xmlns:a16="http://schemas.microsoft.com/office/drawing/2014/main" id="{AB011732-0FF0-B047-9DB1-AF7DAE8B2867}"/>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232551925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1314</TotalTime>
  <Words>2209</Words>
  <Application>Microsoft Macintosh PowerPoint</Application>
  <PresentationFormat>Widescreen</PresentationFormat>
  <Paragraphs>153</Paragraphs>
  <Slides>27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27</vt:i4>
      </vt:variant>
    </vt:vector>
  </HeadingPairs>
  <TitlesOfParts>
    <vt:vector size="31" baseType="lpstr">
      <vt:lpstr>Arial</vt:lpstr>
      <vt:lpstr>Calibri</vt:lpstr>
      <vt:lpstr>Calibri Light</vt:lpstr>
      <vt:lpstr>Office Theme</vt:lpstr>
      <vt:lpstr>[Final point from last lecture]:                  Chaim Weizmann, 1874-1952</vt:lpstr>
      <vt:lpstr>How to explain popularity of the slogan?</vt:lpstr>
      <vt:lpstr>David Ben-Gurion, 1886-1973 </vt:lpstr>
      <vt:lpstr>Vladmir Jabotinsky, 1880-1940 </vt:lpstr>
      <vt:lpstr>1931-35: Jewish migration to Palestine</vt:lpstr>
      <vt:lpstr>Peel Commission, 1937 </vt:lpstr>
      <vt:lpstr>Hagana (‘Defense’)</vt:lpstr>
      <vt:lpstr>1939 White Paper</vt:lpstr>
      <vt:lpstr>Women and Gender in the Middle East</vt:lpstr>
      <vt:lpstr>Representing, picturing, and imagining the Middle East </vt:lpstr>
      <vt:lpstr>Colonial Harem, by Malek Alloula</vt:lpstr>
      <vt:lpstr>Islam: Dogma, faith, practice </vt:lpstr>
      <vt:lpstr>Another interpretation (Ahmed reading) </vt:lpstr>
      <vt:lpstr>Golden Age of Islam</vt:lpstr>
      <vt:lpstr>Ottoman Heritage </vt:lpstr>
      <vt:lpstr>Industrialism of 18th and 19th centuries </vt:lpstr>
      <vt:lpstr>Imperial harem in the Ottoman Empire</vt:lpstr>
      <vt:lpstr>European colonialism and its impact </vt:lpstr>
      <vt:lpstr>Lady Mary W. Montagu</vt:lpstr>
      <vt:lpstr>Colonial Feminism</vt:lpstr>
      <vt:lpstr>Getrude Bell, 1868-1926, political officer in Iraq</vt:lpstr>
      <vt:lpstr>The Middle East between the Two Wars </vt:lpstr>
      <vt:lpstr>Doria Shafiq (1908-1975)</vt:lpstr>
      <vt:lpstr>Veiling: different views </vt:lpstr>
      <vt:lpstr>Iran and Turkey</vt:lpstr>
      <vt:lpstr>Palestine</vt:lpstr>
      <vt:lpstr>Conclusions</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96</cp:revision>
  <dcterms:created xsi:type="dcterms:W3CDTF">2019-06-21T07:59:46Z</dcterms:created>
  <dcterms:modified xsi:type="dcterms:W3CDTF">2020-01-09T10:50:40Z</dcterms:modified>
</cp:coreProperties>
</file>