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sldIdLst>
    <p:sldId id="262" r:id="rId2"/>
    <p:sldId id="296" r:id="rId3"/>
    <p:sldId id="297" r:id="rId4"/>
    <p:sldId id="265" r:id="rId5"/>
    <p:sldId id="284" r:id="rId6"/>
    <p:sldId id="288" r:id="rId7"/>
    <p:sldId id="298" r:id="rId8"/>
    <p:sldId id="29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537" autoAdjust="0"/>
  </p:normalViewPr>
  <p:slideViewPr>
    <p:cSldViewPr snapToGrid="0">
      <p:cViewPr varScale="1">
        <p:scale>
          <a:sx n="106" d="100"/>
          <a:sy n="106" d="100"/>
        </p:scale>
        <p:origin x="73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55582-00BE-452A-904D-4B1208762A75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1ACE4-21A6-4B28-AE08-46C25E85CE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79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D3900-C432-F01C-8F2D-2B800D684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A0B6B-12B1-8123-D5BB-552A56BD78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9A90A-06D6-ECCB-1F24-D53C9FFF1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1B4B8-68AF-2A60-F303-954F3F47E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7CBC9-453C-47BB-CE90-0EC41531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0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43DC9-5362-6A3A-D7D3-F5BC4A374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3BBA2B-3559-2E4E-A401-87B30EEC1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1D966-7E3F-67F5-4F44-B02C6AC4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1F7C3-7A89-E01D-B1D3-EF456D1B9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FE23C-112C-0B34-4EB5-24F6AD770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69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D66AE2-FAED-B7E7-931E-E0AA3FDD62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5813B-3C66-3262-98AB-BEEC3FBC9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37C54-B719-B50F-326F-08362287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3EE7A-2AEA-EDAC-4692-3EA21EF4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C6945-B485-C6E9-0EE7-640971BA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B600-2D48-A82A-F7BB-BB963125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D79D0-7FFF-FB30-C118-CA42ED30F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F22E8-9985-610E-3A1B-606ACADB2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A52CD-07D1-08FF-52D3-2069445F4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AE48D-8F23-FB18-C97B-0C5F04BFF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83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1245-0DBA-05F5-F3D6-527C91388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BCDAD3-4002-783A-EF29-EF6F7DEFC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C7543-A972-2E37-EEE4-26CA442F2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314F8-C26C-2092-908C-FEB90CFFA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DB575-EE51-456B-9700-FB054535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45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D9EAE-DF89-775B-90E9-BE736971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7B770-64F7-4BF6-A3FC-EB45DC90F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C44153-6C1F-59DD-CAF3-CAF6D058D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451CB-97EB-BECC-E06B-66E3038CA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C3D90-32AD-C98B-3071-D4D3877D7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8FB79-4202-E308-8510-7028342C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84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C230-AFEC-703D-D168-5C8F2814F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B143D-7A6F-303E-78F4-6016669D0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08595-02DF-5244-6031-FAE746604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5FEE34-DA18-79AC-3160-C3F46C0B5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7F278C-F7BB-0992-4CA9-638C14D19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D121F0-FD16-7354-7FCA-28B7785D2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F8EB31-40B0-A2A9-9AF6-DBB80BCF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CEA7CF-777E-50CE-2287-0DDC4A7D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3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F46F-63BC-3BDC-0F30-532423216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D9E4-C1B9-B5C8-37EE-2A4AF085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56B3C-E652-16F8-8E7E-ADDB0329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363711-E172-39A4-EA3B-F91CFA1A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97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1D9AAC-C7F7-9AE9-FC88-79B65BB52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6540B6-0164-42D2-CD00-DECA1D96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E4041-459A-03D7-6D24-A9CB00DE1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29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8C9D2-C028-6973-D7ED-169775E29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46335-8E87-AFC6-3F65-6FE4013BA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E34EC-4C31-F5CC-93ED-6652B2665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B24F93-A6A6-A33A-6C56-C5754BE3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8B29A0-CDBE-291C-CDFA-55284086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FA3B4-DF6C-2163-5B74-C93FE2044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21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F910B-5341-578D-EB04-1BE0ACAC8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DF2AAC-0466-1552-F966-4839098BD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2C298F-0099-9B72-E6A4-D9FB76990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6B683-ABC6-4058-B870-A3A35A9CA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1E37CF-0B73-8D31-4DCE-AE1FB34D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EDBD4-47D6-2CD3-88C0-6120D7F75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80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DA24E5-54E1-F126-74B9-30CE7A173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33B54-C825-AED9-F30D-2FF1F7A04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D57C7-313A-BF9E-90C2-05BA68A9A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B5739-5731-4B94-9A51-749C9445A09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A720D-FE98-FA32-3923-5F32D6A82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48B19-258D-2909-1952-1E3853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9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arwick.ac.uk/services/library/mrc/research_guides/latin_americ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mrc-catalogue.warwick.ac.uk/records/WUS/2/1/3/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library/mrc/research_guides/latin_americ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archives@warwick.ac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3" name="Rectangle 92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1B3928-A198-82EF-18DA-234FB5B3074C}"/>
              </a:ext>
            </a:extLst>
          </p:cNvPr>
          <p:cNvSpPr txBox="1"/>
          <p:nvPr/>
        </p:nvSpPr>
        <p:spPr>
          <a:xfrm>
            <a:off x="6790414" y="640080"/>
            <a:ext cx="5332176" cy="356616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5600" b="1" dirty="0">
                <a:latin typeface="+mj-lt"/>
                <a:ea typeface="+mj-ea"/>
                <a:cs typeface="+mj-cs"/>
              </a:rPr>
              <a:t>Archives </a:t>
            </a:r>
            <a:br>
              <a:rPr lang="en-GB" sz="5600" b="1" dirty="0">
                <a:latin typeface="+mj-lt"/>
                <a:ea typeface="+mj-ea"/>
                <a:cs typeface="+mj-cs"/>
              </a:rPr>
            </a:br>
            <a:r>
              <a:rPr lang="en-GB" sz="5600" b="1" dirty="0">
                <a:latin typeface="+mj-lt"/>
                <a:ea typeface="+mj-ea"/>
                <a:cs typeface="+mj-cs"/>
              </a:rPr>
              <a:t>&amp; </a:t>
            </a:r>
            <a:br>
              <a:rPr lang="en-GB" sz="5600" b="1" dirty="0">
                <a:latin typeface="+mj-lt"/>
                <a:ea typeface="+mj-ea"/>
                <a:cs typeface="+mj-cs"/>
              </a:rPr>
            </a:br>
            <a:r>
              <a:rPr lang="en-GB" sz="5600" b="1" dirty="0">
                <a:latin typeface="+mj-lt"/>
                <a:ea typeface="+mj-ea"/>
                <a:cs typeface="+mj-cs"/>
              </a:rPr>
              <a:t>Your 		 	  	   Research</a:t>
            </a:r>
            <a:endParaRPr lang="en-US" sz="5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A picture containing text, warehouse, tiled&#10;&#10;Description automatically generated">
            <a:extLst>
              <a:ext uri="{FF2B5EF4-FFF2-40B4-BE49-F238E27FC236}">
                <a16:creationId xmlns:a16="http://schemas.microsoft.com/office/drawing/2014/main" id="{36478DBF-27E9-020F-618F-B4590057D4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67" r="29517" b="2"/>
          <a:stretch/>
        </p:blipFill>
        <p:spPr>
          <a:xfrm>
            <a:off x="20" y="10"/>
            <a:ext cx="6108141" cy="6857990"/>
          </a:xfrm>
          <a:custGeom>
            <a:avLst/>
            <a:gdLst/>
            <a:ahLst/>
            <a:cxnLst/>
            <a:rect l="l" t="t" r="r" b="b"/>
            <a:pathLst>
              <a:path w="6108161" h="6858000">
                <a:moveTo>
                  <a:pt x="0" y="0"/>
                </a:moveTo>
                <a:lnTo>
                  <a:pt x="2058355" y="0"/>
                </a:lnTo>
                <a:lnTo>
                  <a:pt x="3299791" y="0"/>
                </a:lnTo>
                <a:lnTo>
                  <a:pt x="6076880" y="0"/>
                </a:lnTo>
                <a:lnTo>
                  <a:pt x="6078171" y="10931"/>
                </a:lnTo>
                <a:cubicBezTo>
                  <a:pt x="6093300" y="94836"/>
                  <a:pt x="6090630" y="179884"/>
                  <a:pt x="6094698" y="264297"/>
                </a:cubicBezTo>
                <a:cubicBezTo>
                  <a:pt x="6099656" y="367652"/>
                  <a:pt x="6093427" y="471135"/>
                  <a:pt x="6091266" y="574617"/>
                </a:cubicBezTo>
                <a:cubicBezTo>
                  <a:pt x="6089359" y="662717"/>
                  <a:pt x="6080587" y="750690"/>
                  <a:pt x="6083384" y="838916"/>
                </a:cubicBezTo>
                <a:cubicBezTo>
                  <a:pt x="6083384" y="841968"/>
                  <a:pt x="6083384" y="845019"/>
                  <a:pt x="6083384" y="848070"/>
                </a:cubicBezTo>
                <a:cubicBezTo>
                  <a:pt x="6075375" y="945068"/>
                  <a:pt x="6075375" y="1042576"/>
                  <a:pt x="6083384" y="1139574"/>
                </a:cubicBezTo>
                <a:cubicBezTo>
                  <a:pt x="6085964" y="1179950"/>
                  <a:pt x="6085240" y="1220466"/>
                  <a:pt x="6081223" y="1260728"/>
                </a:cubicBezTo>
                <a:cubicBezTo>
                  <a:pt x="6077409" y="1311960"/>
                  <a:pt x="6065204" y="1364083"/>
                  <a:pt x="6073976" y="1414934"/>
                </a:cubicBezTo>
                <a:cubicBezTo>
                  <a:pt x="6079722" y="1456784"/>
                  <a:pt x="6082913" y="1498940"/>
                  <a:pt x="6083511" y="1541172"/>
                </a:cubicBezTo>
                <a:cubicBezTo>
                  <a:pt x="6087833" y="1635755"/>
                  <a:pt x="6083638" y="1730847"/>
                  <a:pt x="6082112" y="1825685"/>
                </a:cubicBezTo>
                <a:cubicBezTo>
                  <a:pt x="6080205" y="1936286"/>
                  <a:pt x="6083002" y="2046634"/>
                  <a:pt x="6074103" y="2157235"/>
                </a:cubicBezTo>
                <a:cubicBezTo>
                  <a:pt x="6069145" y="2246581"/>
                  <a:pt x="6069145" y="2336130"/>
                  <a:pt x="6074103" y="2425476"/>
                </a:cubicBezTo>
                <a:cubicBezTo>
                  <a:pt x="6076519" y="2507473"/>
                  <a:pt x="6088850" y="2588454"/>
                  <a:pt x="6086816" y="2671214"/>
                </a:cubicBezTo>
                <a:cubicBezTo>
                  <a:pt x="6084401" y="2767832"/>
                  <a:pt x="6072959" y="2863940"/>
                  <a:pt x="6076519" y="2960685"/>
                </a:cubicBezTo>
                <a:cubicBezTo>
                  <a:pt x="6078171" y="3006832"/>
                  <a:pt x="6078299" y="3052980"/>
                  <a:pt x="6079316" y="3099127"/>
                </a:cubicBezTo>
                <a:cubicBezTo>
                  <a:pt x="6080333" y="3154682"/>
                  <a:pt x="6090376" y="3210110"/>
                  <a:pt x="6084782" y="3265665"/>
                </a:cubicBezTo>
                <a:cubicBezTo>
                  <a:pt x="6075502" y="3358087"/>
                  <a:pt x="6051475" y="3448857"/>
                  <a:pt x="6066476" y="3543567"/>
                </a:cubicBezTo>
                <a:cubicBezTo>
                  <a:pt x="6074739" y="3595690"/>
                  <a:pt x="6084146" y="3647940"/>
                  <a:pt x="6088850" y="3700571"/>
                </a:cubicBezTo>
                <a:cubicBezTo>
                  <a:pt x="6093045" y="3747608"/>
                  <a:pt x="6103724" y="3795408"/>
                  <a:pt x="6095588" y="3842191"/>
                </a:cubicBezTo>
                <a:cubicBezTo>
                  <a:pt x="6088723" y="3882237"/>
                  <a:pt x="6092410" y="3922282"/>
                  <a:pt x="6087070" y="3962327"/>
                </a:cubicBezTo>
                <a:cubicBezTo>
                  <a:pt x="6080078" y="4014831"/>
                  <a:pt x="6076265" y="4068352"/>
                  <a:pt x="6071052" y="4121111"/>
                </a:cubicBezTo>
                <a:cubicBezTo>
                  <a:pt x="6066221" y="4169038"/>
                  <a:pt x="6062662" y="4216838"/>
                  <a:pt x="6075375" y="4261841"/>
                </a:cubicBezTo>
                <a:cubicBezTo>
                  <a:pt x="6106394" y="4375112"/>
                  <a:pt x="6089359" y="4487748"/>
                  <a:pt x="6077663" y="4600257"/>
                </a:cubicBezTo>
                <a:cubicBezTo>
                  <a:pt x="6071942" y="4655049"/>
                  <a:pt x="6063552" y="4712765"/>
                  <a:pt x="6076265" y="4762853"/>
                </a:cubicBezTo>
                <a:cubicBezTo>
                  <a:pt x="6099783" y="4851716"/>
                  <a:pt x="6081350" y="4936764"/>
                  <a:pt x="6071179" y="5021432"/>
                </a:cubicBezTo>
                <a:cubicBezTo>
                  <a:pt x="6061009" y="5106099"/>
                  <a:pt x="6058594" y="5189495"/>
                  <a:pt x="6076392" y="5272637"/>
                </a:cubicBezTo>
                <a:cubicBezTo>
                  <a:pt x="6088850" y="5331116"/>
                  <a:pt x="6088850" y="5390612"/>
                  <a:pt x="6090376" y="5449600"/>
                </a:cubicBezTo>
                <a:cubicBezTo>
                  <a:pt x="6091266" y="5486339"/>
                  <a:pt x="6077663" y="5523842"/>
                  <a:pt x="6068637" y="5560582"/>
                </a:cubicBezTo>
                <a:cubicBezTo>
                  <a:pt x="6052364" y="5626943"/>
                  <a:pt x="6046517" y="5694321"/>
                  <a:pt x="6068637" y="5759029"/>
                </a:cubicBezTo>
                <a:cubicBezTo>
                  <a:pt x="6099148" y="5848655"/>
                  <a:pt x="6116691" y="5938407"/>
                  <a:pt x="6103978" y="6033117"/>
                </a:cubicBezTo>
                <a:cubicBezTo>
                  <a:pt x="6096732" y="6091724"/>
                  <a:pt x="6094952" y="6151347"/>
                  <a:pt x="6084019" y="6209190"/>
                </a:cubicBezTo>
                <a:cubicBezTo>
                  <a:pt x="6065713" y="6304790"/>
                  <a:pt x="6072196" y="6399882"/>
                  <a:pt x="6086816" y="6494211"/>
                </a:cubicBezTo>
                <a:cubicBezTo>
                  <a:pt x="6096897" y="6573081"/>
                  <a:pt x="6097965" y="6652829"/>
                  <a:pt x="6089994" y="6731941"/>
                </a:cubicBezTo>
                <a:lnTo>
                  <a:pt x="6081268" y="6858000"/>
                </a:lnTo>
                <a:lnTo>
                  <a:pt x="3299791" y="6858000"/>
                </a:lnTo>
                <a:lnTo>
                  <a:pt x="205835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5" name="sketchy line">
            <a:extLst>
              <a:ext uri="{FF2B5EF4-FFF2-40B4-BE49-F238E27FC236}">
                <a16:creationId xmlns:a16="http://schemas.microsoft.com/office/drawing/2014/main" id="{82580482-BA80-420A-8A05-C58E97F2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1142" y="4409267"/>
            <a:ext cx="4242816" cy="18288"/>
          </a:xfrm>
          <a:custGeom>
            <a:avLst/>
            <a:gdLst>
              <a:gd name="connsiteX0" fmla="*/ 0 w 4242816"/>
              <a:gd name="connsiteY0" fmla="*/ 0 h 18288"/>
              <a:gd name="connsiteX1" fmla="*/ 690973 w 4242816"/>
              <a:gd name="connsiteY1" fmla="*/ 0 h 18288"/>
              <a:gd name="connsiteX2" fmla="*/ 1212233 w 4242816"/>
              <a:gd name="connsiteY2" fmla="*/ 0 h 18288"/>
              <a:gd name="connsiteX3" fmla="*/ 1860778 w 4242816"/>
              <a:gd name="connsiteY3" fmla="*/ 0 h 18288"/>
              <a:gd name="connsiteX4" fmla="*/ 2424466 w 4242816"/>
              <a:gd name="connsiteY4" fmla="*/ 0 h 18288"/>
              <a:gd name="connsiteX5" fmla="*/ 3115439 w 4242816"/>
              <a:gd name="connsiteY5" fmla="*/ 0 h 18288"/>
              <a:gd name="connsiteX6" fmla="*/ 3636699 w 4242816"/>
              <a:gd name="connsiteY6" fmla="*/ 0 h 18288"/>
              <a:gd name="connsiteX7" fmla="*/ 4242816 w 4242816"/>
              <a:gd name="connsiteY7" fmla="*/ 0 h 18288"/>
              <a:gd name="connsiteX8" fmla="*/ 4242816 w 4242816"/>
              <a:gd name="connsiteY8" fmla="*/ 18288 h 18288"/>
              <a:gd name="connsiteX9" fmla="*/ 3636699 w 4242816"/>
              <a:gd name="connsiteY9" fmla="*/ 18288 h 18288"/>
              <a:gd name="connsiteX10" fmla="*/ 3030583 w 4242816"/>
              <a:gd name="connsiteY10" fmla="*/ 18288 h 18288"/>
              <a:gd name="connsiteX11" fmla="*/ 2466894 w 4242816"/>
              <a:gd name="connsiteY11" fmla="*/ 18288 h 18288"/>
              <a:gd name="connsiteX12" fmla="*/ 1988062 w 4242816"/>
              <a:gd name="connsiteY12" fmla="*/ 18288 h 18288"/>
              <a:gd name="connsiteX13" fmla="*/ 1466802 w 4242816"/>
              <a:gd name="connsiteY13" fmla="*/ 18288 h 18288"/>
              <a:gd name="connsiteX14" fmla="*/ 860686 w 4242816"/>
              <a:gd name="connsiteY14" fmla="*/ 18288 h 18288"/>
              <a:gd name="connsiteX15" fmla="*/ 0 w 4242816"/>
              <a:gd name="connsiteY15" fmla="*/ 18288 h 18288"/>
              <a:gd name="connsiteX16" fmla="*/ 0 w 4242816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2816" h="18288" fill="none" extrusionOk="0">
                <a:moveTo>
                  <a:pt x="0" y="0"/>
                </a:moveTo>
                <a:cubicBezTo>
                  <a:pt x="249934" y="1471"/>
                  <a:pt x="379877" y="-29444"/>
                  <a:pt x="690973" y="0"/>
                </a:cubicBezTo>
                <a:cubicBezTo>
                  <a:pt x="1002069" y="29444"/>
                  <a:pt x="1021583" y="17501"/>
                  <a:pt x="1212233" y="0"/>
                </a:cubicBezTo>
                <a:cubicBezTo>
                  <a:pt x="1402883" y="-17501"/>
                  <a:pt x="1678760" y="5386"/>
                  <a:pt x="1860778" y="0"/>
                </a:cubicBezTo>
                <a:cubicBezTo>
                  <a:pt x="2042796" y="-5386"/>
                  <a:pt x="2245608" y="-22401"/>
                  <a:pt x="2424466" y="0"/>
                </a:cubicBezTo>
                <a:cubicBezTo>
                  <a:pt x="2603324" y="22401"/>
                  <a:pt x="2890020" y="33806"/>
                  <a:pt x="3115439" y="0"/>
                </a:cubicBezTo>
                <a:cubicBezTo>
                  <a:pt x="3340858" y="-33806"/>
                  <a:pt x="3428300" y="18628"/>
                  <a:pt x="3636699" y="0"/>
                </a:cubicBezTo>
                <a:cubicBezTo>
                  <a:pt x="3845098" y="-18628"/>
                  <a:pt x="4108824" y="5541"/>
                  <a:pt x="4242816" y="0"/>
                </a:cubicBezTo>
                <a:cubicBezTo>
                  <a:pt x="4242066" y="4160"/>
                  <a:pt x="4243125" y="10356"/>
                  <a:pt x="4242816" y="18288"/>
                </a:cubicBezTo>
                <a:cubicBezTo>
                  <a:pt x="4113424" y="32735"/>
                  <a:pt x="3768327" y="47567"/>
                  <a:pt x="3636699" y="18288"/>
                </a:cubicBezTo>
                <a:cubicBezTo>
                  <a:pt x="3505071" y="-10991"/>
                  <a:pt x="3294208" y="-4990"/>
                  <a:pt x="3030583" y="18288"/>
                </a:cubicBezTo>
                <a:cubicBezTo>
                  <a:pt x="2766958" y="41566"/>
                  <a:pt x="2649277" y="20974"/>
                  <a:pt x="2466894" y="18288"/>
                </a:cubicBezTo>
                <a:cubicBezTo>
                  <a:pt x="2284511" y="15602"/>
                  <a:pt x="2151277" y="1154"/>
                  <a:pt x="1988062" y="18288"/>
                </a:cubicBezTo>
                <a:cubicBezTo>
                  <a:pt x="1824847" y="35422"/>
                  <a:pt x="1691359" y="9265"/>
                  <a:pt x="1466802" y="18288"/>
                </a:cubicBezTo>
                <a:cubicBezTo>
                  <a:pt x="1242245" y="27311"/>
                  <a:pt x="1006161" y="36605"/>
                  <a:pt x="860686" y="18288"/>
                </a:cubicBezTo>
                <a:cubicBezTo>
                  <a:pt x="715211" y="-29"/>
                  <a:pt x="242774" y="46538"/>
                  <a:pt x="0" y="18288"/>
                </a:cubicBezTo>
                <a:cubicBezTo>
                  <a:pt x="-146" y="11482"/>
                  <a:pt x="-422" y="5192"/>
                  <a:pt x="0" y="0"/>
                </a:cubicBezTo>
                <a:close/>
              </a:path>
              <a:path w="4242816" h="18288" stroke="0" extrusionOk="0">
                <a:moveTo>
                  <a:pt x="0" y="0"/>
                </a:moveTo>
                <a:cubicBezTo>
                  <a:pt x="259751" y="-14018"/>
                  <a:pt x="356632" y="-15007"/>
                  <a:pt x="521260" y="0"/>
                </a:cubicBezTo>
                <a:cubicBezTo>
                  <a:pt x="685888" y="15007"/>
                  <a:pt x="885786" y="5167"/>
                  <a:pt x="1212233" y="0"/>
                </a:cubicBezTo>
                <a:cubicBezTo>
                  <a:pt x="1538680" y="-5167"/>
                  <a:pt x="1458849" y="7951"/>
                  <a:pt x="1691065" y="0"/>
                </a:cubicBezTo>
                <a:cubicBezTo>
                  <a:pt x="1923281" y="-7951"/>
                  <a:pt x="1985780" y="-16303"/>
                  <a:pt x="2169897" y="0"/>
                </a:cubicBezTo>
                <a:cubicBezTo>
                  <a:pt x="2354014" y="16303"/>
                  <a:pt x="2633054" y="-2739"/>
                  <a:pt x="2776014" y="0"/>
                </a:cubicBezTo>
                <a:cubicBezTo>
                  <a:pt x="2918974" y="2739"/>
                  <a:pt x="3112688" y="-15682"/>
                  <a:pt x="3339702" y="0"/>
                </a:cubicBezTo>
                <a:cubicBezTo>
                  <a:pt x="3566716" y="15682"/>
                  <a:pt x="4015278" y="-28467"/>
                  <a:pt x="4242816" y="0"/>
                </a:cubicBezTo>
                <a:cubicBezTo>
                  <a:pt x="4243501" y="7633"/>
                  <a:pt x="4242294" y="10002"/>
                  <a:pt x="4242816" y="18288"/>
                </a:cubicBezTo>
                <a:cubicBezTo>
                  <a:pt x="3924964" y="16283"/>
                  <a:pt x="3746362" y="-1805"/>
                  <a:pt x="3551843" y="18288"/>
                </a:cubicBezTo>
                <a:cubicBezTo>
                  <a:pt x="3357324" y="38381"/>
                  <a:pt x="3126422" y="47156"/>
                  <a:pt x="2860870" y="18288"/>
                </a:cubicBezTo>
                <a:cubicBezTo>
                  <a:pt x="2595318" y="-10580"/>
                  <a:pt x="2572437" y="11441"/>
                  <a:pt x="2297182" y="18288"/>
                </a:cubicBezTo>
                <a:cubicBezTo>
                  <a:pt x="2021927" y="25135"/>
                  <a:pt x="1916908" y="33601"/>
                  <a:pt x="1733493" y="18288"/>
                </a:cubicBezTo>
                <a:cubicBezTo>
                  <a:pt x="1550078" y="2975"/>
                  <a:pt x="1412440" y="27896"/>
                  <a:pt x="1212233" y="18288"/>
                </a:cubicBezTo>
                <a:cubicBezTo>
                  <a:pt x="1012026" y="8680"/>
                  <a:pt x="914386" y="13859"/>
                  <a:pt x="648545" y="18288"/>
                </a:cubicBezTo>
                <a:cubicBezTo>
                  <a:pt x="382704" y="22717"/>
                  <a:pt x="233522" y="39342"/>
                  <a:pt x="0" y="18288"/>
                </a:cubicBezTo>
                <a:cubicBezTo>
                  <a:pt x="-772" y="13661"/>
                  <a:pt x="-839" y="849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976CA-8023-DBB7-35C8-ED6C7B53A8D4}"/>
              </a:ext>
            </a:extLst>
          </p:cNvPr>
          <p:cNvSpPr txBox="1"/>
          <p:nvPr/>
        </p:nvSpPr>
        <p:spPr>
          <a:xfrm>
            <a:off x="5637276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8C6538-738A-2AB7-C9A6-ED7429E7E1B5}"/>
              </a:ext>
            </a:extLst>
          </p:cNvPr>
          <p:cNvSpPr txBox="1"/>
          <p:nvPr/>
        </p:nvSpPr>
        <p:spPr>
          <a:xfrm>
            <a:off x="6867331" y="4617279"/>
            <a:ext cx="447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Modern </a:t>
            </a:r>
            <a:r>
              <a:rPr lang="en-GB" sz="2400" dirty="0"/>
              <a:t>Records Centre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2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1AEE20-62B9-25AA-C1C6-91031D165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n-GB" sz="4000" b="1"/>
              <a:t>Today’s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2D558-A658-A0A3-3BE2-594C04445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Key points about archives: context and provenance</a:t>
            </a:r>
            <a:br>
              <a:rPr lang="en-GB" sz="2000" dirty="0"/>
            </a:br>
            <a:endParaRPr lang="en-GB" sz="2000" dirty="0"/>
          </a:p>
          <a:p>
            <a:r>
              <a:rPr lang="en-GB" sz="2000" dirty="0"/>
              <a:t>Different sorts of documents you may find in archives</a:t>
            </a:r>
            <a:br>
              <a:rPr lang="en-GB" sz="2000" dirty="0"/>
            </a:br>
            <a:endParaRPr lang="en-GB" sz="2000" dirty="0"/>
          </a:p>
          <a:p>
            <a:r>
              <a:rPr lang="en-GB" sz="2000" dirty="0"/>
              <a:t>Handling do’s and don’ts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Overview of Latin American sources: </a:t>
            </a:r>
            <a:r>
              <a:rPr lang="en-GB" sz="2000" dirty="0">
                <a:hlinkClick r:id="rId2"/>
              </a:rPr>
              <a:t>https://warwick.ac.uk/services/library/mrc/research_guides/latin_america/</a:t>
            </a:r>
            <a:r>
              <a:rPr lang="en-GB" sz="2000" dirty="0"/>
              <a:t> 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Study of selected 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B586C2-3549-682E-2107-12425B942D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753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2506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9054-9D2A-1D9C-38F2-42344EA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b="1" dirty="0">
                <a:cs typeface="Calibri Light"/>
              </a:rPr>
              <a:t>Context</a:t>
            </a:r>
            <a:endParaRPr lang="en-US" sz="5400" b="1" dirty="0"/>
          </a:p>
        </p:txBody>
      </p:sp>
      <p:sp>
        <p:nvSpPr>
          <p:cNvPr id="46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D97C-9A8D-9C8D-C88D-FC55949B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GB" sz="2000" dirty="0">
                <a:cs typeface="Calibri"/>
              </a:rPr>
              <a:t>Who, what, when, where, why?</a:t>
            </a:r>
          </a:p>
          <a:p>
            <a:pPr marL="0" indent="0">
              <a:buNone/>
            </a:pPr>
            <a:endParaRPr lang="en-GB" sz="2000" dirty="0">
              <a:cs typeface="Calibri"/>
            </a:endParaRPr>
          </a:p>
          <a:p>
            <a:pPr marL="0" indent="0">
              <a:buNone/>
            </a:pPr>
            <a:r>
              <a:rPr lang="en-GB" sz="2000" dirty="0">
                <a:cs typeface="Calibri"/>
              </a:rPr>
              <a:t>Names of people, places, organisations</a:t>
            </a:r>
          </a:p>
          <a:p>
            <a:pPr marL="0" indent="0">
              <a:buNone/>
            </a:pPr>
            <a:endParaRPr lang="en-GB" sz="2000" dirty="0">
              <a:cs typeface="Calibri"/>
            </a:endParaRPr>
          </a:p>
          <a:p>
            <a:pPr marL="0" indent="0">
              <a:buNone/>
            </a:pPr>
            <a:r>
              <a:rPr lang="en-GB" sz="2000" dirty="0">
                <a:cs typeface="Calibri"/>
              </a:rPr>
              <a:t>Dates, events</a:t>
            </a:r>
          </a:p>
          <a:p>
            <a:pPr marL="0" indent="0">
              <a:buNone/>
            </a:pPr>
            <a:endParaRPr lang="en-GB" sz="2000" dirty="0">
              <a:cs typeface="Calibri"/>
            </a:endParaRPr>
          </a:p>
          <a:p>
            <a:pPr marL="0" indent="0">
              <a:buNone/>
            </a:pPr>
            <a:r>
              <a:rPr lang="en-GB" sz="2000" dirty="0">
                <a:cs typeface="Calibri"/>
              </a:rPr>
              <a:t>Broader societal and historical context</a:t>
            </a:r>
            <a:endParaRPr lang="en-US" sz="2000" dirty="0">
              <a:cs typeface="Calibri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0FDCADD-7315-C35B-D552-F7FB9DEC76D9}"/>
              </a:ext>
            </a:extLst>
          </p:cNvPr>
          <p:cNvSpPr txBox="1">
            <a:spLocks/>
          </p:cNvSpPr>
          <p:nvPr/>
        </p:nvSpPr>
        <p:spPr>
          <a:xfrm>
            <a:off x="5297762" y="2655918"/>
            <a:ext cx="4243589" cy="28212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>
                <a:cs typeface="Calibri"/>
              </a:rPr>
              <a:t>What do we mean by context?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000" dirty="0">
              <a:cs typeface="Calibri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>
                <a:cs typeface="Calibri"/>
              </a:rPr>
              <a:t>Why is it important?</a:t>
            </a:r>
          </a:p>
        </p:txBody>
      </p:sp>
      <p:pic>
        <p:nvPicPr>
          <p:cNvPr id="39" name="Picture 39">
            <a:extLst>
              <a:ext uri="{FF2B5EF4-FFF2-40B4-BE49-F238E27FC236}">
                <a16:creationId xmlns:a16="http://schemas.microsoft.com/office/drawing/2014/main" id="{90B9181B-91CC-A6C7-B493-4566B1BFE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" r="472"/>
          <a:stretch/>
        </p:blipFill>
        <p:spPr>
          <a:xfrm>
            <a:off x="1" y="10"/>
            <a:ext cx="4657344" cy="6857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868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AF7D1-4E9B-C3F0-C023-A53D2AF79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/>
              <a:t>Provenance</a:t>
            </a:r>
          </a:p>
        </p:txBody>
      </p:sp>
      <p:sp>
        <p:nvSpPr>
          <p:cNvPr id="15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A3FBEC-60E9-C7AB-913C-3B9796325F8C}"/>
              </a:ext>
            </a:extLst>
          </p:cNvPr>
          <p:cNvSpPr txBox="1"/>
          <p:nvPr/>
        </p:nvSpPr>
        <p:spPr>
          <a:xfrm>
            <a:off x="5297762" y="2706624"/>
            <a:ext cx="5946642" cy="348386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Context within the archive: who owned it, how did the archive acquire it?</a:t>
            </a:r>
            <a:br>
              <a:rPr lang="en-US" sz="2200" dirty="0"/>
            </a:br>
            <a:endParaRPr lang="en-US" sz="22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Where the document sits in the Catalogue’s hierarchy: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	Collection -&gt; Series -&gt; Sub-Series -&gt; Item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2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Can lead you to other relevant documents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7A74B-A7A9-633B-3E68-1B26C6D4964A}"/>
              </a:ext>
            </a:extLst>
          </p:cNvPr>
          <p:cNvSpPr txBox="1">
            <a:spLocks/>
          </p:cNvSpPr>
          <p:nvPr/>
        </p:nvSpPr>
        <p:spPr>
          <a:xfrm>
            <a:off x="5297761" y="2757471"/>
            <a:ext cx="5946642" cy="28212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>
                <a:cs typeface="Calibri"/>
              </a:rPr>
              <a:t>What does provenance mean?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000" dirty="0">
              <a:cs typeface="Calibri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>
                <a:cs typeface="Calibri"/>
              </a:rPr>
              <a:t>Why is it helpful to understand this?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>
              <a:cs typeface="Calibri"/>
            </a:endParaRPr>
          </a:p>
          <a:p>
            <a:pPr marL="0" indent="0" algn="ctr">
              <a:buNone/>
            </a:pPr>
            <a:r>
              <a:rPr lang="en-GB" sz="2000" dirty="0">
                <a:cs typeface="Calibri"/>
                <a:hlinkClick r:id="rId2"/>
              </a:rPr>
              <a:t>https://mrc-catalogue.warwick.ac.uk/records/WUS/2/1/3/5</a:t>
            </a:r>
            <a:endParaRPr lang="en-GB" sz="2000" dirty="0">
              <a:cs typeface="Calibri"/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63B0E2C0-539C-E2D3-1A08-ACD1BAF6F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" b="1611"/>
          <a:stretch/>
        </p:blipFill>
        <p:spPr>
          <a:xfrm>
            <a:off x="337" y="102647"/>
            <a:ext cx="4657344" cy="6755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6603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AF7D1-4E9B-C3F0-C023-A53D2AF79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5" y="501194"/>
            <a:ext cx="6894575" cy="178308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b="1" dirty="0"/>
              <a:t>Some of the many different sorts of documents found in archives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847ADFF-3F79-5313-4611-69A03E0A2E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178" r="20378" b="-2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AC80C7-F7C3-96EF-347C-889E7C7FF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4065368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GB" sz="2200" dirty="0"/>
              <a:t>Deeds/legal documents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Minutes and other internal communications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Personal diaries and journals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Letters (personal and official)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Pamphlets, leaflets, ephemera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Journals, newsletters, newspapers, zines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Official reports and publications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Photographs, paintings, videos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Obsolete/outmoded media</a:t>
            </a:r>
          </a:p>
          <a:p>
            <a:pPr>
              <a:spcAft>
                <a:spcPts val="600"/>
              </a:spcAft>
            </a:pPr>
            <a:r>
              <a:rPr lang="en-GB" sz="2200" dirty="0"/>
              <a:t>Digitised and “born digital” archives</a:t>
            </a:r>
          </a:p>
        </p:txBody>
      </p:sp>
    </p:spTree>
    <p:extLst>
      <p:ext uri="{BB962C8B-B14F-4D97-AF65-F5344CB8AC3E}">
        <p14:creationId xmlns:p14="http://schemas.microsoft.com/office/powerpoint/2010/main" val="3136588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9054-9D2A-1D9C-38F2-42344EA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49" y="640080"/>
            <a:ext cx="5465064" cy="1481328"/>
          </a:xfrm>
        </p:spPr>
        <p:txBody>
          <a:bodyPr anchor="b">
            <a:normAutofit fontScale="90000"/>
          </a:bodyPr>
          <a:lstStyle/>
          <a:p>
            <a:r>
              <a:rPr lang="en-US" sz="5400" b="1" dirty="0">
                <a:cs typeface="Calibri Light"/>
              </a:rPr>
              <a:t>Handling </a:t>
            </a:r>
            <a:br>
              <a:rPr lang="en-US" sz="5400" b="1" dirty="0">
                <a:cs typeface="Calibri Light"/>
              </a:rPr>
            </a:br>
            <a:r>
              <a:rPr lang="en-US" sz="5400" b="1" dirty="0">
                <a:cs typeface="Calibri Light"/>
              </a:rPr>
              <a:t>do’s and don’ts</a:t>
            </a:r>
            <a:endParaRPr lang="en-US" sz="5400" b="1" dirty="0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D97C-9A8D-9C8D-C88D-FC55949B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3"/>
            <a:ext cx="4818888" cy="40567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cs typeface="Calibri"/>
              </a:rPr>
              <a:t>No pens, drinks, or food near the documents</a:t>
            </a:r>
          </a:p>
          <a:p>
            <a:r>
              <a:rPr lang="en-US" sz="1800" dirty="0">
                <a:cs typeface="Calibri"/>
              </a:rPr>
              <a:t>Make notes in pencil or on your computer</a:t>
            </a:r>
          </a:p>
          <a:p>
            <a:r>
              <a:rPr lang="en-US" sz="1800" dirty="0">
                <a:cs typeface="Calibri"/>
              </a:rPr>
              <a:t>Follow archive’s rules re photographs/scanning</a:t>
            </a:r>
          </a:p>
          <a:p>
            <a:r>
              <a:rPr lang="en-US" sz="1800" dirty="0">
                <a:cs typeface="Calibri"/>
              </a:rPr>
              <a:t>Ensure hands are clean and dry</a:t>
            </a:r>
          </a:p>
          <a:p>
            <a:r>
              <a:rPr lang="en-US" sz="1800" dirty="0">
                <a:cs typeface="Calibri"/>
              </a:rPr>
              <a:t>No leaning on the documents</a:t>
            </a:r>
          </a:p>
          <a:p>
            <a:r>
              <a:rPr lang="en-US" sz="1800" dirty="0">
                <a:cs typeface="Calibri"/>
              </a:rPr>
              <a:t>Do not crease or fold or mark the documents</a:t>
            </a:r>
          </a:p>
          <a:p>
            <a:r>
              <a:rPr lang="en-US" sz="1800" dirty="0">
                <a:cs typeface="Calibri"/>
              </a:rPr>
              <a:t>Do not alter the order of documents within a file, or the order of files within a box</a:t>
            </a:r>
          </a:p>
          <a:p>
            <a:r>
              <a:rPr lang="en-US" sz="1800" dirty="0">
                <a:cs typeface="Calibri"/>
              </a:rPr>
              <a:t>Use gloves when handling photographs</a:t>
            </a:r>
          </a:p>
          <a:p>
            <a:r>
              <a:rPr lang="en-US" sz="1800" dirty="0">
                <a:cs typeface="Calibri"/>
              </a:rPr>
              <a:t>Use weights, cushions, and rests when required</a:t>
            </a:r>
          </a:p>
        </p:txBody>
      </p:sp>
      <p:pic>
        <p:nvPicPr>
          <p:cNvPr id="5" name="Picture 4" descr="A piece of paper with text&#10;&#10;Description automatically generated">
            <a:extLst>
              <a:ext uri="{FF2B5EF4-FFF2-40B4-BE49-F238E27FC236}">
                <a16:creationId xmlns:a16="http://schemas.microsoft.com/office/drawing/2014/main" id="{E3008C16-E9C5-4A22-EF02-BA7FD024FF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75" t="5069" r="30204" b="7278"/>
          <a:stretch/>
        </p:blipFill>
        <p:spPr>
          <a:xfrm>
            <a:off x="5691947" y="2284040"/>
            <a:ext cx="6257930" cy="441132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028" name="Picture 4" descr="Image result for cricket fielding">
            <a:extLst>
              <a:ext uri="{FF2B5EF4-FFF2-40B4-BE49-F238E27FC236}">
                <a16:creationId xmlns:a16="http://schemas.microsoft.com/office/drawing/2014/main" id="{8B76C2FC-64EA-FC61-6EDA-FA6FF24E3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85" y="406908"/>
            <a:ext cx="24384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rugby catch">
            <a:extLst>
              <a:ext uri="{FF2B5EF4-FFF2-40B4-BE49-F238E27FC236}">
                <a16:creationId xmlns:a16="http://schemas.microsoft.com/office/drawing/2014/main" id="{657691C9-4180-D6D5-6DF5-CBF59A168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527" y="406908"/>
            <a:ext cx="2476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hand of god">
            <a:extLst>
              <a:ext uri="{FF2B5EF4-FFF2-40B4-BE49-F238E27FC236}">
                <a16:creationId xmlns:a16="http://schemas.microsoft.com/office/drawing/2014/main" id="{8968026A-BF4D-115F-29DB-D48D52B4BA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" r="15233"/>
          <a:stretch/>
        </p:blipFill>
        <p:spPr bwMode="auto">
          <a:xfrm>
            <a:off x="9610343" y="406908"/>
            <a:ext cx="2339247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247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2E76F-D700-38F2-409E-8F5B1DD57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/>
              <a:t>Latin American sources at the MRC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0D980-96C5-F10D-7A38-2741051EB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hlinkClick r:id="rId2"/>
              </a:rPr>
              <a:t>https://warwick.ac.uk/services/library/mrc/research_guides/latin_america/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190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1AEE20-62B9-25AA-C1C6-91031D165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 b="1" dirty="0"/>
              <a:t>If you build it…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2D558-A658-A0A3-3BE2-594C04445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2200" dirty="0">
                <a:hlinkClick r:id="rId2"/>
              </a:rPr>
              <a:t>archives@warwick.ac.uk</a:t>
            </a:r>
            <a:br>
              <a:rPr lang="en-GB" sz="2200" dirty="0"/>
            </a:br>
            <a:endParaRPr lang="en-GB" sz="2200" dirty="0"/>
          </a:p>
          <a:p>
            <a:r>
              <a:rPr lang="en-GB" sz="2200" dirty="0"/>
              <a:t>@MRCWarwick</a:t>
            </a:r>
            <a:br>
              <a:rPr lang="en-GB" sz="2200" dirty="0"/>
            </a:br>
            <a:endParaRPr lang="en-GB" sz="2200" dirty="0"/>
          </a:p>
          <a:p>
            <a:r>
              <a:rPr lang="en-GB" sz="2200" dirty="0"/>
              <a:t>Behind the Library, 09.00-17.00 Mon-Thurs &amp; 09.00-16.00 Fri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C8759E-0BC4-C31E-5185-E1FE0EDADC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0" r="21909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27249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1041</TotalTime>
  <Words>379</Words>
  <Application>Microsoft Office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Today’s session</vt:lpstr>
      <vt:lpstr>Context</vt:lpstr>
      <vt:lpstr>Provenance</vt:lpstr>
      <vt:lpstr>Some of the many different sorts of documents found in archives</vt:lpstr>
      <vt:lpstr>Handling  do’s and don’ts</vt:lpstr>
      <vt:lpstr>Latin American sources at the MRC</vt:lpstr>
      <vt:lpstr>If you build it…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Wood, Liz</dc:creator>
  <cp:lastModifiedBy>Sanders, Martin</cp:lastModifiedBy>
  <cp:revision>449</cp:revision>
  <dcterms:created xsi:type="dcterms:W3CDTF">2022-10-19T14:46:19Z</dcterms:created>
  <dcterms:modified xsi:type="dcterms:W3CDTF">2024-03-14T15:44:39Z</dcterms:modified>
</cp:coreProperties>
</file>