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67" r:id="rId2"/>
    <p:sldId id="300" r:id="rId3"/>
    <p:sldId id="312" r:id="rId4"/>
    <p:sldId id="314" r:id="rId5"/>
    <p:sldId id="311" r:id="rId6"/>
    <p:sldId id="313" r:id="rId7"/>
    <p:sldId id="316" r:id="rId8"/>
    <p:sldId id="317" r:id="rId9"/>
    <p:sldId id="318" r:id="rId10"/>
    <p:sldId id="319" r:id="rId11"/>
    <p:sldId id="305" r:id="rId12"/>
    <p:sldId id="320" r:id="rId13"/>
    <p:sldId id="322" r:id="rId1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9"/>
    <p:restoredTop sz="67333" autoAdjust="0"/>
  </p:normalViewPr>
  <p:slideViewPr>
    <p:cSldViewPr snapToGrid="0" snapToObjects="1">
      <p:cViewPr varScale="1">
        <p:scale>
          <a:sx n="101" d="100"/>
          <a:sy n="101" d="100"/>
        </p:scale>
        <p:origin x="1272" y="102"/>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1/13/2023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the resources shown in this presentation can be access via the Library homepage and then following the links to:</a:t>
            </a:r>
          </a:p>
          <a:p>
            <a:endParaRPr lang="en-GB" dirty="0"/>
          </a:p>
          <a:p>
            <a:pPr marL="171450" indent="-171450">
              <a:buFont typeface="Arial" panose="020B0604020202020204" pitchFamily="34" charset="0"/>
              <a:buChar char="•"/>
            </a:pPr>
            <a:r>
              <a:rPr lang="en-GB" dirty="0"/>
              <a:t>Databases;</a:t>
            </a:r>
          </a:p>
          <a:p>
            <a:pPr marL="171450" indent="-171450">
              <a:buFont typeface="Arial" panose="020B0604020202020204" pitchFamily="34" charset="0"/>
              <a:buChar char="•"/>
            </a:pPr>
            <a:r>
              <a:rPr lang="en-GB" dirty="0"/>
              <a:t>History;</a:t>
            </a:r>
          </a:p>
          <a:p>
            <a:pPr marL="171450" indent="-171450">
              <a:buFont typeface="Arial" panose="020B0604020202020204" pitchFamily="34" charset="0"/>
              <a:buChar char="•"/>
            </a:pPr>
            <a:r>
              <a:rPr lang="en-GB" dirty="0"/>
              <a:t>History All Databases.</a:t>
            </a:r>
          </a:p>
        </p:txBody>
      </p:sp>
      <p:sp>
        <p:nvSpPr>
          <p:cNvPr id="4" name="Slide Number Placeholder 3"/>
          <p:cNvSpPr>
            <a:spLocks noGrp="1"/>
          </p:cNvSpPr>
          <p:nvPr>
            <p:ph type="sldNum" sz="quarter" idx="5"/>
          </p:nvPr>
        </p:nvSpPr>
        <p:spPr/>
        <p:txBody>
          <a:bodyPr/>
          <a:lstStyle/>
          <a:p>
            <a:fld id="{008B6ED8-9D91-5E4C-8236-27D5494AAD9C}" type="slidenum">
              <a:rPr lang="en-US" smtClean="0"/>
              <a:t>2</a:t>
            </a:fld>
            <a:endParaRPr lang="en-US"/>
          </a:p>
        </p:txBody>
      </p:sp>
    </p:spTree>
    <p:extLst>
      <p:ext uri="{BB962C8B-B14F-4D97-AF65-F5344CB8AC3E}">
        <p14:creationId xmlns:p14="http://schemas.microsoft.com/office/powerpoint/2010/main" val="546778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Historical Abstracts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Covers the history of the world (excluding the United States and Canada) from 1450 to the present, including world history, military history, women's history, and history of education. Lots of citations to articles on Latin American themes. Note this resource does not provide full text articles.</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Hispanic American Periodicals Index (HAPI).</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Index of bibliographic citations to the contents of scholarly journals published around the world on Latin America, the Caribbean, and Latinx communities in the United States since the late 1960s. Coverage includes everything from political, economic, and social issues to the arts and humanities.</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Indexes over 400 current journals and includes the contents of over 700 journals dating back to the late 1960s. About 80% of currently indexed titles include links to full text sources.</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JSTOR</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Large multi-disciplinary journals archive collection with strong collections in area studies and history.</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Browse the Area studies &gt; Latin America section for a list of titles and to search within that collection.</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11</a:t>
            </a:fld>
            <a:endParaRPr lang="en-US"/>
          </a:p>
        </p:txBody>
      </p:sp>
    </p:spTree>
    <p:extLst>
      <p:ext uri="{BB962C8B-B14F-4D97-AF65-F5344CB8AC3E}">
        <p14:creationId xmlns:p14="http://schemas.microsoft.com/office/powerpoint/2010/main" val="519528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Links to a number of these resources are also available through the Library’s Subject Guide for History.</a:t>
            </a:r>
          </a:p>
          <a:p>
            <a:r>
              <a:rPr lang="en-GB" dirty="0"/>
              <a:t>This can be accessed from the Library home page and by following the menu link to Subject Support</a:t>
            </a:r>
          </a:p>
        </p:txBody>
      </p:sp>
      <p:sp>
        <p:nvSpPr>
          <p:cNvPr id="4" name="Slide Number Placeholder 3"/>
          <p:cNvSpPr>
            <a:spLocks noGrp="1"/>
          </p:cNvSpPr>
          <p:nvPr>
            <p:ph type="sldNum" sz="quarter" idx="5"/>
          </p:nvPr>
        </p:nvSpPr>
        <p:spPr/>
        <p:txBody>
          <a:bodyPr/>
          <a:lstStyle/>
          <a:p>
            <a:fld id="{008B6ED8-9D91-5E4C-8236-27D5494AAD9C}" type="slidenum">
              <a:rPr lang="en-US" smtClean="0"/>
              <a:t>12</a:t>
            </a:fld>
            <a:endParaRPr lang="en-US"/>
          </a:p>
        </p:txBody>
      </p:sp>
    </p:spTree>
    <p:extLst>
      <p:ext uri="{BB962C8B-B14F-4D97-AF65-F5344CB8AC3E}">
        <p14:creationId xmlns:p14="http://schemas.microsoft.com/office/powerpoint/2010/main" val="2948403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job of your Academic Support Librarian is to support your use of the Library and it’s collection in your own research and studies.</a:t>
            </a:r>
          </a:p>
          <a:p>
            <a:r>
              <a:rPr lang="en-GB" dirty="0"/>
              <a:t>If you need help in using any of the resources, or further use of the collections in your research, please get in touch:</a:t>
            </a:r>
          </a:p>
          <a:p>
            <a:endParaRPr lang="en-GB" dirty="0"/>
          </a:p>
          <a:p>
            <a:r>
              <a:rPr lang="en-GB" dirty="0"/>
              <a:t>andrew.calvert@warwick.ac.uk</a:t>
            </a:r>
          </a:p>
        </p:txBody>
      </p:sp>
      <p:sp>
        <p:nvSpPr>
          <p:cNvPr id="4" name="Slide Number Placeholder 3"/>
          <p:cNvSpPr>
            <a:spLocks noGrp="1"/>
          </p:cNvSpPr>
          <p:nvPr>
            <p:ph type="sldNum" sz="quarter" idx="5"/>
          </p:nvPr>
        </p:nvSpPr>
        <p:spPr/>
        <p:txBody>
          <a:bodyPr/>
          <a:lstStyle/>
          <a:p>
            <a:fld id="{008B6ED8-9D91-5E4C-8236-27D5494AAD9C}" type="slidenum">
              <a:rPr lang="en-US" smtClean="0"/>
              <a:t>13</a:t>
            </a:fld>
            <a:endParaRPr lang="en-US"/>
          </a:p>
        </p:txBody>
      </p:sp>
    </p:spTree>
    <p:extLst>
      <p:ext uri="{BB962C8B-B14F-4D97-AF65-F5344CB8AC3E}">
        <p14:creationId xmlns:p14="http://schemas.microsoft.com/office/powerpoint/2010/main" val="2925989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The Cambridge History of Latin America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Large-scale history of the whole of Latin America - Mexico and Central America, the Spanish-speaking Caribbean (and Haiti), Spanish South America and Brazil, from the first contacts between the native peoples of the Americas and Europeans in the late-fifteenth and early-sixteenth centuries to the present day.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Bibliographical essays accompany each chapter.</a:t>
            </a:r>
          </a:p>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3</a:t>
            </a:fld>
            <a:endParaRPr lang="en-US"/>
          </a:p>
        </p:txBody>
      </p:sp>
    </p:spTree>
    <p:extLst>
      <p:ext uri="{BB962C8B-B14F-4D97-AF65-F5344CB8AC3E}">
        <p14:creationId xmlns:p14="http://schemas.microsoft.com/office/powerpoint/2010/main" val="2143447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Cambridge History of Religion in Latin America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Covers religious history in Latin America from pre-Conquest times until the present. This publication is significant because of the historical and contemporary centrality of religion in the life of Latin America, a region that has been growing in global importance. It is also timely because of the rapid process of religious change that the region is undergoing. And lastly, it is significant because of the region’s religious distinctiveness in global comparative terms, which contributes to its importance for debates over religion, globalization, and modernity.</a:t>
            </a:r>
          </a:p>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4</a:t>
            </a:fld>
            <a:endParaRPr lang="en-US"/>
          </a:p>
        </p:txBody>
      </p:sp>
    </p:spTree>
    <p:extLst>
      <p:ext uri="{BB962C8B-B14F-4D97-AF65-F5344CB8AC3E}">
        <p14:creationId xmlns:p14="http://schemas.microsoft.com/office/powerpoint/2010/main" val="160477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World Scholar: Latin America &amp; the Caribbean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Collection of primary source documents about Latin America and the Caribbean, as well as reference articles and commentary, maps and statistics, audio and video and more. Documents are in multiple languages and indexed in Spanish, Portuguese and English</a:t>
            </a:r>
          </a:p>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5</a:t>
            </a:fld>
            <a:endParaRPr lang="en-US"/>
          </a:p>
        </p:txBody>
      </p:sp>
    </p:spTree>
    <p:extLst>
      <p:ext uri="{BB962C8B-B14F-4D97-AF65-F5344CB8AC3E}">
        <p14:creationId xmlns:p14="http://schemas.microsoft.com/office/powerpoint/2010/main" val="4060628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Latin America in Video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Latin America in Video includes 400 original-language documentaries (two thirds have English subtitles) from independent filmmakers in Latin America.</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videos were produced in Latin America, by Latin Americans, about Latin American issues, such as human rights, violence, immigration, illiteracy, popular culture, and political history. </a:t>
            </a:r>
          </a:p>
          <a:p>
            <a:r>
              <a:rPr lang="en-GB"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614487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Gale Primary Sources</a:t>
            </a:r>
          </a:p>
          <a:p>
            <a:endParaRPr lang="en-GB" b="1" dirty="0"/>
          </a:p>
          <a:p>
            <a:r>
              <a:rPr lang="en-GB" b="1" dirty="0"/>
              <a:t>Archives Unbound: Latin American and Caribbean Studies</a:t>
            </a:r>
          </a:p>
          <a:p>
            <a:endParaRPr lang="en-GB" dirty="0"/>
          </a:p>
          <a:p>
            <a:r>
              <a:rPr lang="en-GB" dirty="0"/>
              <a:t>Archives Unbound presents topically-focused digital collections of historical documents </a:t>
            </a:r>
          </a:p>
          <a:p>
            <a:r>
              <a:rPr lang="en-GB" dirty="0"/>
              <a:t>A multi-disciplinary resource, collections cover a broad range of topics including a Latin American and Caribbean studies module. Particular strengths include U.S. foreign policy; human rights; colonial studies; international trade and relations; and modern history</a:t>
            </a:r>
          </a:p>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7</a:t>
            </a:fld>
            <a:endParaRPr lang="en-US"/>
          </a:p>
        </p:txBody>
      </p:sp>
    </p:spTree>
    <p:extLst>
      <p:ext uri="{BB962C8B-B14F-4D97-AF65-F5344CB8AC3E}">
        <p14:creationId xmlns:p14="http://schemas.microsoft.com/office/powerpoint/2010/main" val="1106249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Gale Primary Sources</a:t>
            </a:r>
          </a:p>
          <a:p>
            <a:endParaRPr lang="en-GB" b="1" dirty="0"/>
          </a:p>
          <a:p>
            <a:r>
              <a:rPr lang="en-GB" b="1" dirty="0"/>
              <a:t>Archives Unbound: Latin American and Caribbean Studies</a:t>
            </a:r>
          </a:p>
          <a:p>
            <a:endParaRPr lang="en-GB" dirty="0"/>
          </a:p>
          <a:p>
            <a:r>
              <a:rPr lang="en-GB" dirty="0"/>
              <a:t>Archives Unbound presents topically-focused digital collections of historical documents </a:t>
            </a:r>
          </a:p>
          <a:p>
            <a:r>
              <a:rPr lang="en-GB" dirty="0"/>
              <a:t>A multi-disciplinary resource, collections cover a broad range of topics including a Latin American and Caribbean studies module. Particular strengths include U.S. foreign policy; human rights; colonial studies; international trade and relations; and modern history</a:t>
            </a:r>
          </a:p>
          <a:p>
            <a:endParaRPr lang="en-GB" b="1" dirty="0"/>
          </a:p>
          <a:p>
            <a:r>
              <a:rPr lang="en-GB" b="1" dirty="0"/>
              <a:t>Making of the Modern World Part I-III</a:t>
            </a:r>
          </a:p>
          <a:p>
            <a:endParaRPr lang="en-GB" dirty="0"/>
          </a:p>
          <a:p>
            <a:r>
              <a:rPr lang="en-GB" dirty="0"/>
              <a:t>Covers the history of Western trade, encompassing the coal, iron, and steel industries, the railway industry, the cotton industry, banking and finance, and the emergence of the modern corporation. It is also strong in the rise of the modern </a:t>
            </a:r>
            <a:r>
              <a:rPr lang="en-GB" dirty="0" err="1"/>
              <a:t>labor</a:t>
            </a:r>
            <a:r>
              <a:rPr lang="en-GB" dirty="0"/>
              <a:t> movement, the evolving status of slavery, the condition and making of the working class, colonization, the Atlantic world, Latin American/Caribbean studies, social history, gender, and the economic theories that championed and challenged capitalism in the nineteenth century.</a:t>
            </a:r>
          </a:p>
          <a:p>
            <a:endParaRPr lang="en-GB" dirty="0"/>
          </a:p>
          <a:p>
            <a:r>
              <a:rPr lang="en-GB" b="1" dirty="0"/>
              <a:t>Political Extremism and Radicalism</a:t>
            </a:r>
          </a:p>
          <a:p>
            <a:endParaRPr lang="en-GB" dirty="0"/>
          </a:p>
          <a:p>
            <a:r>
              <a:rPr lang="en-GB" dirty="0"/>
              <a:t>Whilst this database focusses on political extremism and radicalism on the Europe, America and Australia, within the material there are references to situations and events in Latin America, particularly during the 1970s and 80s.</a:t>
            </a:r>
          </a:p>
          <a:p>
            <a:endParaRPr lang="en-GB" dirty="0"/>
          </a:p>
          <a:p>
            <a:r>
              <a:rPr lang="en-GB" dirty="0"/>
              <a:t>Political Extremism and Radicalism covers a broad assortment of both far-right and radical left political groups. It offers a diverse mixture of materials, including periodicals, campaign propaganda, government records, oral histories, and various ephemera, which allow researchers to explore unorthodox social and political movements in new and innovative ways and to understand the impact they have had on today's society.</a:t>
            </a:r>
          </a:p>
          <a:p>
            <a:endParaRPr lang="en-GB" dirty="0"/>
          </a:p>
          <a:p>
            <a:r>
              <a:rPr lang="en-GB" b="1" dirty="0"/>
              <a:t>U.S. Declassified Documents Online</a:t>
            </a:r>
          </a:p>
          <a:p>
            <a:endParaRPr lang="en-GB" dirty="0"/>
          </a:p>
          <a:p>
            <a:r>
              <a:rPr lang="en-GB" dirty="0"/>
              <a:t>U.S. Declassified Documents Online provides immediate access to a broad range of previously classified federal records spanning the twentieth and twenty-first centuries. The collection brings together over 700,000 of the most sensitive documents from all the presidential libraries and numerous executive agencies. The types of materials include intelligence studies, policy papers, diplomatic correspondence, cabinet meeting minutes, briefing materials, and domestic surveillance and military reports.  </a:t>
            </a:r>
          </a:p>
          <a:p>
            <a:endParaRPr lang="en-GB" dirty="0"/>
          </a:p>
          <a:p>
            <a:r>
              <a:rPr lang="en-GB" dirty="0"/>
              <a:t>Also of note for US foreign policy in Latin America but not part of Gale Primary Sources:</a:t>
            </a:r>
          </a:p>
          <a:p>
            <a:endParaRPr lang="en-GB" dirty="0"/>
          </a:p>
          <a:p>
            <a:r>
              <a:rPr lang="en-GB" b="1" dirty="0"/>
              <a:t>Digital National Security Archive (DNSA)</a:t>
            </a:r>
          </a:p>
          <a:p>
            <a:endParaRPr lang="en-GB" dirty="0"/>
          </a:p>
          <a:p>
            <a:r>
              <a:rPr lang="en-GB" dirty="0"/>
              <a:t>Consists of declassified government documents covering U.S. policy toward critical world events – including their military, intelligence, diplomatic and human rights dimensions – from 1945 to the present.</a:t>
            </a:r>
          </a:p>
          <a:p>
            <a:r>
              <a:rPr lang="en-GB" dirty="0"/>
              <a:t>Lots of material covering the US involvement in South and Central America (Chile, Argentina, Peru, Nicaragua, Guatemala) and the Caribbean, particularly Cuba.</a:t>
            </a:r>
          </a:p>
          <a:p>
            <a:r>
              <a:rPr lang="en-GB" dirty="0"/>
              <a:t>There are also themed collections such as the Iran-Contra Affair and CIA Covert Operations.</a:t>
            </a:r>
          </a:p>
          <a:p>
            <a:endParaRPr lang="en-GB" dirty="0"/>
          </a:p>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8</a:t>
            </a:fld>
            <a:endParaRPr lang="en-US"/>
          </a:p>
        </p:txBody>
      </p:sp>
    </p:spTree>
    <p:extLst>
      <p:ext uri="{BB962C8B-B14F-4D97-AF65-F5344CB8AC3E}">
        <p14:creationId xmlns:p14="http://schemas.microsoft.com/office/powerpoint/2010/main" val="3141931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Newspaper Collections</a:t>
            </a:r>
          </a:p>
          <a:p>
            <a:endParaRPr lang="en-GB" dirty="0"/>
          </a:p>
          <a:p>
            <a:r>
              <a:rPr lang="en-GB" dirty="0"/>
              <a:t>Historic and current newspapers report on events, political, economic, social and cultural, mainly from the European or American perspective as most of our historic collections are from this region.</a:t>
            </a:r>
          </a:p>
          <a:p>
            <a:endParaRPr lang="en-GB" dirty="0"/>
          </a:p>
          <a:p>
            <a:r>
              <a:rPr lang="en-GB" dirty="0"/>
              <a:t>Caribbean Newspapers do contain some titles from Cuba.</a:t>
            </a:r>
          </a:p>
          <a:p>
            <a:endParaRPr lang="en-GB" dirty="0"/>
          </a:p>
          <a:p>
            <a:r>
              <a:rPr lang="en-GB" dirty="0"/>
              <a:t>Nexis Uni provides coverage of more recent titles from the 1990’s to yesterday. There are a number of major Latin American national newspapers available through this resource.</a:t>
            </a:r>
          </a:p>
        </p:txBody>
      </p:sp>
      <p:sp>
        <p:nvSpPr>
          <p:cNvPr id="4" name="Slide Number Placeholder 3"/>
          <p:cNvSpPr>
            <a:spLocks noGrp="1"/>
          </p:cNvSpPr>
          <p:nvPr>
            <p:ph type="sldNum" sz="quarter" idx="5"/>
          </p:nvPr>
        </p:nvSpPr>
        <p:spPr/>
        <p:txBody>
          <a:bodyPr/>
          <a:lstStyle/>
          <a:p>
            <a:fld id="{008B6ED8-9D91-5E4C-8236-27D5494AAD9C}" type="slidenum">
              <a:rPr lang="en-US" smtClean="0"/>
              <a:t>9</a:t>
            </a:fld>
            <a:endParaRPr lang="en-US"/>
          </a:p>
        </p:txBody>
      </p:sp>
    </p:spTree>
    <p:extLst>
      <p:ext uri="{BB962C8B-B14F-4D97-AF65-F5344CB8AC3E}">
        <p14:creationId xmlns:p14="http://schemas.microsoft.com/office/powerpoint/2010/main" val="846181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Modern Records Centre at University of Warwick has some major collections related to Latin America. Key strengths are:</a:t>
            </a:r>
          </a:p>
          <a:p>
            <a:endParaRPr lang="en-GB" dirty="0"/>
          </a:p>
          <a:p>
            <a:pPr marL="342900" indent="-342900">
              <a:lnSpc>
                <a:spcPct val="100000"/>
              </a:lnSpc>
              <a:buFont typeface="Arial" panose="020B0604020202020204" pitchFamily="34" charset="0"/>
              <a:buChar char="•"/>
            </a:pPr>
            <a:r>
              <a:rPr lang="en-GB" sz="1200" dirty="0">
                <a:solidFill>
                  <a:srgbClr val="383838"/>
                </a:solidFill>
                <a:latin typeface="Lato" panose="020F0502020204030203" pitchFamily="34" charset="0"/>
              </a:rPr>
              <a:t>H</a:t>
            </a:r>
            <a:r>
              <a:rPr lang="en-GB" sz="1200" b="0" i="0" dirty="0">
                <a:solidFill>
                  <a:srgbClr val="383838"/>
                </a:solidFill>
                <a:effectLst/>
                <a:latin typeface="Lato" panose="020F0502020204030203" pitchFamily="34" charset="0"/>
              </a:rPr>
              <a:t>uman rights</a:t>
            </a:r>
          </a:p>
          <a:p>
            <a:pPr marL="342900" indent="-342900">
              <a:lnSpc>
                <a:spcPct val="100000"/>
              </a:lnSpc>
              <a:buFont typeface="Arial" panose="020B0604020202020204" pitchFamily="34" charset="0"/>
              <a:buChar char="•"/>
            </a:pPr>
            <a:r>
              <a:rPr lang="en-GB" sz="1200" dirty="0">
                <a:solidFill>
                  <a:srgbClr val="383838"/>
                </a:solidFill>
                <a:latin typeface="Lato" panose="020F0502020204030203" pitchFamily="34" charset="0"/>
              </a:rPr>
              <a:t>T</a:t>
            </a:r>
            <a:r>
              <a:rPr lang="en-GB" sz="1200" b="0" i="0" dirty="0">
                <a:solidFill>
                  <a:srgbClr val="383838"/>
                </a:solidFill>
                <a:effectLst/>
                <a:latin typeface="Lato" panose="020F0502020204030203" pitchFamily="34" charset="0"/>
              </a:rPr>
              <a:t>rade union and labour movements</a:t>
            </a:r>
          </a:p>
          <a:p>
            <a:pPr marL="342900" indent="-342900">
              <a:lnSpc>
                <a:spcPct val="100000"/>
              </a:lnSpc>
              <a:buFont typeface="Arial" panose="020B0604020202020204" pitchFamily="34" charset="0"/>
              <a:buChar char="•"/>
            </a:pPr>
            <a:r>
              <a:rPr lang="en-GB" sz="1200" dirty="0">
                <a:solidFill>
                  <a:srgbClr val="383838"/>
                </a:solidFill>
                <a:latin typeface="Lato" panose="020F0502020204030203" pitchFamily="34" charset="0"/>
              </a:rPr>
              <a:t>I</a:t>
            </a:r>
            <a:r>
              <a:rPr lang="en-GB" sz="1200" b="0" i="0" dirty="0">
                <a:solidFill>
                  <a:srgbClr val="383838"/>
                </a:solidFill>
                <a:effectLst/>
                <a:latin typeface="Lato" panose="020F0502020204030203" pitchFamily="34" charset="0"/>
              </a:rPr>
              <a:t>nternational trade.</a:t>
            </a:r>
            <a:endParaRPr lang="en-US" sz="1600" dirty="0"/>
          </a:p>
          <a:p>
            <a:endParaRPr lang="en-GB" dirty="0"/>
          </a:p>
          <a:p>
            <a:r>
              <a:rPr lang="en-GB" dirty="0"/>
              <a:t>The MRC holds the archive of the Trades Union Congress, which while UK centred, had significant international connections and regularly sent delegates to Trades Union bodies, </a:t>
            </a:r>
            <a:r>
              <a:rPr lang="en-GB" dirty="0" err="1"/>
              <a:t>labor</a:t>
            </a:r>
            <a:r>
              <a:rPr lang="en-GB" dirty="0"/>
              <a:t> and political groups around the world.</a:t>
            </a:r>
          </a:p>
          <a:p>
            <a:endParaRPr lang="en-GB" dirty="0"/>
          </a:p>
          <a:p>
            <a:r>
              <a:rPr lang="en-GB" dirty="0"/>
              <a:t>The MRC also holds material from Amnesty International which covers human rights in the region.</a:t>
            </a:r>
          </a:p>
        </p:txBody>
      </p:sp>
      <p:sp>
        <p:nvSpPr>
          <p:cNvPr id="4" name="Slide Number Placeholder 3"/>
          <p:cNvSpPr>
            <a:spLocks noGrp="1"/>
          </p:cNvSpPr>
          <p:nvPr>
            <p:ph type="sldNum" sz="quarter" idx="5"/>
          </p:nvPr>
        </p:nvSpPr>
        <p:spPr/>
        <p:txBody>
          <a:bodyPr/>
          <a:lstStyle/>
          <a:p>
            <a:fld id="{008B6ED8-9D91-5E4C-8236-27D5494AAD9C}" type="slidenum">
              <a:rPr lang="en-US" smtClean="0"/>
              <a:t>10</a:t>
            </a:fld>
            <a:endParaRPr lang="en-US"/>
          </a:p>
        </p:txBody>
      </p:sp>
    </p:spTree>
    <p:extLst>
      <p:ext uri="{BB962C8B-B14F-4D97-AF65-F5344CB8AC3E}">
        <p14:creationId xmlns:p14="http://schemas.microsoft.com/office/powerpoint/2010/main" val="1464781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3" y="3808875"/>
            <a:ext cx="9372518"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3" y="3808875"/>
            <a:ext cx="9372518"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22" name="Text Placeholder 21"/>
          <p:cNvSpPr>
            <a:spLocks noGrp="1"/>
          </p:cNvSpPr>
          <p:nvPr>
            <p:ph type="body" sz="quarter" idx="13" hasCustomPrompt="1"/>
          </p:nvPr>
        </p:nvSpPr>
        <p:spPr>
          <a:xfrm>
            <a:off x="3964325" y="855200"/>
            <a:ext cx="4562057"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F47920"/>
              </a:buClr>
              <a:buSzPct val="120000"/>
              <a:buFont typeface="Arial" charset="0"/>
              <a:buChar char="•"/>
              <a:tabLst/>
              <a:defRPr sz="16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p:txBody>
      </p:sp>
      <p:sp>
        <p:nvSpPr>
          <p:cNvPr id="7" name="Text Placeholder 21"/>
          <p:cNvSpPr>
            <a:spLocks noGrp="1"/>
          </p:cNvSpPr>
          <p:nvPr>
            <p:ph type="body" sz="quarter" idx="14" hasCustomPrompt="1"/>
          </p:nvPr>
        </p:nvSpPr>
        <p:spPr>
          <a:xfrm>
            <a:off x="884242" y="855200"/>
            <a:ext cx="2965864" cy="2509773"/>
          </a:xfrm>
          <a:prstGeom prst="rect">
            <a:avLst/>
          </a:prstGeom>
        </p:spPr>
        <p:txBody>
          <a:bodyPr/>
          <a:lstStyle>
            <a:lvl1pPr marL="0" indent="0">
              <a:buFontTx/>
              <a:buNone/>
              <a:defRPr sz="3000" b="1" i="0" baseline="0">
                <a:solidFill>
                  <a:srgbClr val="F47920"/>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(DYNAMIC TITLE OPTION CAPS AND BOLD)</a:t>
            </a:r>
          </a:p>
        </p:txBody>
      </p:sp>
    </p:spTree>
    <p:extLst>
      <p:ext uri="{BB962C8B-B14F-4D97-AF65-F5344CB8AC3E}">
        <p14:creationId xmlns:p14="http://schemas.microsoft.com/office/powerpoint/2010/main" val="1605954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8"/>
          </a:xfrm>
          <a:prstGeom prst="rect">
            <a:avLst/>
          </a:prstGeom>
        </p:spPr>
      </p:pic>
      <p:sp>
        <p:nvSpPr>
          <p:cNvPr id="13" name="Text Placeholder 21"/>
          <p:cNvSpPr>
            <a:spLocks noGrp="1"/>
          </p:cNvSpPr>
          <p:nvPr>
            <p:ph type="body" sz="quarter" idx="16" hasCustomPrompt="1"/>
          </p:nvPr>
        </p:nvSpPr>
        <p:spPr>
          <a:xfrm>
            <a:off x="5295255" y="964856"/>
            <a:ext cx="3351440" cy="618831"/>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lang="en-US" dirty="0"/>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
        <p:nvSpPr>
          <p:cNvPr id="8" name="Picture Placeholder 7"/>
          <p:cNvSpPr>
            <a:spLocks noGrp="1"/>
          </p:cNvSpPr>
          <p:nvPr>
            <p:ph type="pic" sz="quarter" idx="10"/>
          </p:nvPr>
        </p:nvSpPr>
        <p:spPr>
          <a:xfrm>
            <a:off x="-104674" y="-505326"/>
            <a:ext cx="5125853" cy="4391526"/>
          </a:xfrm>
          <a:prstGeom prst="rect">
            <a:avLst/>
          </a:prstGeom>
        </p:spPr>
        <p:txBody>
          <a:bodyPr/>
          <a:lstStyle/>
          <a:p>
            <a:endParaRPr lang="en-US" dirty="0"/>
          </a:p>
        </p:txBody>
      </p:sp>
      <p:sp>
        <p:nvSpPr>
          <p:cNvPr id="6" name="Text Placeholder 21"/>
          <p:cNvSpPr>
            <a:spLocks noGrp="1"/>
          </p:cNvSpPr>
          <p:nvPr>
            <p:ph type="body" sz="quarter" idx="14" hasCustomPrompt="1"/>
          </p:nvPr>
        </p:nvSpPr>
        <p:spPr>
          <a:xfrm>
            <a:off x="5295254" y="455151"/>
            <a:ext cx="3351441" cy="380867"/>
          </a:xfrm>
          <a:prstGeom prst="rect">
            <a:avLst/>
          </a:prstGeom>
        </p:spPr>
        <p:txBody>
          <a:bodyPr/>
          <a:lstStyle>
            <a:lvl1pPr marL="0" indent="0">
              <a:buFontTx/>
              <a:buNone/>
              <a:defRPr sz="2000" b="1" i="0" baseline="0">
                <a:solidFill>
                  <a:srgbClr val="F47920"/>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(single picture)</a:t>
            </a:r>
          </a:p>
          <a:p>
            <a:pPr lvl="0"/>
            <a:endParaRPr lang="en-US" dirty="0"/>
          </a:p>
        </p:txBody>
      </p:sp>
      <p:sp>
        <p:nvSpPr>
          <p:cNvPr id="12" name="Text Placeholder 21"/>
          <p:cNvSpPr>
            <a:spLocks noGrp="1"/>
          </p:cNvSpPr>
          <p:nvPr>
            <p:ph type="body" sz="quarter" idx="15" hasCustomPrompt="1"/>
          </p:nvPr>
        </p:nvSpPr>
        <p:spPr>
          <a:xfrm>
            <a:off x="5295255" y="1583687"/>
            <a:ext cx="3351440" cy="1516473"/>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 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p:txBody>
      </p:sp>
    </p:spTree>
    <p:extLst>
      <p:ext uri="{BB962C8B-B14F-4D97-AF65-F5344CB8AC3E}">
        <p14:creationId xmlns:p14="http://schemas.microsoft.com/office/powerpoint/2010/main" val="1339361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8"/>
          </a:xfrm>
          <a:prstGeom prst="rect">
            <a:avLst/>
          </a:prstGeom>
        </p:spPr>
      </p:pic>
      <p:sp>
        <p:nvSpPr>
          <p:cNvPr id="8" name="Picture Placeholder 7"/>
          <p:cNvSpPr>
            <a:spLocks noGrp="1"/>
          </p:cNvSpPr>
          <p:nvPr>
            <p:ph type="pic" sz="quarter" idx="10"/>
          </p:nvPr>
        </p:nvSpPr>
        <p:spPr>
          <a:xfrm>
            <a:off x="977900" y="1419225"/>
            <a:ext cx="2270125" cy="1620838"/>
          </a:xfrm>
          <a:prstGeom prst="rect">
            <a:avLst/>
          </a:prstGeom>
        </p:spPr>
        <p:txBody>
          <a:bodyPr/>
          <a:lstStyle/>
          <a:p>
            <a:endParaRPr lang="en-US"/>
          </a:p>
        </p:txBody>
      </p:sp>
      <p:sp>
        <p:nvSpPr>
          <p:cNvPr id="9" name="Picture Placeholder 7"/>
          <p:cNvSpPr>
            <a:spLocks noGrp="1"/>
          </p:cNvSpPr>
          <p:nvPr>
            <p:ph type="pic" sz="quarter" idx="11"/>
          </p:nvPr>
        </p:nvSpPr>
        <p:spPr>
          <a:xfrm>
            <a:off x="3520574" y="1419225"/>
            <a:ext cx="2270125" cy="1620838"/>
          </a:xfrm>
          <a:prstGeom prst="rect">
            <a:avLst/>
          </a:prstGeom>
        </p:spPr>
        <p:txBody>
          <a:bodyPr/>
          <a:lstStyle/>
          <a:p>
            <a:endParaRPr lang="en-US"/>
          </a:p>
        </p:txBody>
      </p:sp>
      <p:sp>
        <p:nvSpPr>
          <p:cNvPr id="10" name="Picture Placeholder 7"/>
          <p:cNvSpPr>
            <a:spLocks noGrp="1"/>
          </p:cNvSpPr>
          <p:nvPr>
            <p:ph type="pic" sz="quarter" idx="12"/>
          </p:nvPr>
        </p:nvSpPr>
        <p:spPr>
          <a:xfrm>
            <a:off x="6071268" y="1419225"/>
            <a:ext cx="2270125" cy="1620838"/>
          </a:xfrm>
          <a:prstGeom prst="rect">
            <a:avLst/>
          </a:prstGeom>
        </p:spPr>
        <p:txBody>
          <a:bodyPr/>
          <a:lstStyle/>
          <a:p>
            <a:endParaRPr lang="en-US"/>
          </a:p>
        </p:txBody>
      </p:sp>
      <p:sp>
        <p:nvSpPr>
          <p:cNvPr id="22" name="Text Placeholder 21"/>
          <p:cNvSpPr>
            <a:spLocks noGrp="1"/>
          </p:cNvSpPr>
          <p:nvPr>
            <p:ph type="body" sz="quarter" idx="13" hasCustomPrompt="1"/>
          </p:nvPr>
        </p:nvSpPr>
        <p:spPr>
          <a:xfrm>
            <a:off x="884241" y="883124"/>
            <a:ext cx="7642141" cy="380867"/>
          </a:xfrm>
          <a:prstGeom prst="rect">
            <a:avLst/>
          </a:prstGeom>
        </p:spPr>
        <p:txBody>
          <a:bodyPr/>
          <a:lstStyle>
            <a:lvl1pPr>
              <a:buClr>
                <a:srgbClr val="F47920"/>
              </a:buClr>
              <a:buSzPct val="100000"/>
              <a:defRPr sz="2000" b="1" i="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3" name="Text Placeholder 21"/>
          <p:cNvSpPr>
            <a:spLocks noGrp="1"/>
          </p:cNvSpPr>
          <p:nvPr>
            <p:ph type="body" sz="quarter" idx="14" hasCustomPrompt="1"/>
          </p:nvPr>
        </p:nvSpPr>
        <p:spPr>
          <a:xfrm>
            <a:off x="884241" y="455151"/>
            <a:ext cx="7642141" cy="380867"/>
          </a:xfrm>
          <a:prstGeom prst="rect">
            <a:avLst/>
          </a:prstGeom>
        </p:spPr>
        <p:txBody>
          <a:bodyPr/>
          <a:lstStyle>
            <a:lvl1pPr marL="0" indent="0">
              <a:buFontTx/>
              <a:buNone/>
              <a:defRPr sz="2000" b="1" i="0">
                <a:solidFill>
                  <a:srgbClr val="F47920"/>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(3 column images)</a:t>
            </a:r>
          </a:p>
          <a:p>
            <a:pPr lvl="0"/>
            <a:endParaRPr lang="en-US" dirty="0"/>
          </a:p>
        </p:txBody>
      </p:sp>
      <p:sp>
        <p:nvSpPr>
          <p:cNvPr id="25" name="Text Placeholder 21"/>
          <p:cNvSpPr>
            <a:spLocks noGrp="1"/>
          </p:cNvSpPr>
          <p:nvPr>
            <p:ph type="body" sz="quarter" idx="15" hasCustomPrompt="1"/>
          </p:nvPr>
        </p:nvSpPr>
        <p:spPr>
          <a:xfrm>
            <a:off x="884241" y="3173755"/>
            <a:ext cx="2363784" cy="539992"/>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6" name="Text Placeholder 21"/>
          <p:cNvSpPr>
            <a:spLocks noGrp="1"/>
          </p:cNvSpPr>
          <p:nvPr>
            <p:ph type="body" sz="quarter" idx="16" hasCustomPrompt="1"/>
          </p:nvPr>
        </p:nvSpPr>
        <p:spPr>
          <a:xfrm>
            <a:off x="3440464" y="3173755"/>
            <a:ext cx="2350235" cy="539992"/>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Nulla</a:t>
            </a:r>
            <a:r>
              <a:rPr lang="en-US" dirty="0"/>
              <a:t> </a:t>
            </a:r>
            <a:r>
              <a:rPr lang="en-US" dirty="0" err="1"/>
              <a:t>nisl</a:t>
            </a:r>
            <a:r>
              <a:rPr lang="en-US" dirty="0"/>
              <a:t> </a:t>
            </a:r>
            <a:r>
              <a:rPr lang="en-US" dirty="0" err="1"/>
              <a:t>ipsum</a:t>
            </a:r>
            <a:r>
              <a:rPr lang="en-US" dirty="0"/>
              <a:t>, </a:t>
            </a:r>
            <a:r>
              <a:rPr lang="en-US" dirty="0" err="1"/>
              <a:t>faucibus</a:t>
            </a:r>
            <a:r>
              <a:rPr lang="en-US" dirty="0"/>
              <a:t> et </a:t>
            </a:r>
            <a:r>
              <a:rPr lang="en-US" dirty="0" err="1"/>
              <a:t>arcu</a:t>
            </a:r>
            <a:r>
              <a:rPr lang="en-US" dirty="0"/>
              <a:t> </a:t>
            </a:r>
            <a:r>
              <a:rPr lang="en-US" dirty="0" err="1"/>
              <a:t>eu</a:t>
            </a:r>
            <a:r>
              <a:rPr lang="en-US" dirty="0"/>
              <a:t>, </a:t>
            </a:r>
            <a:r>
              <a:rPr lang="en-US" dirty="0" err="1"/>
              <a:t>gravida</a:t>
            </a:r>
            <a:r>
              <a:rPr lang="en-US" dirty="0"/>
              <a:t> </a:t>
            </a:r>
            <a:r>
              <a:rPr lang="en-US" dirty="0" err="1"/>
              <a:t>pretium</a:t>
            </a:r>
            <a:endParaRPr lang="en-US" dirty="0"/>
          </a:p>
        </p:txBody>
      </p:sp>
      <p:sp>
        <p:nvSpPr>
          <p:cNvPr id="27" name="Text Placeholder 21"/>
          <p:cNvSpPr>
            <a:spLocks noGrp="1"/>
          </p:cNvSpPr>
          <p:nvPr>
            <p:ph type="body" sz="quarter" idx="17" hasCustomPrompt="1"/>
          </p:nvPr>
        </p:nvSpPr>
        <p:spPr>
          <a:xfrm>
            <a:off x="5991058" y="3173755"/>
            <a:ext cx="2350335" cy="539992"/>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Curabitur</a:t>
            </a:r>
            <a:r>
              <a:rPr lang="en-US" dirty="0"/>
              <a:t> sit </a:t>
            </a:r>
            <a:r>
              <a:rPr lang="en-US" dirty="0" err="1"/>
              <a:t>amet</a:t>
            </a:r>
            <a:r>
              <a:rPr lang="en-US" dirty="0"/>
              <a:t> </a:t>
            </a:r>
            <a:r>
              <a:rPr lang="en-US" dirty="0" err="1"/>
              <a:t>vehicula</a:t>
            </a:r>
            <a:r>
              <a:rPr lang="en-US" dirty="0"/>
              <a:t> dui, sit </a:t>
            </a:r>
            <a:r>
              <a:rPr lang="en-US" dirty="0" err="1"/>
              <a:t>amet</a:t>
            </a:r>
            <a:r>
              <a:rPr lang="en-US" dirty="0"/>
              <a:t> </a:t>
            </a:r>
            <a:r>
              <a:rPr lang="en-US" dirty="0" err="1"/>
              <a:t>dignissim</a:t>
            </a:r>
            <a:r>
              <a:rPr lang="en-US" dirty="0"/>
              <a:t> </a:t>
            </a:r>
            <a:r>
              <a:rPr lang="en-US" dirty="0" err="1"/>
              <a:t>est</a:t>
            </a:r>
            <a:endParaRPr lang="en-US" dirty="0"/>
          </a:p>
        </p:txBody>
      </p:sp>
    </p:spTree>
    <p:extLst>
      <p:ext uri="{BB962C8B-B14F-4D97-AF65-F5344CB8AC3E}">
        <p14:creationId xmlns:p14="http://schemas.microsoft.com/office/powerpoint/2010/main" val="20676879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3" r:id="rId4"/>
    <p:sldLayoutId id="2147483686" r:id="rId5"/>
    <p:sldLayoutId id="2147483688"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warwick.ac.uk/services/library/mrc/research_guides/latin_america/"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5.JPG"/></Relationships>
</file>

<file path=ppt/slides/_rels/slide11.xml.rels><?xml version="1.0" encoding="UTF-8" standalone="yes"?>
<Relationships xmlns="http://schemas.openxmlformats.org/package/2006/relationships"><Relationship Id="rId8" Type="http://schemas.openxmlformats.org/officeDocument/2006/relationships/hyperlink" Target="http://search.ebscohost.com/login.aspx?authtype=shib&amp;profile=ehost&amp;defaultdb=hia&amp;custid=s1866101" TargetMode="External"/><Relationship Id="rId3" Type="http://schemas.openxmlformats.org/officeDocument/2006/relationships/image" Target="../media/image26.jpg"/><Relationship Id="rId7" Type="http://schemas.openxmlformats.org/officeDocument/2006/relationships/hyperlink" Target="http://0-hapi.ucla.edu.pugwash.lib.warwick.ac.uk/"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hyperlink" Target="https://www.jstor.org/subject/latinamericanstudies" TargetMode="External"/><Relationship Id="rId4" Type="http://schemas.openxmlformats.org/officeDocument/2006/relationships/image" Target="../media/image27.png"/><Relationship Id="rId9" Type="http://schemas.openxmlformats.org/officeDocument/2006/relationships/hyperlink" Target="https://shibbolethsp.jstor.org/Shibboleth.sso/Login?entityID=https%3A%2F%2Fidp.warwick.ac.uk%2Fidp%2Fshibboleth&amp;target=https%3A%2F%2Fshibbolethsp.jstor.org%2Fsecure%2Fshib%3Fsite%3Djstor%26dest%3D%252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png"/><Relationship Id="rId4"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hyperlink" Target="https://0-doi-org.pugwash.lib.warwick.ac.uk/10.1017/CHOL9780521232258"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7.jpg"/><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hyperlink" Target="http://0-infotrac.galegroup.com.pugwash.lib.warwick.ac.uk/itweb/warwick?db=LAC"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0-video-alexanderstreet-com.pugwash.lib.warwick.ac.uk/channel/latin-america-in-video"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4.jpg"/><Relationship Id="rId5" Type="http://schemas.openxmlformats.org/officeDocument/2006/relationships/hyperlink" Target="https://0-go-gale-com.pugwash.lib.warwick.ac.uk/ps/exploreCollections?userGroupName=warwick&amp;inPS=true&amp;prodId=GDSC&amp;category=LatinAmericanandCaribbeanStudies" TargetMode="External"/><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8" Type="http://schemas.openxmlformats.org/officeDocument/2006/relationships/hyperlink" Target="http://0-gdc.galegroup.com.pugwash.lib.warwick.ac.uk/gdc/artemis?p=GDCS&amp;u=warwick" TargetMode="External"/><Relationship Id="rId3" Type="http://schemas.openxmlformats.org/officeDocument/2006/relationships/image" Target="../media/image15.jpg"/><Relationship Id="rId7"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8" Type="http://schemas.openxmlformats.org/officeDocument/2006/relationships/hyperlink" Target="https://pugwash.lib.warwick.ac.uk/search~S1/v?news+and+newspapers" TargetMode="External"/><Relationship Id="rId3" Type="http://schemas.openxmlformats.org/officeDocument/2006/relationships/image" Target="../media/image20.jp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69000" b="-69000"/>
          </a:stretch>
        </a:blipFill>
        <a:effectLst/>
      </p:bgPr>
    </p:bg>
    <p:spTree>
      <p:nvGrpSpPr>
        <p:cNvPr id="1" name=""/>
        <p:cNvGrpSpPr/>
        <p:nvPr/>
      </p:nvGrpSpPr>
      <p:grpSpPr>
        <a:xfrm>
          <a:off x="0" y="0"/>
          <a:ext cx="0" cy="0"/>
          <a:chOff x="0" y="0"/>
          <a:chExt cx="0" cy="0"/>
        </a:xfrm>
      </p:grpSpPr>
      <p:sp>
        <p:nvSpPr>
          <p:cNvPr id="10" name="Rectangle 9" descr="Title: Library Resources for Latin Amercia research&#10;"/>
          <p:cNvSpPr/>
          <p:nvPr/>
        </p:nvSpPr>
        <p:spPr>
          <a:xfrm>
            <a:off x="637022" y="-227984"/>
            <a:ext cx="3164958" cy="3320715"/>
          </a:xfrm>
          <a:prstGeom prst="rect">
            <a:avLst/>
          </a:prstGeom>
          <a:solidFill>
            <a:srgbClr val="F47920"/>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884242" y="347930"/>
            <a:ext cx="3033960"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latin typeface="+mn-lt"/>
              </a:rPr>
              <a:t>Library Resources:</a:t>
            </a:r>
          </a:p>
          <a:p>
            <a:pPr>
              <a:lnSpc>
                <a:spcPct val="80000"/>
              </a:lnSpc>
            </a:pPr>
            <a:r>
              <a:rPr lang="en-US" sz="4000" dirty="0">
                <a:latin typeface="+mn-lt"/>
              </a:rPr>
              <a:t>Latin America</a:t>
            </a:r>
          </a:p>
        </p:txBody>
      </p:sp>
      <p:sp>
        <p:nvSpPr>
          <p:cNvPr id="8" name="Subtitle 2" descr="Andy Calvert. Academic Support Librarian for History"/>
          <p:cNvSpPr txBox="1">
            <a:spLocks/>
          </p:cNvSpPr>
          <p:nvPr/>
        </p:nvSpPr>
        <p:spPr>
          <a:xfrm>
            <a:off x="884241" y="2324539"/>
            <a:ext cx="3318791" cy="768192"/>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sz="1400" dirty="0">
              <a:latin typeface="+mn-lt"/>
            </a:endParaRPr>
          </a:p>
        </p:txBody>
      </p:sp>
      <p:sp>
        <p:nvSpPr>
          <p:cNvPr id="9" name="Subtitle 2"/>
          <p:cNvSpPr txBox="1">
            <a:spLocks/>
          </p:cNvSpPr>
          <p:nvPr/>
        </p:nvSpPr>
        <p:spPr>
          <a:xfrm>
            <a:off x="884241" y="2571750"/>
            <a:ext cx="2605271" cy="410468"/>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900" b="0" i="0" dirty="0">
                <a:solidFill>
                  <a:schemeClr val="bg1"/>
                </a:solidFill>
                <a:latin typeface="+mn-lt"/>
                <a:ea typeface="Avenir Next" charset="0"/>
                <a:cs typeface="Avenir Next" charset="0"/>
              </a:rPr>
              <a:t>Andy Calvert</a:t>
            </a:r>
          </a:p>
          <a:p>
            <a:r>
              <a:rPr lang="en-US" sz="900" dirty="0">
                <a:solidFill>
                  <a:schemeClr val="bg1"/>
                </a:solidFill>
                <a:latin typeface="+mn-lt"/>
                <a:ea typeface="Avenir Next" charset="0"/>
                <a:cs typeface="Avenir Next" charset="0"/>
              </a:rPr>
              <a:t>Academic Support Librarian: History</a:t>
            </a:r>
            <a:endParaRPr lang="en-US" sz="900" b="0" i="0" dirty="0">
              <a:solidFill>
                <a:schemeClr val="bg1"/>
              </a:solidFill>
              <a:latin typeface="+mn-lt"/>
              <a:ea typeface="Avenir Next" charset="0"/>
              <a:cs typeface="Avenir Next" charset="0"/>
            </a:endParaRPr>
          </a:p>
        </p:txBody>
      </p:sp>
      <p:pic>
        <p:nvPicPr>
          <p:cNvPr id="14" name="Picture 13">
            <a:extLs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2" name="TextBox 1" descr="Mural in Caracas, Venezuela showing map of South America made up of joined hands and the text: America Latina Unida">
            <a:extLst>
              <a:ext uri="{FF2B5EF4-FFF2-40B4-BE49-F238E27FC236}">
                <a16:creationId xmlns:a16="http://schemas.microsoft.com/office/drawing/2014/main" id="{B2284B4F-5C3E-4E36-9D25-D5B74FC10365}"/>
              </a:ext>
            </a:extLst>
          </p:cNvPr>
          <p:cNvSpPr txBox="1"/>
          <p:nvPr/>
        </p:nvSpPr>
        <p:spPr>
          <a:xfrm>
            <a:off x="0" y="3932048"/>
            <a:ext cx="5979684" cy="184666"/>
          </a:xfrm>
          <a:prstGeom prst="rect">
            <a:avLst/>
          </a:prstGeom>
          <a:noFill/>
        </p:spPr>
        <p:txBody>
          <a:bodyPr wrap="square" rtlCol="0">
            <a:spAutoFit/>
          </a:bodyPr>
          <a:lstStyle/>
          <a:p>
            <a:r>
              <a:rPr lang="en-GB" sz="600" dirty="0"/>
              <a:t>Brooke Anderson, </a:t>
            </a:r>
            <a:r>
              <a:rPr lang="en-GB" sz="600" i="1" dirty="0"/>
              <a:t>America Latina </a:t>
            </a:r>
            <a:r>
              <a:rPr lang="en-GB" sz="600" i="1" dirty="0" err="1"/>
              <a:t>Unida</a:t>
            </a:r>
            <a:r>
              <a:rPr lang="en-GB" sz="600" i="1" dirty="0"/>
              <a:t>: Mural in Caracas, Venezuela</a:t>
            </a:r>
            <a:r>
              <a:rPr lang="en-GB" sz="600" dirty="0"/>
              <a:t>, 2006, digital image &lt;https://www.flickr.com/photos/brooke_anderson/772993669/&gt; [accessed 10 January 2023]</a:t>
            </a:r>
          </a:p>
        </p:txBody>
      </p:sp>
    </p:spTree>
    <p:extLst>
      <p:ext uri="{BB962C8B-B14F-4D97-AF65-F5344CB8AC3E}">
        <p14:creationId xmlns:p14="http://schemas.microsoft.com/office/powerpoint/2010/main" val="1625319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5458691" y="455152"/>
            <a:ext cx="3188004" cy="677612"/>
          </a:xfrm>
        </p:spPr>
        <p:txBody>
          <a:bodyPr/>
          <a:lstStyle/>
          <a:p>
            <a:r>
              <a:rPr lang="en-US" dirty="0"/>
              <a:t>Modern Records Centre: Latin America</a:t>
            </a:r>
          </a:p>
        </p:txBody>
      </p:sp>
      <p:sp>
        <p:nvSpPr>
          <p:cNvPr id="5" name="Text Placeholder 4"/>
          <p:cNvSpPr>
            <a:spLocks noGrp="1"/>
          </p:cNvSpPr>
          <p:nvPr>
            <p:ph type="body" sz="quarter" idx="16"/>
          </p:nvPr>
        </p:nvSpPr>
        <p:spPr>
          <a:xfrm>
            <a:off x="5376973" y="1221475"/>
            <a:ext cx="3351440" cy="1610435"/>
          </a:xfrm>
        </p:spPr>
        <p:txBody>
          <a:bodyPr/>
          <a:lstStyle/>
          <a:p>
            <a:pPr marL="342900" indent="-342900">
              <a:lnSpc>
                <a:spcPct val="100000"/>
              </a:lnSpc>
              <a:buFont typeface="Arial" panose="020B0604020202020204" pitchFamily="34" charset="0"/>
              <a:buChar char="•"/>
            </a:pPr>
            <a:r>
              <a:rPr lang="en-US" sz="1400" dirty="0"/>
              <a:t>Archive material</a:t>
            </a:r>
          </a:p>
          <a:p>
            <a:pPr marL="342900" indent="-342900">
              <a:lnSpc>
                <a:spcPct val="100000"/>
              </a:lnSpc>
              <a:buFont typeface="Arial" panose="020B0604020202020204" pitchFamily="34" charset="0"/>
              <a:buChar char="•"/>
            </a:pPr>
            <a:r>
              <a:rPr lang="en-US" sz="1400" dirty="0"/>
              <a:t>Key areas of interest:</a:t>
            </a:r>
          </a:p>
          <a:p>
            <a:pPr marL="342900" indent="-342900">
              <a:lnSpc>
                <a:spcPct val="100000"/>
              </a:lnSpc>
              <a:buFont typeface="Arial" panose="020B0604020202020204" pitchFamily="34" charset="0"/>
              <a:buChar char="•"/>
            </a:pPr>
            <a:r>
              <a:rPr lang="en-GB" sz="1100" dirty="0">
                <a:solidFill>
                  <a:srgbClr val="383838"/>
                </a:solidFill>
                <a:latin typeface="Lato" panose="020F0502020204030203" pitchFamily="34" charset="0"/>
              </a:rPr>
              <a:t>H</a:t>
            </a:r>
            <a:r>
              <a:rPr lang="en-GB" sz="1100" b="0" i="0" dirty="0">
                <a:solidFill>
                  <a:srgbClr val="383838"/>
                </a:solidFill>
                <a:effectLst/>
                <a:latin typeface="Lato" panose="020F0502020204030203" pitchFamily="34" charset="0"/>
              </a:rPr>
              <a:t>uman rights</a:t>
            </a:r>
          </a:p>
          <a:p>
            <a:pPr marL="342900" indent="-342900">
              <a:lnSpc>
                <a:spcPct val="100000"/>
              </a:lnSpc>
              <a:buFont typeface="Arial" panose="020B0604020202020204" pitchFamily="34" charset="0"/>
              <a:buChar char="•"/>
            </a:pPr>
            <a:r>
              <a:rPr lang="en-GB" sz="1100" dirty="0">
                <a:solidFill>
                  <a:srgbClr val="383838"/>
                </a:solidFill>
                <a:latin typeface="Lato" panose="020F0502020204030203" pitchFamily="34" charset="0"/>
              </a:rPr>
              <a:t>T</a:t>
            </a:r>
            <a:r>
              <a:rPr lang="en-GB" sz="1100" b="0" i="0" dirty="0">
                <a:solidFill>
                  <a:srgbClr val="383838"/>
                </a:solidFill>
                <a:effectLst/>
                <a:latin typeface="Lato" panose="020F0502020204030203" pitchFamily="34" charset="0"/>
              </a:rPr>
              <a:t>rade union and labour movements</a:t>
            </a:r>
          </a:p>
          <a:p>
            <a:pPr marL="342900" indent="-342900">
              <a:lnSpc>
                <a:spcPct val="100000"/>
              </a:lnSpc>
              <a:buFont typeface="Arial" panose="020B0604020202020204" pitchFamily="34" charset="0"/>
              <a:buChar char="•"/>
            </a:pPr>
            <a:r>
              <a:rPr lang="en-GB" sz="1100" dirty="0">
                <a:solidFill>
                  <a:srgbClr val="383838"/>
                </a:solidFill>
                <a:latin typeface="Lato" panose="020F0502020204030203" pitchFamily="34" charset="0"/>
              </a:rPr>
              <a:t>I</a:t>
            </a:r>
            <a:r>
              <a:rPr lang="en-GB" sz="1100" b="0" i="0" dirty="0">
                <a:solidFill>
                  <a:srgbClr val="383838"/>
                </a:solidFill>
                <a:effectLst/>
                <a:latin typeface="Lato" panose="020F0502020204030203" pitchFamily="34" charset="0"/>
              </a:rPr>
              <a:t>nternational trade.</a:t>
            </a:r>
            <a:endParaRPr lang="en-US" sz="1400" dirty="0"/>
          </a:p>
        </p:txBody>
      </p:sp>
      <p:pic>
        <p:nvPicPr>
          <p:cNvPr id="6" name="Picture 5" descr="Graphical user interface, application&#10;&#10;Description automatically generated">
            <a:hlinkClick r:id="rId3"/>
            <a:extLst>
              <a:ext uri="{FF2B5EF4-FFF2-40B4-BE49-F238E27FC236}">
                <a16:creationId xmlns:a16="http://schemas.microsoft.com/office/drawing/2014/main" id="{063AF486-FD20-6002-F5D8-9F21891E645A}"/>
              </a:ext>
            </a:extLst>
          </p:cNvPr>
          <p:cNvPicPr>
            <a:picLocks noChangeAspect="1"/>
          </p:cNvPicPr>
          <p:nvPr/>
        </p:nvPicPr>
        <p:blipFill>
          <a:blip r:embed="rId4"/>
          <a:stretch>
            <a:fillRect/>
          </a:stretch>
        </p:blipFill>
        <p:spPr>
          <a:xfrm>
            <a:off x="88711" y="508399"/>
            <a:ext cx="5014250" cy="2775626"/>
          </a:xfrm>
          <a:prstGeom prst="rect">
            <a:avLst/>
          </a:prstGeom>
        </p:spPr>
      </p:pic>
      <p:sp>
        <p:nvSpPr>
          <p:cNvPr id="2" name="TextBox 1">
            <a:extLst>
              <a:ext uri="{FF2B5EF4-FFF2-40B4-BE49-F238E27FC236}">
                <a16:creationId xmlns:a16="http://schemas.microsoft.com/office/drawing/2014/main" id="{A2E128C1-3C4C-F36C-DA99-E4B9A7AD6A03}"/>
              </a:ext>
            </a:extLst>
          </p:cNvPr>
          <p:cNvSpPr txBox="1"/>
          <p:nvPr/>
        </p:nvSpPr>
        <p:spPr>
          <a:xfrm>
            <a:off x="5458692" y="2962275"/>
            <a:ext cx="3269722" cy="507831"/>
          </a:xfrm>
          <a:prstGeom prst="rect">
            <a:avLst/>
          </a:prstGeom>
          <a:noFill/>
        </p:spPr>
        <p:txBody>
          <a:bodyPr wrap="square" rtlCol="0">
            <a:spAutoFit/>
          </a:bodyPr>
          <a:lstStyle/>
          <a:p>
            <a:r>
              <a:rPr lang="en-GB" dirty="0"/>
              <a:t>Access the guide to the Modern Records Centre’s Latin American collections </a:t>
            </a:r>
            <a:r>
              <a:rPr lang="en-GB" dirty="0">
                <a:hlinkClick r:id="rId3"/>
              </a:rPr>
              <a:t>here</a:t>
            </a:r>
            <a:endParaRPr lang="en-GB" dirty="0"/>
          </a:p>
        </p:txBody>
      </p:sp>
    </p:spTree>
    <p:extLst>
      <p:ext uri="{BB962C8B-B14F-4D97-AF65-F5344CB8AC3E}">
        <p14:creationId xmlns:p14="http://schemas.microsoft.com/office/powerpoint/2010/main" val="78121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4"/>
          </p:nvPr>
        </p:nvSpPr>
        <p:spPr/>
        <p:txBody>
          <a:bodyPr/>
          <a:lstStyle/>
          <a:p>
            <a:r>
              <a:rPr lang="en-US" dirty="0"/>
              <a:t>Journals and Articles</a:t>
            </a:r>
          </a:p>
          <a:p>
            <a:endParaRPr lang="en-US" dirty="0"/>
          </a:p>
        </p:txBody>
      </p:sp>
      <p:sp>
        <p:nvSpPr>
          <p:cNvPr id="7" name="Text Placeholder 6"/>
          <p:cNvSpPr>
            <a:spLocks noGrp="1"/>
          </p:cNvSpPr>
          <p:nvPr>
            <p:ph type="body" sz="quarter" idx="15"/>
          </p:nvPr>
        </p:nvSpPr>
        <p:spPr>
          <a:xfrm>
            <a:off x="884241" y="1993474"/>
            <a:ext cx="2363784" cy="1395938"/>
          </a:xfrm>
        </p:spPr>
        <p:txBody>
          <a:bodyPr/>
          <a:lstStyle/>
          <a:p>
            <a:r>
              <a:rPr lang="en-GB" dirty="0"/>
              <a:t>Hispanic American Periodicals Index (HAPI).</a:t>
            </a:r>
          </a:p>
          <a:p>
            <a:r>
              <a:rPr lang="en-GB" dirty="0"/>
              <a:t>Search for journal article citations about Latin America, the Caribbean, and Hispanics/Latinos in the US.</a:t>
            </a:r>
            <a:endParaRPr lang="en-US" dirty="0"/>
          </a:p>
        </p:txBody>
      </p:sp>
      <p:sp>
        <p:nvSpPr>
          <p:cNvPr id="8" name="Text Placeholder 7"/>
          <p:cNvSpPr>
            <a:spLocks noGrp="1"/>
          </p:cNvSpPr>
          <p:nvPr>
            <p:ph type="body" sz="quarter" idx="16"/>
          </p:nvPr>
        </p:nvSpPr>
        <p:spPr>
          <a:xfrm>
            <a:off x="3440464" y="1993474"/>
            <a:ext cx="2350235" cy="1395937"/>
          </a:xfrm>
        </p:spPr>
        <p:txBody>
          <a:bodyPr/>
          <a:lstStyle/>
          <a:p>
            <a:r>
              <a:rPr lang="en-GB" dirty="0"/>
              <a:t>Covers the history of the world (excluding the United States and Canada) from 1450 to the present, including world history, military history, women's history, and history of education.</a:t>
            </a:r>
            <a:endParaRPr lang="en-US" dirty="0"/>
          </a:p>
        </p:txBody>
      </p:sp>
      <p:sp>
        <p:nvSpPr>
          <p:cNvPr id="9" name="Text Placeholder 8"/>
          <p:cNvSpPr>
            <a:spLocks noGrp="1"/>
          </p:cNvSpPr>
          <p:nvPr>
            <p:ph type="body" sz="quarter" idx="17"/>
          </p:nvPr>
        </p:nvSpPr>
        <p:spPr>
          <a:xfrm>
            <a:off x="5991058" y="2571264"/>
            <a:ext cx="2350335" cy="818147"/>
          </a:xfrm>
        </p:spPr>
        <p:txBody>
          <a:bodyPr/>
          <a:lstStyle/>
          <a:p>
            <a:r>
              <a:rPr lang="en-US" dirty="0"/>
              <a:t>Journal archive</a:t>
            </a:r>
          </a:p>
          <a:p>
            <a:r>
              <a:rPr lang="en-US" dirty="0"/>
              <a:t>Area studies – Latin American Studies</a:t>
            </a:r>
          </a:p>
        </p:txBody>
      </p:sp>
      <p:pic>
        <p:nvPicPr>
          <p:cNvPr id="11" name="Picture Placeholder 10" descr="Logo of the Hispanic American Periodicals Index"/>
          <p:cNvPicPr>
            <a:picLocks noGrp="1" noChangeAspect="1"/>
          </p:cNvPicPr>
          <p:nvPr>
            <p:ph type="pic" sz="quarter" idx="10"/>
          </p:nvPr>
        </p:nvPicPr>
        <p:blipFill>
          <a:blip r:embed="rId3"/>
          <a:stretch/>
        </p:blipFill>
        <p:spPr>
          <a:xfrm>
            <a:off x="1185070" y="1133189"/>
            <a:ext cx="1762125" cy="666750"/>
          </a:xfrm>
        </p:spPr>
      </p:pic>
      <p:pic>
        <p:nvPicPr>
          <p:cNvPr id="12" name="Picture Placeholder 11" descr="Logo for the database Historical Abstracts"/>
          <p:cNvPicPr>
            <a:picLocks noGrp="1" noChangeAspect="1"/>
          </p:cNvPicPr>
          <p:nvPr>
            <p:ph type="pic" sz="quarter" idx="11"/>
          </p:nvPr>
        </p:nvPicPr>
        <p:blipFill>
          <a:blip r:embed="rId4"/>
          <a:stretch/>
        </p:blipFill>
        <p:spPr>
          <a:xfrm>
            <a:off x="3276126" y="1135359"/>
            <a:ext cx="2678910" cy="666751"/>
          </a:xfrm>
        </p:spPr>
      </p:pic>
      <p:pic>
        <p:nvPicPr>
          <p:cNvPr id="13" name="Picture Placeholder 12" descr="Logo for the J stor journals database">
            <a:hlinkClick r:id="rId5"/>
          </p:cNvPr>
          <p:cNvPicPr>
            <a:picLocks noGrp="1" noChangeAspect="1"/>
          </p:cNvPicPr>
          <p:nvPr>
            <p:ph type="pic" sz="quarter" idx="12"/>
          </p:nvPr>
        </p:nvPicPr>
        <p:blipFill>
          <a:blip r:embed="rId6"/>
          <a:stretch/>
        </p:blipFill>
        <p:spPr>
          <a:xfrm>
            <a:off x="6507686" y="1059296"/>
            <a:ext cx="1049968" cy="1410405"/>
          </a:xfrm>
        </p:spPr>
      </p:pic>
      <p:sp>
        <p:nvSpPr>
          <p:cNvPr id="2" name="TextBox 1">
            <a:extLst>
              <a:ext uri="{FF2B5EF4-FFF2-40B4-BE49-F238E27FC236}">
                <a16:creationId xmlns:a16="http://schemas.microsoft.com/office/drawing/2014/main" id="{38C74425-8383-F669-95A9-EAEA0D0A0371}"/>
              </a:ext>
            </a:extLst>
          </p:cNvPr>
          <p:cNvSpPr txBox="1"/>
          <p:nvPr/>
        </p:nvSpPr>
        <p:spPr>
          <a:xfrm>
            <a:off x="1369819" y="3432906"/>
            <a:ext cx="1392625" cy="300082"/>
          </a:xfrm>
          <a:prstGeom prst="rect">
            <a:avLst/>
          </a:prstGeom>
          <a:noFill/>
        </p:spPr>
        <p:txBody>
          <a:bodyPr wrap="none" rtlCol="0">
            <a:spAutoFit/>
          </a:bodyPr>
          <a:lstStyle/>
          <a:p>
            <a:r>
              <a:rPr lang="en-GB" dirty="0"/>
              <a:t>Access HAPI </a:t>
            </a:r>
            <a:r>
              <a:rPr lang="en-GB" dirty="0">
                <a:hlinkClick r:id="rId7"/>
              </a:rPr>
              <a:t>here</a:t>
            </a:r>
            <a:endParaRPr lang="en-GB" dirty="0"/>
          </a:p>
        </p:txBody>
      </p:sp>
      <p:sp>
        <p:nvSpPr>
          <p:cNvPr id="3" name="TextBox 2">
            <a:extLst>
              <a:ext uri="{FF2B5EF4-FFF2-40B4-BE49-F238E27FC236}">
                <a16:creationId xmlns:a16="http://schemas.microsoft.com/office/drawing/2014/main" id="{07030431-C979-9FCF-4056-D5753CB6832F}"/>
              </a:ext>
            </a:extLst>
          </p:cNvPr>
          <p:cNvSpPr txBox="1"/>
          <p:nvPr/>
        </p:nvSpPr>
        <p:spPr>
          <a:xfrm>
            <a:off x="3371575" y="3432906"/>
            <a:ext cx="2400850" cy="300082"/>
          </a:xfrm>
          <a:prstGeom prst="rect">
            <a:avLst/>
          </a:prstGeom>
          <a:noFill/>
        </p:spPr>
        <p:txBody>
          <a:bodyPr wrap="none" rtlCol="0">
            <a:spAutoFit/>
          </a:bodyPr>
          <a:lstStyle/>
          <a:p>
            <a:r>
              <a:rPr lang="en-GB" dirty="0"/>
              <a:t>Access Historical Abstracts </a:t>
            </a:r>
            <a:r>
              <a:rPr lang="en-GB" dirty="0">
                <a:hlinkClick r:id="rId8"/>
              </a:rPr>
              <a:t>here</a:t>
            </a:r>
            <a:endParaRPr lang="en-GB" dirty="0"/>
          </a:p>
        </p:txBody>
      </p:sp>
      <p:sp>
        <p:nvSpPr>
          <p:cNvPr id="4" name="TextBox 3">
            <a:extLst>
              <a:ext uri="{FF2B5EF4-FFF2-40B4-BE49-F238E27FC236}">
                <a16:creationId xmlns:a16="http://schemas.microsoft.com/office/drawing/2014/main" id="{1A4C50C6-9667-BC70-C6D2-62F7CE8F6D3C}"/>
              </a:ext>
            </a:extLst>
          </p:cNvPr>
          <p:cNvSpPr txBox="1"/>
          <p:nvPr/>
        </p:nvSpPr>
        <p:spPr>
          <a:xfrm>
            <a:off x="6294487" y="3432906"/>
            <a:ext cx="1476366" cy="300082"/>
          </a:xfrm>
          <a:prstGeom prst="rect">
            <a:avLst/>
          </a:prstGeom>
          <a:noFill/>
        </p:spPr>
        <p:txBody>
          <a:bodyPr wrap="none" rtlCol="0">
            <a:spAutoFit/>
          </a:bodyPr>
          <a:lstStyle/>
          <a:p>
            <a:r>
              <a:rPr lang="en-GB" dirty="0"/>
              <a:t>Access JSTOR </a:t>
            </a:r>
            <a:r>
              <a:rPr lang="en-GB" dirty="0">
                <a:hlinkClick r:id="rId9"/>
              </a:rPr>
              <a:t>here</a:t>
            </a:r>
            <a:endParaRPr lang="en-GB" dirty="0"/>
          </a:p>
        </p:txBody>
      </p:sp>
    </p:spTree>
    <p:extLst>
      <p:ext uri="{BB962C8B-B14F-4D97-AF65-F5344CB8AC3E}">
        <p14:creationId xmlns:p14="http://schemas.microsoft.com/office/powerpoint/2010/main" val="1050512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website&#10;&#10;Description automatically generated">
            <a:extLst>
              <a:ext uri="{FF2B5EF4-FFF2-40B4-BE49-F238E27FC236}">
                <a16:creationId xmlns:a16="http://schemas.microsoft.com/office/drawing/2014/main" id="{2BB35CB8-5403-0507-76AB-8CD52557B7E3}"/>
              </a:ext>
            </a:extLst>
          </p:cNvPr>
          <p:cNvPicPr>
            <a:picLocks noChangeAspect="1"/>
          </p:cNvPicPr>
          <p:nvPr/>
        </p:nvPicPr>
        <p:blipFill>
          <a:blip r:embed="rId3"/>
          <a:stretch>
            <a:fillRect/>
          </a:stretch>
        </p:blipFill>
        <p:spPr>
          <a:xfrm>
            <a:off x="1581302" y="252484"/>
            <a:ext cx="5467767" cy="4086436"/>
          </a:xfrm>
          <a:prstGeom prst="rect">
            <a:avLst/>
          </a:prstGeom>
        </p:spPr>
      </p:pic>
    </p:spTree>
    <p:extLst>
      <p:ext uri="{BB962C8B-B14F-4D97-AF65-F5344CB8AC3E}">
        <p14:creationId xmlns:p14="http://schemas.microsoft.com/office/powerpoint/2010/main" val="2717617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69000" b="-69000"/>
          </a:stretch>
        </a:blipFill>
        <a:effectLst/>
      </p:bgPr>
    </p:bg>
    <p:spTree>
      <p:nvGrpSpPr>
        <p:cNvPr id="1" name=""/>
        <p:cNvGrpSpPr/>
        <p:nvPr/>
      </p:nvGrpSpPr>
      <p:grpSpPr>
        <a:xfrm>
          <a:off x="0" y="0"/>
          <a:ext cx="0" cy="0"/>
          <a:chOff x="0" y="0"/>
          <a:chExt cx="0" cy="0"/>
        </a:xfrm>
      </p:grpSpPr>
      <p:sp>
        <p:nvSpPr>
          <p:cNvPr id="10" name="Rectangle 9" descr="contact andrew.calvert@warwick.ac.uk for any help in using these resources, or for further help in using the Library collections in your research."/>
          <p:cNvSpPr/>
          <p:nvPr/>
        </p:nvSpPr>
        <p:spPr>
          <a:xfrm>
            <a:off x="637022" y="-227984"/>
            <a:ext cx="3164958" cy="3320715"/>
          </a:xfrm>
          <a:prstGeom prst="rect">
            <a:avLst/>
          </a:prstGeom>
          <a:solidFill>
            <a:srgbClr val="F47920"/>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7" name="Title 1"/>
          <p:cNvSpPr txBox="1">
            <a:spLocks/>
          </p:cNvSpPr>
          <p:nvPr/>
        </p:nvSpPr>
        <p:spPr>
          <a:xfrm>
            <a:off x="884242" y="347930"/>
            <a:ext cx="3033960" cy="842135"/>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2400" dirty="0">
                <a:latin typeface="+mn-lt"/>
              </a:rPr>
              <a:t>Library Resources:</a:t>
            </a:r>
          </a:p>
          <a:p>
            <a:pPr>
              <a:lnSpc>
                <a:spcPct val="80000"/>
              </a:lnSpc>
            </a:pPr>
            <a:r>
              <a:rPr lang="en-US" sz="2400" dirty="0">
                <a:latin typeface="+mn-lt"/>
              </a:rPr>
              <a:t>Latin America</a:t>
            </a:r>
          </a:p>
        </p:txBody>
      </p:sp>
      <p:sp>
        <p:nvSpPr>
          <p:cNvPr id="8" name="Subtitle 2">
            <a:extLst>
              <a:ext uri="{C183D7F6-B498-43B3-948B-1728B52AA6E4}">
                <adec:decorative xmlns:adec="http://schemas.microsoft.com/office/drawing/2017/decorative" val="1"/>
              </a:ext>
            </a:extLst>
          </p:cNvPr>
          <p:cNvSpPr txBox="1">
            <a:spLocks/>
          </p:cNvSpPr>
          <p:nvPr/>
        </p:nvSpPr>
        <p:spPr>
          <a:xfrm>
            <a:off x="884241" y="2324539"/>
            <a:ext cx="3318791" cy="768192"/>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sz="1400" dirty="0">
              <a:latin typeface="+mn-lt"/>
            </a:endParaRPr>
          </a:p>
        </p:txBody>
      </p:sp>
      <p:sp>
        <p:nvSpPr>
          <p:cNvPr id="9" name="Subtitle 2"/>
          <p:cNvSpPr txBox="1">
            <a:spLocks/>
          </p:cNvSpPr>
          <p:nvPr/>
        </p:nvSpPr>
        <p:spPr>
          <a:xfrm>
            <a:off x="884242" y="1227138"/>
            <a:ext cx="2605271" cy="842135"/>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100" b="0" i="0" dirty="0">
                <a:solidFill>
                  <a:schemeClr val="bg1"/>
                </a:solidFill>
                <a:latin typeface="+mn-lt"/>
                <a:ea typeface="Avenir Next" charset="0"/>
                <a:cs typeface="Avenir Next" charset="0"/>
              </a:rPr>
              <a:t>Andy Calvert</a:t>
            </a:r>
          </a:p>
          <a:p>
            <a:r>
              <a:rPr lang="en-US" sz="1100" dirty="0">
                <a:solidFill>
                  <a:schemeClr val="bg1"/>
                </a:solidFill>
                <a:latin typeface="+mn-lt"/>
                <a:ea typeface="Avenir Next" charset="0"/>
                <a:cs typeface="Avenir Next" charset="0"/>
              </a:rPr>
              <a:t>Academic Support Librarian: History</a:t>
            </a:r>
          </a:p>
          <a:p>
            <a:r>
              <a:rPr lang="en-US" sz="1100" dirty="0">
                <a:solidFill>
                  <a:schemeClr val="bg1"/>
                </a:solidFill>
                <a:latin typeface="+mn-lt"/>
                <a:ea typeface="Avenir Next" charset="0"/>
                <a:cs typeface="Avenir Next" charset="0"/>
              </a:rPr>
              <a:t>a</a:t>
            </a:r>
            <a:r>
              <a:rPr lang="en-US" sz="1100" b="0" i="0" dirty="0">
                <a:solidFill>
                  <a:schemeClr val="bg1"/>
                </a:solidFill>
                <a:latin typeface="+mn-lt"/>
                <a:ea typeface="Avenir Next" charset="0"/>
                <a:cs typeface="Avenir Next" charset="0"/>
              </a:rPr>
              <a:t>ndrew.calvert</a:t>
            </a:r>
            <a:r>
              <a:rPr lang="en-US" sz="1100" dirty="0">
                <a:solidFill>
                  <a:schemeClr val="bg1"/>
                </a:solidFill>
                <a:latin typeface="+mn-lt"/>
                <a:ea typeface="Avenir Next" charset="0"/>
                <a:cs typeface="Avenir Next" charset="0"/>
              </a:rPr>
              <a:t>@warwick.ac.uk</a:t>
            </a:r>
            <a:endParaRPr lang="en-US" sz="1100" b="0" i="0" dirty="0">
              <a:solidFill>
                <a:schemeClr val="bg1"/>
              </a:solidFill>
              <a:latin typeface="+mn-lt"/>
              <a:ea typeface="Avenir Next" charset="0"/>
              <a:cs typeface="Avenir Next" charset="0"/>
            </a:endParaRPr>
          </a:p>
        </p:txBody>
      </p:sp>
      <p:pic>
        <p:nvPicPr>
          <p:cNvPr id="14" name="Picture 13">
            <a:extLs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2" name="TextBox 1">
            <a:extLst>
              <a:ext uri="{FF2B5EF4-FFF2-40B4-BE49-F238E27FC236}">
                <a16:creationId xmlns:a16="http://schemas.microsoft.com/office/drawing/2014/main" id="{59B33F5C-B16A-12EA-7744-03975854D96D}"/>
              </a:ext>
            </a:extLst>
          </p:cNvPr>
          <p:cNvSpPr txBox="1"/>
          <p:nvPr/>
        </p:nvSpPr>
        <p:spPr>
          <a:xfrm>
            <a:off x="0" y="3932048"/>
            <a:ext cx="5979684" cy="184666"/>
          </a:xfrm>
          <a:prstGeom prst="rect">
            <a:avLst/>
          </a:prstGeom>
          <a:noFill/>
        </p:spPr>
        <p:txBody>
          <a:bodyPr wrap="square" rtlCol="0">
            <a:spAutoFit/>
          </a:bodyPr>
          <a:lstStyle/>
          <a:p>
            <a:r>
              <a:rPr lang="en-GB" sz="600" dirty="0"/>
              <a:t>Brooke Anderson, America Latina </a:t>
            </a:r>
            <a:r>
              <a:rPr lang="en-GB" sz="600" dirty="0" err="1"/>
              <a:t>Unida</a:t>
            </a:r>
            <a:r>
              <a:rPr lang="en-GB" sz="600" dirty="0"/>
              <a:t>: Mural in Caracas, Venezuela, 2006, digital image &lt;https://www.flickr.com/photos/brooke_anderson/772993669/&gt; [accessed 10 January 2023]</a:t>
            </a:r>
          </a:p>
        </p:txBody>
      </p:sp>
    </p:spTree>
    <p:extLst>
      <p:ext uri="{BB962C8B-B14F-4D97-AF65-F5344CB8AC3E}">
        <p14:creationId xmlns:p14="http://schemas.microsoft.com/office/powerpoint/2010/main" val="2074987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Databases-s1-full" descr="Video showing how to access the database listings for History from the Library website homepage.">
            <a:hlinkClick r:id="" action="ppaction://media"/>
            <a:extLst>
              <a:ext uri="{FF2B5EF4-FFF2-40B4-BE49-F238E27FC236}">
                <a16:creationId xmlns:a16="http://schemas.microsoft.com/office/drawing/2014/main" id="{E943CEEE-5FF3-D043-252A-6099DE950EA2}"/>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 y="0"/>
            <a:ext cx="9144000" cy="5143500"/>
          </a:xfrm>
          <a:prstGeom prst="rect">
            <a:avLst/>
          </a:prstGeom>
        </p:spPr>
      </p:pic>
    </p:spTree>
    <p:extLst>
      <p:ext uri="{BB962C8B-B14F-4D97-AF65-F5344CB8AC3E}">
        <p14:creationId xmlns:p14="http://schemas.microsoft.com/office/powerpoint/2010/main" val="1694671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60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5458691" y="455152"/>
            <a:ext cx="3188004" cy="729412"/>
          </a:xfrm>
        </p:spPr>
        <p:txBody>
          <a:bodyPr/>
          <a:lstStyle/>
          <a:p>
            <a:r>
              <a:rPr lang="en-US" dirty="0"/>
              <a:t>Cambridge Histories:</a:t>
            </a:r>
          </a:p>
          <a:p>
            <a:r>
              <a:rPr lang="en-US" dirty="0"/>
              <a:t>Latin America</a:t>
            </a:r>
          </a:p>
        </p:txBody>
      </p:sp>
      <p:sp>
        <p:nvSpPr>
          <p:cNvPr id="5" name="Text Placeholder 4"/>
          <p:cNvSpPr>
            <a:spLocks noGrp="1"/>
          </p:cNvSpPr>
          <p:nvPr>
            <p:ph type="body" sz="quarter" idx="16"/>
          </p:nvPr>
        </p:nvSpPr>
        <p:spPr>
          <a:xfrm>
            <a:off x="5434545" y="1184564"/>
            <a:ext cx="3351440" cy="976745"/>
          </a:xfrm>
        </p:spPr>
        <p:txBody>
          <a:bodyPr/>
          <a:lstStyle/>
          <a:p>
            <a:pPr>
              <a:lnSpc>
                <a:spcPct val="100000"/>
              </a:lnSpc>
            </a:pPr>
            <a:r>
              <a:rPr lang="en-US" sz="1400" dirty="0"/>
              <a:t>Multi-volume reference work covering the history of Latin America from colonial times to the present.</a:t>
            </a:r>
          </a:p>
          <a:p>
            <a:pPr>
              <a:lnSpc>
                <a:spcPct val="100000"/>
              </a:lnSpc>
            </a:pPr>
            <a:r>
              <a:rPr lang="en-US" sz="1400" dirty="0"/>
              <a:t>Access The Cambridge History of Latin America </a:t>
            </a:r>
            <a:r>
              <a:rPr lang="en-US" sz="1400" dirty="0">
                <a:hlinkClick r:id="rId3"/>
              </a:rPr>
              <a:t>here</a:t>
            </a:r>
            <a:endParaRPr lang="en-US" sz="1400" dirty="0"/>
          </a:p>
        </p:txBody>
      </p:sp>
      <p:pic>
        <p:nvPicPr>
          <p:cNvPr id="15" name="Picture 14" descr="Graphical user interface, text, website&#10;&#10;Description automatically generated">
            <a:extLst>
              <a:ext uri="{FF2B5EF4-FFF2-40B4-BE49-F238E27FC236}">
                <a16:creationId xmlns:a16="http://schemas.microsoft.com/office/drawing/2014/main" id="{97919D6C-6095-1CCB-692B-0A10A2D2B9A0}"/>
              </a:ext>
            </a:extLst>
          </p:cNvPr>
          <p:cNvPicPr>
            <a:picLocks noChangeAspect="1"/>
          </p:cNvPicPr>
          <p:nvPr/>
        </p:nvPicPr>
        <p:blipFill rotWithShape="1">
          <a:blip r:embed="rId4"/>
          <a:srcRect r="24506"/>
          <a:stretch/>
        </p:blipFill>
        <p:spPr>
          <a:xfrm>
            <a:off x="83127" y="117534"/>
            <a:ext cx="5295256" cy="3179618"/>
          </a:xfrm>
          <a:prstGeom prst="rect">
            <a:avLst/>
          </a:prstGeom>
          <a:effectLst>
            <a:outerShdw blurRad="50800" dist="38100" dir="2700000" algn="tl" rotWithShape="0">
              <a:prstClr val="black">
                <a:alpha val="40000"/>
              </a:prstClr>
            </a:outerShdw>
          </a:effectLst>
        </p:spPr>
      </p:pic>
      <p:pic>
        <p:nvPicPr>
          <p:cNvPr id="17" name="Picture 16" descr="Graphical user interface, application, website&#10;&#10;Description automatically generated">
            <a:hlinkClick r:id="rId3"/>
            <a:extLst>
              <a:ext uri="{FF2B5EF4-FFF2-40B4-BE49-F238E27FC236}">
                <a16:creationId xmlns:a16="http://schemas.microsoft.com/office/drawing/2014/main" id="{7272CD27-41C4-9DDF-0483-C56A50D4489A}"/>
              </a:ext>
            </a:extLst>
          </p:cNvPr>
          <p:cNvPicPr>
            <a:picLocks noChangeAspect="1"/>
          </p:cNvPicPr>
          <p:nvPr/>
        </p:nvPicPr>
        <p:blipFill>
          <a:blip r:embed="rId5"/>
          <a:stretch>
            <a:fillRect/>
          </a:stretch>
        </p:blipFill>
        <p:spPr>
          <a:xfrm>
            <a:off x="2602709" y="1457345"/>
            <a:ext cx="2585820" cy="222881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694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Graphical user interface, text, website&#10;&#10;Description automatically generated">
            <a:extLst>
              <a:ext uri="{FF2B5EF4-FFF2-40B4-BE49-F238E27FC236}">
                <a16:creationId xmlns:a16="http://schemas.microsoft.com/office/drawing/2014/main" id="{97919D6C-6095-1CCB-692B-0A10A2D2B9A0}"/>
              </a:ext>
            </a:extLst>
          </p:cNvPr>
          <p:cNvPicPr>
            <a:picLocks noChangeAspect="1"/>
          </p:cNvPicPr>
          <p:nvPr/>
        </p:nvPicPr>
        <p:blipFill rotWithShape="1">
          <a:blip r:embed="rId3"/>
          <a:srcRect r="24506" b="77060"/>
          <a:stretch/>
        </p:blipFill>
        <p:spPr>
          <a:xfrm>
            <a:off x="83127" y="117535"/>
            <a:ext cx="5295256" cy="729412"/>
          </a:xfrm>
          <a:prstGeom prst="rect">
            <a:avLst/>
          </a:prstGeom>
          <a:effectLst/>
        </p:spPr>
      </p:pic>
      <p:sp>
        <p:nvSpPr>
          <p:cNvPr id="20" name="Text Placeholder 2">
            <a:extLst>
              <a:ext uri="{FF2B5EF4-FFF2-40B4-BE49-F238E27FC236}">
                <a16:creationId xmlns:a16="http://schemas.microsoft.com/office/drawing/2014/main" id="{365FB9B9-1F16-639E-54A4-8C6BB49C80EC}"/>
              </a:ext>
            </a:extLst>
          </p:cNvPr>
          <p:cNvSpPr txBox="1">
            <a:spLocks/>
          </p:cNvSpPr>
          <p:nvPr/>
        </p:nvSpPr>
        <p:spPr>
          <a:xfrm>
            <a:off x="5600025" y="482241"/>
            <a:ext cx="3188004" cy="729412"/>
          </a:xfrm>
          <a:prstGeom prst="rect">
            <a:avLst/>
          </a:prstGeom>
        </p:spPr>
        <p:txBody>
          <a:bodyPr/>
          <a:lstStyle>
            <a:lvl1pPr marL="0" indent="0" algn="l" defTabSz="685800" rtl="0" eaLnBrk="1" latinLnBrk="0" hangingPunct="1">
              <a:lnSpc>
                <a:spcPct val="90000"/>
              </a:lnSpc>
              <a:spcBef>
                <a:spcPts val="750"/>
              </a:spcBef>
              <a:buFontTx/>
              <a:buNone/>
              <a:defRPr sz="2000" b="1" i="0" kern="1200" baseline="0">
                <a:solidFill>
                  <a:srgbClr val="F47920"/>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Cambridge Histories:</a:t>
            </a:r>
          </a:p>
          <a:p>
            <a:r>
              <a:rPr lang="en-US" dirty="0"/>
              <a:t>Religions in Latin America</a:t>
            </a:r>
          </a:p>
        </p:txBody>
      </p:sp>
      <p:pic>
        <p:nvPicPr>
          <p:cNvPr id="4" name="Picture 3" descr="Text&#10;&#10;Description automatically generated">
            <a:extLst>
              <a:ext uri="{FF2B5EF4-FFF2-40B4-BE49-F238E27FC236}">
                <a16:creationId xmlns:a16="http://schemas.microsoft.com/office/drawing/2014/main" id="{1673D2BD-5FF6-0E98-F045-A4F37A24D0EB}"/>
              </a:ext>
            </a:extLst>
          </p:cNvPr>
          <p:cNvPicPr>
            <a:picLocks noChangeAspect="1"/>
          </p:cNvPicPr>
          <p:nvPr/>
        </p:nvPicPr>
        <p:blipFill>
          <a:blip r:embed="rId4"/>
          <a:stretch>
            <a:fillRect/>
          </a:stretch>
        </p:blipFill>
        <p:spPr>
          <a:xfrm>
            <a:off x="76300" y="834000"/>
            <a:ext cx="5302083" cy="767407"/>
          </a:xfrm>
          <a:prstGeom prst="rect">
            <a:avLst/>
          </a:prstGeom>
        </p:spPr>
      </p:pic>
      <p:pic>
        <p:nvPicPr>
          <p:cNvPr id="7" name="Picture 6" descr="Text&#10;&#10;Description automatically generated">
            <a:extLst>
              <a:ext uri="{FF2B5EF4-FFF2-40B4-BE49-F238E27FC236}">
                <a16:creationId xmlns:a16="http://schemas.microsoft.com/office/drawing/2014/main" id="{67ACF9C3-B4B7-3174-986C-94944FADFDFC}"/>
              </a:ext>
            </a:extLst>
          </p:cNvPr>
          <p:cNvPicPr>
            <a:picLocks noChangeAspect="1"/>
          </p:cNvPicPr>
          <p:nvPr/>
        </p:nvPicPr>
        <p:blipFill>
          <a:blip r:embed="rId5"/>
          <a:stretch>
            <a:fillRect/>
          </a:stretch>
        </p:blipFill>
        <p:spPr>
          <a:xfrm>
            <a:off x="3038475" y="1290637"/>
            <a:ext cx="1695450" cy="2562225"/>
          </a:xfrm>
          <a:prstGeom prst="rect">
            <a:avLst/>
          </a:prstGeom>
        </p:spPr>
      </p:pic>
      <p:sp>
        <p:nvSpPr>
          <p:cNvPr id="8" name="Text Placeholder 4">
            <a:extLst>
              <a:ext uri="{FF2B5EF4-FFF2-40B4-BE49-F238E27FC236}">
                <a16:creationId xmlns:a16="http://schemas.microsoft.com/office/drawing/2014/main" id="{0E521724-EA45-128E-C341-4E46DF22FFBB}"/>
              </a:ext>
            </a:extLst>
          </p:cNvPr>
          <p:cNvSpPr txBox="1">
            <a:spLocks/>
          </p:cNvSpPr>
          <p:nvPr/>
        </p:nvSpPr>
        <p:spPr>
          <a:xfrm>
            <a:off x="5600025" y="1290637"/>
            <a:ext cx="3351440" cy="1424642"/>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lang="en-US" sz="2100" kern="1200" dirty="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GB" sz="1400" dirty="0"/>
              <a:t>Single volume reference work on the religious history in Latin America from pre-Conquest times until the present.</a:t>
            </a:r>
          </a:p>
          <a:p>
            <a:pPr>
              <a:lnSpc>
                <a:spcPct val="100000"/>
              </a:lnSpc>
            </a:pPr>
            <a:endParaRPr lang="en-GB" sz="1400" dirty="0"/>
          </a:p>
          <a:p>
            <a:pPr>
              <a:lnSpc>
                <a:spcPct val="100000"/>
              </a:lnSpc>
            </a:pPr>
            <a:r>
              <a:rPr lang="en-GB" sz="1400" dirty="0"/>
              <a:t>Access The Cambridge History of Religions in Latin America here</a:t>
            </a:r>
            <a:endParaRPr lang="en-GB" sz="1800" dirty="0"/>
          </a:p>
        </p:txBody>
      </p:sp>
    </p:spTree>
    <p:extLst>
      <p:ext uri="{BB962C8B-B14F-4D97-AF65-F5344CB8AC3E}">
        <p14:creationId xmlns:p14="http://schemas.microsoft.com/office/powerpoint/2010/main" val="3472983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US" dirty="0"/>
              <a:t>World Scholar: Latin America &amp; the Caribbean</a:t>
            </a:r>
          </a:p>
          <a:p>
            <a:endParaRPr lang="en-US" dirty="0"/>
          </a:p>
        </p:txBody>
      </p:sp>
      <p:sp>
        <p:nvSpPr>
          <p:cNvPr id="4" name="Text Placeholder 3"/>
          <p:cNvSpPr>
            <a:spLocks noGrp="1"/>
          </p:cNvSpPr>
          <p:nvPr>
            <p:ph type="body" sz="quarter" idx="15"/>
          </p:nvPr>
        </p:nvSpPr>
        <p:spPr>
          <a:xfrm>
            <a:off x="5295255" y="2136146"/>
            <a:ext cx="3351440" cy="1321429"/>
          </a:xfrm>
        </p:spPr>
        <p:txBody>
          <a:bodyPr/>
          <a:lstStyle/>
          <a:p>
            <a:pPr marL="171450" indent="-171450">
              <a:lnSpc>
                <a:spcPct val="100000"/>
              </a:lnSpc>
              <a:buFont typeface="Arial" panose="020B0604020202020204" pitchFamily="34" charset="0"/>
              <a:buChar char="•"/>
            </a:pPr>
            <a:r>
              <a:rPr lang="en-US" dirty="0"/>
              <a:t>Historic Collections: material from the 15</a:t>
            </a:r>
            <a:r>
              <a:rPr lang="en-US" baseline="30000" dirty="0"/>
              <a:t>th</a:t>
            </a:r>
            <a:r>
              <a:rPr lang="en-US" dirty="0"/>
              <a:t> to the 20</a:t>
            </a:r>
            <a:r>
              <a:rPr lang="en-US" baseline="30000" dirty="0"/>
              <a:t>th</a:t>
            </a:r>
            <a:r>
              <a:rPr lang="en-US" dirty="0"/>
              <a:t> century.</a:t>
            </a:r>
          </a:p>
          <a:p>
            <a:pPr marL="685800" lvl="1">
              <a:lnSpc>
                <a:spcPct val="100000"/>
              </a:lnSpc>
              <a:buClr>
                <a:srgbClr val="F47920"/>
              </a:buClr>
            </a:pPr>
            <a:r>
              <a:rPr lang="en-US" sz="900" b="0" dirty="0"/>
              <a:t>Independence</a:t>
            </a:r>
          </a:p>
          <a:p>
            <a:pPr marL="685800" lvl="1">
              <a:lnSpc>
                <a:spcPct val="100000"/>
              </a:lnSpc>
              <a:buClr>
                <a:srgbClr val="F47920"/>
              </a:buClr>
            </a:pPr>
            <a:r>
              <a:rPr lang="en-US" sz="900" b="0" dirty="0"/>
              <a:t>Political and popular groups</a:t>
            </a:r>
          </a:p>
          <a:p>
            <a:pPr marL="685800" lvl="1">
              <a:lnSpc>
                <a:spcPct val="100000"/>
              </a:lnSpc>
              <a:buClr>
                <a:srgbClr val="F47920"/>
              </a:buClr>
            </a:pPr>
            <a:r>
              <a:rPr lang="en-US" sz="900" b="0" dirty="0"/>
              <a:t>International relations</a:t>
            </a:r>
          </a:p>
          <a:p>
            <a:pPr marL="685800" lvl="1">
              <a:lnSpc>
                <a:spcPct val="100000"/>
              </a:lnSpc>
              <a:buClr>
                <a:srgbClr val="F47920"/>
              </a:buClr>
            </a:pPr>
            <a:r>
              <a:rPr lang="en-US" sz="900" b="0" dirty="0"/>
              <a:t>etc.</a:t>
            </a:r>
          </a:p>
        </p:txBody>
      </p:sp>
      <p:sp>
        <p:nvSpPr>
          <p:cNvPr id="5" name="Text Placeholder 4"/>
          <p:cNvSpPr>
            <a:spLocks noGrp="1"/>
          </p:cNvSpPr>
          <p:nvPr>
            <p:ph type="body" sz="quarter" idx="16"/>
          </p:nvPr>
        </p:nvSpPr>
        <p:spPr>
          <a:xfrm>
            <a:off x="5295255" y="1103636"/>
            <a:ext cx="3351440" cy="893965"/>
          </a:xfrm>
        </p:spPr>
        <p:txBody>
          <a:bodyPr/>
          <a:lstStyle/>
          <a:p>
            <a:pPr marL="342900" indent="-342900">
              <a:lnSpc>
                <a:spcPct val="100000"/>
              </a:lnSpc>
              <a:buFont typeface="Arial" panose="020B0604020202020204" pitchFamily="34" charset="0"/>
              <a:buChar char="•"/>
            </a:pPr>
            <a:r>
              <a:rPr lang="en-US" sz="1400" dirty="0"/>
              <a:t>Historic manuscripts and monographs</a:t>
            </a:r>
          </a:p>
          <a:p>
            <a:pPr marL="342900" indent="-342900">
              <a:lnSpc>
                <a:spcPct val="100000"/>
              </a:lnSpc>
              <a:buFont typeface="Arial" panose="020B0604020202020204" pitchFamily="34" charset="0"/>
              <a:buChar char="•"/>
            </a:pPr>
            <a:r>
              <a:rPr lang="en-US" sz="1400" dirty="0"/>
              <a:t>Newspapers and maps</a:t>
            </a:r>
          </a:p>
          <a:p>
            <a:pPr marL="342900" indent="-342900">
              <a:lnSpc>
                <a:spcPct val="100000"/>
              </a:lnSpc>
              <a:buFont typeface="Arial" panose="020B0604020202020204" pitchFamily="34" charset="0"/>
              <a:buChar char="•"/>
            </a:pPr>
            <a:r>
              <a:rPr lang="en-US" sz="1400" dirty="0"/>
              <a:t>Accompanying essays and statistics</a:t>
            </a:r>
          </a:p>
        </p:txBody>
      </p:sp>
      <p:pic>
        <p:nvPicPr>
          <p:cNvPr id="6" name="Picture Placeholder 5" descr="Screenshot of the World Scholar: Latin America &amp; the Caribbean homepage"/>
          <p:cNvPicPr>
            <a:picLocks noGrp="1" noChangeAspect="1"/>
          </p:cNvPicPr>
          <p:nvPr>
            <p:ph type="pic" sz="quarter" idx="10"/>
          </p:nvPr>
        </p:nvPicPr>
        <p:blipFill>
          <a:blip r:embed="rId3"/>
          <a:srcRect l="2404" r="2404"/>
          <a:stretch/>
        </p:blipFill>
        <p:spPr>
          <a:xfrm>
            <a:off x="0" y="0"/>
            <a:ext cx="5125853" cy="4391526"/>
          </a:xfrm>
        </p:spPr>
      </p:pic>
      <p:sp>
        <p:nvSpPr>
          <p:cNvPr id="2" name="Text Placeholder 4">
            <a:extLst>
              <a:ext uri="{FF2B5EF4-FFF2-40B4-BE49-F238E27FC236}">
                <a16:creationId xmlns:a16="http://schemas.microsoft.com/office/drawing/2014/main" id="{E1323ACB-50F9-C028-0F71-14E781522B16}"/>
              </a:ext>
            </a:extLst>
          </p:cNvPr>
          <p:cNvSpPr txBox="1">
            <a:spLocks/>
          </p:cNvSpPr>
          <p:nvPr/>
        </p:nvSpPr>
        <p:spPr>
          <a:xfrm>
            <a:off x="5295255" y="3390254"/>
            <a:ext cx="3572520" cy="411732"/>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lang="en-US" sz="2100" kern="1200" dirty="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GB" sz="1400" dirty="0"/>
              <a:t>Access World Scholar: Latin America &amp; the Caribbean </a:t>
            </a:r>
            <a:r>
              <a:rPr lang="en-GB" sz="1400" dirty="0">
                <a:hlinkClick r:id="rId4"/>
              </a:rPr>
              <a:t>here</a:t>
            </a:r>
            <a:endParaRPr lang="en-GB" sz="1400" dirty="0"/>
          </a:p>
        </p:txBody>
      </p:sp>
    </p:spTree>
    <p:extLst>
      <p:ext uri="{BB962C8B-B14F-4D97-AF65-F5344CB8AC3E}">
        <p14:creationId xmlns:p14="http://schemas.microsoft.com/office/powerpoint/2010/main" val="2873924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5458691" y="455152"/>
            <a:ext cx="3188004" cy="410758"/>
          </a:xfrm>
        </p:spPr>
        <p:txBody>
          <a:bodyPr/>
          <a:lstStyle/>
          <a:p>
            <a:r>
              <a:rPr lang="en-US" dirty="0"/>
              <a:t>Latin America in Video</a:t>
            </a:r>
          </a:p>
        </p:txBody>
      </p:sp>
      <p:sp>
        <p:nvSpPr>
          <p:cNvPr id="4" name="Text Placeholder 3"/>
          <p:cNvSpPr>
            <a:spLocks noGrp="1"/>
          </p:cNvSpPr>
          <p:nvPr>
            <p:ph type="body" sz="quarter" idx="15"/>
          </p:nvPr>
        </p:nvSpPr>
        <p:spPr>
          <a:xfrm>
            <a:off x="5295255" y="1773382"/>
            <a:ext cx="3351440" cy="636443"/>
          </a:xfrm>
        </p:spPr>
        <p:txBody>
          <a:bodyPr/>
          <a:lstStyle/>
          <a:p>
            <a:pPr>
              <a:lnSpc>
                <a:spcPct val="100000"/>
              </a:lnSpc>
            </a:pPr>
            <a:r>
              <a:rPr lang="en-GB" sz="900" dirty="0">
                <a:solidFill>
                  <a:srgbClr val="444444"/>
                </a:solidFill>
              </a:rPr>
              <a:t>Original-language and English (two thirds with subtitles)</a:t>
            </a:r>
            <a:endParaRPr lang="en-GB" sz="900" b="0" i="0" dirty="0">
              <a:solidFill>
                <a:srgbClr val="444444"/>
              </a:solidFill>
              <a:effectLst/>
            </a:endParaRPr>
          </a:p>
          <a:p>
            <a:pPr>
              <a:lnSpc>
                <a:spcPct val="100000"/>
              </a:lnSpc>
            </a:pPr>
            <a:r>
              <a:rPr lang="en-GB" sz="900" b="0" i="0" dirty="0">
                <a:solidFill>
                  <a:srgbClr val="444444"/>
                </a:solidFill>
                <a:effectLst/>
              </a:rPr>
              <a:t>Many from producers and independent filmmakers in Latin America.</a:t>
            </a:r>
          </a:p>
        </p:txBody>
      </p:sp>
      <p:sp>
        <p:nvSpPr>
          <p:cNvPr id="5" name="Text Placeholder 4"/>
          <p:cNvSpPr>
            <a:spLocks noGrp="1"/>
          </p:cNvSpPr>
          <p:nvPr>
            <p:ph type="body" sz="quarter" idx="16"/>
          </p:nvPr>
        </p:nvSpPr>
        <p:spPr>
          <a:xfrm>
            <a:off x="5295255" y="865910"/>
            <a:ext cx="3351440" cy="976745"/>
          </a:xfrm>
        </p:spPr>
        <p:txBody>
          <a:bodyPr/>
          <a:lstStyle/>
          <a:p>
            <a:pPr marL="342900" indent="-342900">
              <a:lnSpc>
                <a:spcPct val="100000"/>
              </a:lnSpc>
              <a:buFont typeface="Arial" panose="020B0604020202020204" pitchFamily="34" charset="0"/>
              <a:buChar char="•"/>
            </a:pPr>
            <a:r>
              <a:rPr lang="en-US" sz="1400" dirty="0"/>
              <a:t>Video collection of documentaries</a:t>
            </a:r>
          </a:p>
          <a:p>
            <a:pPr marL="342900" indent="-342900">
              <a:lnSpc>
                <a:spcPct val="100000"/>
              </a:lnSpc>
              <a:buFont typeface="Arial" panose="020B0604020202020204" pitchFamily="34" charset="0"/>
              <a:buChar char="•"/>
            </a:pPr>
            <a:r>
              <a:rPr lang="en-US" sz="1400" dirty="0"/>
              <a:t>Covers all themes of Latin America</a:t>
            </a:r>
          </a:p>
          <a:p>
            <a:pPr marL="342900" indent="-342900">
              <a:lnSpc>
                <a:spcPct val="100000"/>
              </a:lnSpc>
              <a:buFont typeface="Arial" panose="020B0604020202020204" pitchFamily="34" charset="0"/>
              <a:buChar char="•"/>
            </a:pPr>
            <a:r>
              <a:rPr lang="en-US" sz="1400" dirty="0"/>
              <a:t>Historic to contemporary</a:t>
            </a:r>
          </a:p>
        </p:txBody>
      </p:sp>
      <p:pic>
        <p:nvPicPr>
          <p:cNvPr id="13" name="Picture 12" descr="Graphical user interface&#10;&#10;Description automatically generated">
            <a:hlinkClick r:id="rId3"/>
            <a:extLst>
              <a:ext uri="{FF2B5EF4-FFF2-40B4-BE49-F238E27FC236}">
                <a16:creationId xmlns:a16="http://schemas.microsoft.com/office/drawing/2014/main" id="{B024A024-C998-E335-4714-0532321695A6}"/>
              </a:ext>
            </a:extLst>
          </p:cNvPr>
          <p:cNvPicPr>
            <a:picLocks noChangeAspect="1"/>
          </p:cNvPicPr>
          <p:nvPr/>
        </p:nvPicPr>
        <p:blipFill>
          <a:blip r:embed="rId4"/>
          <a:stretch>
            <a:fillRect/>
          </a:stretch>
        </p:blipFill>
        <p:spPr>
          <a:xfrm>
            <a:off x="-5174" y="173182"/>
            <a:ext cx="5300428" cy="3214254"/>
          </a:xfrm>
          <a:prstGeom prst="rect">
            <a:avLst/>
          </a:prstGeom>
        </p:spPr>
      </p:pic>
      <p:sp>
        <p:nvSpPr>
          <p:cNvPr id="2" name="TextBox 1">
            <a:extLst>
              <a:ext uri="{FF2B5EF4-FFF2-40B4-BE49-F238E27FC236}">
                <a16:creationId xmlns:a16="http://schemas.microsoft.com/office/drawing/2014/main" id="{08B9D34F-DA90-53A6-77BD-C68BC0E54109}"/>
              </a:ext>
            </a:extLst>
          </p:cNvPr>
          <p:cNvSpPr txBox="1"/>
          <p:nvPr/>
        </p:nvSpPr>
        <p:spPr>
          <a:xfrm>
            <a:off x="5376972" y="2307214"/>
            <a:ext cx="2957591" cy="885825"/>
          </a:xfrm>
          <a:prstGeom prst="rect">
            <a:avLst/>
          </a:prstGeom>
          <a:noFill/>
        </p:spPr>
        <p:txBody>
          <a:bodyPr wrap="none" lIns="108000" numCol="2" spcCol="180000" rtlCol="0">
            <a:noAutofit/>
          </a:bodyPr>
          <a:lstStyle/>
          <a:p>
            <a:pPr>
              <a:lnSpc>
                <a:spcPct val="100000"/>
              </a:lnSpc>
            </a:pPr>
            <a:r>
              <a:rPr lang="en-GB" sz="1000" dirty="0">
                <a:solidFill>
                  <a:srgbClr val="444444"/>
                </a:solidFill>
              </a:rPr>
              <a:t>Themes include:</a:t>
            </a:r>
            <a:endParaRPr lang="en-GB" sz="1000" b="0" i="0" dirty="0">
              <a:solidFill>
                <a:srgbClr val="444444"/>
              </a:solidFill>
              <a:effectLst/>
            </a:endParaRPr>
          </a:p>
          <a:p>
            <a:pPr marL="171450" indent="-171450">
              <a:lnSpc>
                <a:spcPct val="100000"/>
              </a:lnSpc>
              <a:buFont typeface="Arial" panose="020B0604020202020204" pitchFamily="34" charset="0"/>
              <a:buChar char="•"/>
            </a:pPr>
            <a:r>
              <a:rPr lang="en-GB" sz="1000" dirty="0">
                <a:solidFill>
                  <a:srgbClr val="444444"/>
                </a:solidFill>
              </a:rPr>
              <a:t>H</a:t>
            </a:r>
            <a:r>
              <a:rPr lang="en-GB" sz="1000" b="0" i="0" dirty="0">
                <a:solidFill>
                  <a:srgbClr val="444444"/>
                </a:solidFill>
                <a:effectLst/>
              </a:rPr>
              <a:t>uman rights and violence</a:t>
            </a:r>
          </a:p>
          <a:p>
            <a:pPr marL="171450" indent="-171450">
              <a:lnSpc>
                <a:spcPct val="100000"/>
              </a:lnSpc>
              <a:buFont typeface="Arial" panose="020B0604020202020204" pitchFamily="34" charset="0"/>
              <a:buChar char="•"/>
            </a:pPr>
            <a:r>
              <a:rPr lang="en-GB" sz="1000" b="0" i="0" dirty="0">
                <a:solidFill>
                  <a:srgbClr val="444444"/>
                </a:solidFill>
                <a:effectLst/>
              </a:rPr>
              <a:t>Immigration</a:t>
            </a:r>
          </a:p>
          <a:p>
            <a:pPr marL="171450" indent="-171450">
              <a:lnSpc>
                <a:spcPct val="100000"/>
              </a:lnSpc>
              <a:buFont typeface="Arial" panose="020B0604020202020204" pitchFamily="34" charset="0"/>
              <a:buChar char="•"/>
            </a:pPr>
            <a:r>
              <a:rPr lang="en-GB" sz="1000" dirty="0">
                <a:solidFill>
                  <a:srgbClr val="444444"/>
                </a:solidFill>
              </a:rPr>
              <a:t>Indigenous rights</a:t>
            </a:r>
          </a:p>
          <a:p>
            <a:pPr marL="171450" indent="-171450">
              <a:lnSpc>
                <a:spcPct val="100000"/>
              </a:lnSpc>
              <a:buFont typeface="Arial" panose="020B0604020202020204" pitchFamily="34" charset="0"/>
              <a:buChar char="•"/>
            </a:pPr>
            <a:r>
              <a:rPr lang="en-GB" sz="1000" b="0" i="0" dirty="0">
                <a:solidFill>
                  <a:srgbClr val="444444"/>
                </a:solidFill>
                <a:effectLst/>
              </a:rPr>
              <a:t>Education</a:t>
            </a:r>
            <a:endParaRPr lang="en-GB" sz="1000" dirty="0">
              <a:solidFill>
                <a:srgbClr val="444444"/>
              </a:solidFill>
            </a:endParaRPr>
          </a:p>
          <a:p>
            <a:pPr marL="171450" indent="-171450">
              <a:lnSpc>
                <a:spcPct val="100000"/>
              </a:lnSpc>
              <a:buFont typeface="Arial" panose="020B0604020202020204" pitchFamily="34" charset="0"/>
              <a:buChar char="•"/>
            </a:pPr>
            <a:r>
              <a:rPr lang="en-GB" sz="1000" b="0" i="0" dirty="0">
                <a:solidFill>
                  <a:srgbClr val="444444"/>
                </a:solidFill>
                <a:effectLst/>
              </a:rPr>
              <a:t>Popular culture</a:t>
            </a:r>
          </a:p>
          <a:p>
            <a:pPr marL="171450" indent="-171450">
              <a:lnSpc>
                <a:spcPct val="100000"/>
              </a:lnSpc>
              <a:buFont typeface="Arial" panose="020B0604020202020204" pitchFamily="34" charset="0"/>
              <a:buChar char="•"/>
            </a:pPr>
            <a:r>
              <a:rPr lang="en-GB" sz="1000" dirty="0">
                <a:solidFill>
                  <a:srgbClr val="444444"/>
                </a:solidFill>
              </a:rPr>
              <a:t>P</a:t>
            </a:r>
            <a:r>
              <a:rPr lang="en-GB" sz="1000" b="0" i="0" dirty="0">
                <a:solidFill>
                  <a:srgbClr val="444444"/>
                </a:solidFill>
                <a:effectLst/>
              </a:rPr>
              <a:t>olitical history</a:t>
            </a:r>
          </a:p>
          <a:p>
            <a:endParaRPr lang="en-GB" dirty="0"/>
          </a:p>
        </p:txBody>
      </p:sp>
      <p:sp>
        <p:nvSpPr>
          <p:cNvPr id="6" name="TextBox 5">
            <a:extLst>
              <a:ext uri="{FF2B5EF4-FFF2-40B4-BE49-F238E27FC236}">
                <a16:creationId xmlns:a16="http://schemas.microsoft.com/office/drawing/2014/main" id="{3A3E45AE-A770-7DCF-3467-633003BDA5E2}"/>
              </a:ext>
            </a:extLst>
          </p:cNvPr>
          <p:cNvSpPr txBox="1"/>
          <p:nvPr/>
        </p:nvSpPr>
        <p:spPr>
          <a:xfrm>
            <a:off x="5540599" y="3288722"/>
            <a:ext cx="2630335" cy="300082"/>
          </a:xfrm>
          <a:prstGeom prst="rect">
            <a:avLst/>
          </a:prstGeom>
          <a:noFill/>
        </p:spPr>
        <p:txBody>
          <a:bodyPr wrap="none" rtlCol="0">
            <a:spAutoFit/>
          </a:bodyPr>
          <a:lstStyle/>
          <a:p>
            <a:r>
              <a:rPr lang="en-GB" dirty="0"/>
              <a:t>Access Latin America in Video </a:t>
            </a:r>
            <a:r>
              <a:rPr lang="en-GB" dirty="0">
                <a:hlinkClick r:id="rId3"/>
              </a:rPr>
              <a:t>here</a:t>
            </a:r>
            <a:endParaRPr lang="en-GB" dirty="0"/>
          </a:p>
        </p:txBody>
      </p:sp>
    </p:spTree>
    <p:extLst>
      <p:ext uri="{BB962C8B-B14F-4D97-AF65-F5344CB8AC3E}">
        <p14:creationId xmlns:p14="http://schemas.microsoft.com/office/powerpoint/2010/main" val="919724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858491" y="267682"/>
            <a:ext cx="4788204" cy="410758"/>
          </a:xfrm>
        </p:spPr>
        <p:txBody>
          <a:bodyPr/>
          <a:lstStyle/>
          <a:p>
            <a:r>
              <a:rPr lang="en-US" dirty="0"/>
              <a:t>Archives Unbound:</a:t>
            </a:r>
          </a:p>
          <a:p>
            <a:r>
              <a:rPr lang="en-US" dirty="0"/>
              <a:t>Latin American and Caribbean Studies</a:t>
            </a:r>
          </a:p>
        </p:txBody>
      </p:sp>
      <p:sp>
        <p:nvSpPr>
          <p:cNvPr id="5" name="Text Placeholder 4"/>
          <p:cNvSpPr>
            <a:spLocks noGrp="1"/>
          </p:cNvSpPr>
          <p:nvPr>
            <p:ph type="body" sz="quarter" idx="16"/>
          </p:nvPr>
        </p:nvSpPr>
        <p:spPr>
          <a:xfrm>
            <a:off x="4436273" y="1052771"/>
            <a:ext cx="3351440" cy="976745"/>
          </a:xfrm>
        </p:spPr>
        <p:txBody>
          <a:bodyPr/>
          <a:lstStyle/>
          <a:p>
            <a:pPr marL="342900" indent="-342900">
              <a:lnSpc>
                <a:spcPct val="100000"/>
              </a:lnSpc>
              <a:buFont typeface="Arial" panose="020B0604020202020204" pitchFamily="34" charset="0"/>
              <a:buChar char="•"/>
            </a:pPr>
            <a:r>
              <a:rPr lang="en-GB" sz="1400" dirty="0"/>
              <a:t>Topically-focused digital collections of historical documents</a:t>
            </a:r>
            <a:endParaRPr lang="en-US" sz="1400" dirty="0"/>
          </a:p>
        </p:txBody>
      </p:sp>
      <p:pic>
        <p:nvPicPr>
          <p:cNvPr id="7" name="Picture 6" descr="Text&#10;&#10;Description automatically generated">
            <a:extLst>
              <a:ext uri="{FF2B5EF4-FFF2-40B4-BE49-F238E27FC236}">
                <a16:creationId xmlns:a16="http://schemas.microsoft.com/office/drawing/2014/main" id="{BFB60EF7-1ECD-415D-0B9B-5382E0C7644F}"/>
              </a:ext>
            </a:extLst>
          </p:cNvPr>
          <p:cNvPicPr>
            <a:picLocks noChangeAspect="1"/>
          </p:cNvPicPr>
          <p:nvPr/>
        </p:nvPicPr>
        <p:blipFill>
          <a:blip r:embed="rId3"/>
          <a:stretch>
            <a:fillRect/>
          </a:stretch>
        </p:blipFill>
        <p:spPr>
          <a:xfrm>
            <a:off x="82261" y="75335"/>
            <a:ext cx="3558321" cy="1206210"/>
          </a:xfrm>
          <a:prstGeom prst="rect">
            <a:avLst/>
          </a:prstGeom>
        </p:spPr>
      </p:pic>
      <p:pic>
        <p:nvPicPr>
          <p:cNvPr id="11" name="Picture 10" descr="A picture containing text, different, screenshot&#10;&#10;Description automatically generated">
            <a:extLst>
              <a:ext uri="{FF2B5EF4-FFF2-40B4-BE49-F238E27FC236}">
                <a16:creationId xmlns:a16="http://schemas.microsoft.com/office/drawing/2014/main" id="{0C4CEEFA-F7B5-0DE1-492C-8FCEF1B98500}"/>
              </a:ext>
            </a:extLst>
          </p:cNvPr>
          <p:cNvPicPr>
            <a:picLocks noChangeAspect="1"/>
          </p:cNvPicPr>
          <p:nvPr/>
        </p:nvPicPr>
        <p:blipFill>
          <a:blip r:embed="rId4"/>
          <a:stretch>
            <a:fillRect/>
          </a:stretch>
        </p:blipFill>
        <p:spPr>
          <a:xfrm>
            <a:off x="82261" y="1281545"/>
            <a:ext cx="3558227" cy="2633269"/>
          </a:xfrm>
          <a:prstGeom prst="rect">
            <a:avLst/>
          </a:prstGeom>
        </p:spPr>
      </p:pic>
      <p:pic>
        <p:nvPicPr>
          <p:cNvPr id="13" name="Picture 12" descr="A city next to a body of water&#10;&#10;Description automatically generated with low confidence">
            <a:hlinkClick r:id="rId5"/>
            <a:extLst>
              <a:ext uri="{FF2B5EF4-FFF2-40B4-BE49-F238E27FC236}">
                <a16:creationId xmlns:a16="http://schemas.microsoft.com/office/drawing/2014/main" id="{30B46359-8C29-9BCE-1037-FD3188AC6159}"/>
              </a:ext>
            </a:extLst>
          </p:cNvPr>
          <p:cNvPicPr>
            <a:picLocks noChangeAspect="1"/>
          </p:cNvPicPr>
          <p:nvPr/>
        </p:nvPicPr>
        <p:blipFill>
          <a:blip r:embed="rId6"/>
          <a:stretch>
            <a:fillRect/>
          </a:stretch>
        </p:blipFill>
        <p:spPr>
          <a:xfrm>
            <a:off x="2595994" y="1884650"/>
            <a:ext cx="3151909" cy="2787963"/>
          </a:xfrm>
          <a:prstGeom prst="rect">
            <a:avLst/>
          </a:prstGeom>
        </p:spPr>
      </p:pic>
      <p:sp>
        <p:nvSpPr>
          <p:cNvPr id="2" name="TextBox 1">
            <a:extLst>
              <a:ext uri="{FF2B5EF4-FFF2-40B4-BE49-F238E27FC236}">
                <a16:creationId xmlns:a16="http://schemas.microsoft.com/office/drawing/2014/main" id="{82ECC74E-351B-9310-2EA1-ABE9C2CE7F7F}"/>
              </a:ext>
            </a:extLst>
          </p:cNvPr>
          <p:cNvSpPr txBox="1"/>
          <p:nvPr/>
        </p:nvSpPr>
        <p:spPr>
          <a:xfrm>
            <a:off x="6029325" y="2733675"/>
            <a:ext cx="2617370" cy="715581"/>
          </a:xfrm>
          <a:prstGeom prst="rect">
            <a:avLst/>
          </a:prstGeom>
          <a:noFill/>
        </p:spPr>
        <p:txBody>
          <a:bodyPr wrap="square" rtlCol="0">
            <a:spAutoFit/>
          </a:bodyPr>
          <a:lstStyle/>
          <a:p>
            <a:r>
              <a:rPr lang="en-GB" dirty="0"/>
              <a:t>Access Archives Unbound: </a:t>
            </a:r>
          </a:p>
          <a:p>
            <a:r>
              <a:rPr lang="en-GB" dirty="0"/>
              <a:t>Latin America and Caribbean Studies </a:t>
            </a:r>
            <a:r>
              <a:rPr lang="en-GB" dirty="0">
                <a:hlinkClick r:id="rId5"/>
              </a:rPr>
              <a:t>here</a:t>
            </a:r>
            <a:endParaRPr lang="en-GB" dirty="0"/>
          </a:p>
        </p:txBody>
      </p:sp>
    </p:spTree>
    <p:extLst>
      <p:ext uri="{BB962C8B-B14F-4D97-AF65-F5344CB8AC3E}">
        <p14:creationId xmlns:p14="http://schemas.microsoft.com/office/powerpoint/2010/main" val="2917566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Text, letter&#10;&#10;Description automatically generated">
            <a:extLst>
              <a:ext uri="{FF2B5EF4-FFF2-40B4-BE49-F238E27FC236}">
                <a16:creationId xmlns:a16="http://schemas.microsoft.com/office/drawing/2014/main" id="{3B08695F-75E5-4642-F0D4-1B54D620AC42}"/>
              </a:ext>
            </a:extLst>
          </p:cNvPr>
          <p:cNvPicPr>
            <a:picLocks noChangeAspect="1"/>
          </p:cNvPicPr>
          <p:nvPr/>
        </p:nvPicPr>
        <p:blipFill>
          <a:blip r:embed="rId3"/>
          <a:stretch>
            <a:fillRect/>
          </a:stretch>
        </p:blipFill>
        <p:spPr>
          <a:xfrm>
            <a:off x="2821235" y="2706198"/>
            <a:ext cx="3541395" cy="2116372"/>
          </a:xfrm>
          <a:prstGeom prst="rect">
            <a:avLst/>
          </a:prstGeom>
        </p:spPr>
      </p:pic>
      <p:sp>
        <p:nvSpPr>
          <p:cNvPr id="3" name="Text Placeholder 2"/>
          <p:cNvSpPr>
            <a:spLocks noGrp="1"/>
          </p:cNvSpPr>
          <p:nvPr>
            <p:ph type="body" sz="quarter" idx="14"/>
          </p:nvPr>
        </p:nvSpPr>
        <p:spPr>
          <a:xfrm>
            <a:off x="5458691" y="455152"/>
            <a:ext cx="3188004" cy="410758"/>
          </a:xfrm>
        </p:spPr>
        <p:txBody>
          <a:bodyPr/>
          <a:lstStyle/>
          <a:p>
            <a:r>
              <a:rPr lang="en-US" dirty="0"/>
              <a:t>More Gale Primary Sources</a:t>
            </a:r>
          </a:p>
        </p:txBody>
      </p:sp>
      <p:sp>
        <p:nvSpPr>
          <p:cNvPr id="5" name="Text Placeholder 4"/>
          <p:cNvSpPr>
            <a:spLocks noGrp="1"/>
          </p:cNvSpPr>
          <p:nvPr>
            <p:ph type="body" sz="quarter" idx="16"/>
          </p:nvPr>
        </p:nvSpPr>
        <p:spPr>
          <a:xfrm>
            <a:off x="5295255" y="865910"/>
            <a:ext cx="3351440" cy="976745"/>
          </a:xfrm>
        </p:spPr>
        <p:txBody>
          <a:bodyPr/>
          <a:lstStyle/>
          <a:p>
            <a:pPr marL="342900" indent="-342900">
              <a:lnSpc>
                <a:spcPct val="100000"/>
              </a:lnSpc>
              <a:buFont typeface="Arial" panose="020B0604020202020204" pitchFamily="34" charset="0"/>
              <a:buChar char="•"/>
            </a:pPr>
            <a:r>
              <a:rPr lang="en-US" sz="1400" dirty="0"/>
              <a:t>Multiple collections</a:t>
            </a:r>
          </a:p>
          <a:p>
            <a:pPr marL="342900" indent="-342900">
              <a:lnSpc>
                <a:spcPct val="100000"/>
              </a:lnSpc>
              <a:buFont typeface="Arial" panose="020B0604020202020204" pitchFamily="34" charset="0"/>
              <a:buChar char="•"/>
            </a:pPr>
            <a:r>
              <a:rPr lang="en-US" sz="1400" dirty="0"/>
              <a:t>Cross searchable</a:t>
            </a:r>
          </a:p>
          <a:p>
            <a:pPr marL="342900" indent="-342900">
              <a:lnSpc>
                <a:spcPct val="100000"/>
              </a:lnSpc>
              <a:buFont typeface="Arial" panose="020B0604020202020204" pitchFamily="34" charset="0"/>
              <a:buChar char="•"/>
            </a:pPr>
            <a:r>
              <a:rPr lang="en-US" sz="1400" dirty="0"/>
              <a:t>Huge collections</a:t>
            </a:r>
          </a:p>
        </p:txBody>
      </p:sp>
      <p:pic>
        <p:nvPicPr>
          <p:cNvPr id="6" name="Picture 5" descr="A picture containing graphical user interface&#10;&#10;Description automatically generated">
            <a:extLst>
              <a:ext uri="{FF2B5EF4-FFF2-40B4-BE49-F238E27FC236}">
                <a16:creationId xmlns:a16="http://schemas.microsoft.com/office/drawing/2014/main" id="{1AFBB911-736A-35F8-92CB-D7F4C68E8FBD}"/>
              </a:ext>
            </a:extLst>
          </p:cNvPr>
          <p:cNvPicPr>
            <a:picLocks noChangeAspect="1"/>
          </p:cNvPicPr>
          <p:nvPr/>
        </p:nvPicPr>
        <p:blipFill>
          <a:blip r:embed="rId4"/>
          <a:stretch>
            <a:fillRect/>
          </a:stretch>
        </p:blipFill>
        <p:spPr>
          <a:xfrm>
            <a:off x="54552" y="75335"/>
            <a:ext cx="2801319" cy="1192356"/>
          </a:xfrm>
          <a:prstGeom prst="rect">
            <a:avLst/>
          </a:prstGeom>
        </p:spPr>
      </p:pic>
      <p:pic>
        <p:nvPicPr>
          <p:cNvPr id="8" name="Picture 7" descr="Text&#10;&#10;Description automatically generated with medium confidence">
            <a:extLst>
              <a:ext uri="{FF2B5EF4-FFF2-40B4-BE49-F238E27FC236}">
                <a16:creationId xmlns:a16="http://schemas.microsoft.com/office/drawing/2014/main" id="{4A324A25-27DC-1C55-C0ED-21E016EEA0F9}"/>
              </a:ext>
            </a:extLst>
          </p:cNvPr>
          <p:cNvPicPr>
            <a:picLocks noChangeAspect="1"/>
          </p:cNvPicPr>
          <p:nvPr/>
        </p:nvPicPr>
        <p:blipFill>
          <a:blip r:embed="rId5"/>
          <a:stretch>
            <a:fillRect/>
          </a:stretch>
        </p:blipFill>
        <p:spPr>
          <a:xfrm>
            <a:off x="1640680" y="671513"/>
            <a:ext cx="1308680" cy="1963020"/>
          </a:xfrm>
          <a:prstGeom prst="rect">
            <a:avLst/>
          </a:prstGeom>
        </p:spPr>
      </p:pic>
      <p:pic>
        <p:nvPicPr>
          <p:cNvPr id="10" name="Picture 9" descr="A picture containing text, newspaper, sign&#10;&#10;Description automatically generated">
            <a:extLst>
              <a:ext uri="{FF2B5EF4-FFF2-40B4-BE49-F238E27FC236}">
                <a16:creationId xmlns:a16="http://schemas.microsoft.com/office/drawing/2014/main" id="{42097959-6110-D282-2241-712A1CD74D52}"/>
              </a:ext>
            </a:extLst>
          </p:cNvPr>
          <p:cNvPicPr>
            <a:picLocks noChangeAspect="1"/>
          </p:cNvPicPr>
          <p:nvPr/>
        </p:nvPicPr>
        <p:blipFill>
          <a:blip r:embed="rId6"/>
          <a:stretch>
            <a:fillRect/>
          </a:stretch>
        </p:blipFill>
        <p:spPr>
          <a:xfrm>
            <a:off x="3042848" y="671513"/>
            <a:ext cx="1308679" cy="1963017"/>
          </a:xfrm>
          <a:prstGeom prst="rect">
            <a:avLst/>
          </a:prstGeom>
        </p:spPr>
      </p:pic>
      <p:pic>
        <p:nvPicPr>
          <p:cNvPr id="7" name="Picture 6" descr="Text&#10;&#10;Description automatically generated">
            <a:extLst>
              <a:ext uri="{FF2B5EF4-FFF2-40B4-BE49-F238E27FC236}">
                <a16:creationId xmlns:a16="http://schemas.microsoft.com/office/drawing/2014/main" id="{A81C1C51-03C8-FFB6-6127-EE5FE245DC76}"/>
              </a:ext>
            </a:extLst>
          </p:cNvPr>
          <p:cNvPicPr>
            <a:picLocks noChangeAspect="1"/>
          </p:cNvPicPr>
          <p:nvPr/>
        </p:nvPicPr>
        <p:blipFill>
          <a:blip r:embed="rId7"/>
          <a:stretch>
            <a:fillRect/>
          </a:stretch>
        </p:blipFill>
        <p:spPr>
          <a:xfrm>
            <a:off x="54552" y="2706198"/>
            <a:ext cx="3089608" cy="554824"/>
          </a:xfrm>
          <a:prstGeom prst="rect">
            <a:avLst/>
          </a:prstGeom>
        </p:spPr>
      </p:pic>
      <p:sp>
        <p:nvSpPr>
          <p:cNvPr id="2" name="TextBox 1">
            <a:extLst>
              <a:ext uri="{FF2B5EF4-FFF2-40B4-BE49-F238E27FC236}">
                <a16:creationId xmlns:a16="http://schemas.microsoft.com/office/drawing/2014/main" id="{59C3E2BC-34F6-AC9C-75F7-06FF19829942}"/>
              </a:ext>
            </a:extLst>
          </p:cNvPr>
          <p:cNvSpPr txBox="1"/>
          <p:nvPr/>
        </p:nvSpPr>
        <p:spPr>
          <a:xfrm>
            <a:off x="5696042" y="1974344"/>
            <a:ext cx="2549865" cy="300082"/>
          </a:xfrm>
          <a:prstGeom prst="rect">
            <a:avLst/>
          </a:prstGeom>
          <a:noFill/>
        </p:spPr>
        <p:txBody>
          <a:bodyPr wrap="none" rtlCol="0">
            <a:spAutoFit/>
          </a:bodyPr>
          <a:lstStyle/>
          <a:p>
            <a:r>
              <a:rPr lang="en-GB" dirty="0"/>
              <a:t>Access Gale Primary Sources </a:t>
            </a:r>
            <a:r>
              <a:rPr lang="en-GB" dirty="0">
                <a:hlinkClick r:id="rId8"/>
              </a:rPr>
              <a:t>here</a:t>
            </a:r>
            <a:endParaRPr lang="en-GB" dirty="0"/>
          </a:p>
        </p:txBody>
      </p:sp>
    </p:spTree>
    <p:extLst>
      <p:ext uri="{BB962C8B-B14F-4D97-AF65-F5344CB8AC3E}">
        <p14:creationId xmlns:p14="http://schemas.microsoft.com/office/powerpoint/2010/main" val="1229559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5458691" y="455152"/>
            <a:ext cx="3188004" cy="410758"/>
          </a:xfrm>
        </p:spPr>
        <p:txBody>
          <a:bodyPr/>
          <a:lstStyle/>
          <a:p>
            <a:r>
              <a:rPr lang="en-US" dirty="0"/>
              <a:t>Newspapers</a:t>
            </a:r>
          </a:p>
        </p:txBody>
      </p:sp>
      <p:sp>
        <p:nvSpPr>
          <p:cNvPr id="5" name="Text Placeholder 4"/>
          <p:cNvSpPr>
            <a:spLocks noGrp="1"/>
          </p:cNvSpPr>
          <p:nvPr>
            <p:ph type="body" sz="quarter" idx="16"/>
          </p:nvPr>
        </p:nvSpPr>
        <p:spPr>
          <a:xfrm>
            <a:off x="5295255" y="865909"/>
            <a:ext cx="3351440" cy="2593797"/>
          </a:xfrm>
        </p:spPr>
        <p:txBody>
          <a:bodyPr/>
          <a:lstStyle/>
          <a:p>
            <a:pPr marL="342900" indent="-342900">
              <a:lnSpc>
                <a:spcPct val="100000"/>
              </a:lnSpc>
              <a:buFont typeface="Arial" panose="020B0604020202020204" pitchFamily="34" charset="0"/>
              <a:buChar char="•"/>
            </a:pPr>
            <a:r>
              <a:rPr lang="en-US" sz="1400" dirty="0"/>
              <a:t>Historic and current</a:t>
            </a:r>
          </a:p>
          <a:p>
            <a:pPr marL="342900" indent="-342900">
              <a:lnSpc>
                <a:spcPct val="100000"/>
              </a:lnSpc>
              <a:buFont typeface="Arial" panose="020B0604020202020204" pitchFamily="34" charset="0"/>
              <a:buChar char="•"/>
            </a:pPr>
            <a:r>
              <a:rPr lang="en-US" sz="1400" dirty="0"/>
              <a:t>International, National and Local</a:t>
            </a:r>
          </a:p>
          <a:p>
            <a:pPr marL="342900" indent="-342900">
              <a:lnSpc>
                <a:spcPct val="100000"/>
              </a:lnSpc>
              <a:buFont typeface="Arial" panose="020B0604020202020204" pitchFamily="34" charset="0"/>
              <a:buChar char="•"/>
            </a:pPr>
            <a:r>
              <a:rPr lang="en-US" sz="1400" dirty="0"/>
              <a:t>Current newspapers: </a:t>
            </a:r>
            <a:r>
              <a:rPr lang="en-US" sz="1400" b="1" i="1" dirty="0"/>
              <a:t>Nexis Uni </a:t>
            </a:r>
            <a:r>
              <a:rPr lang="en-US" sz="1400" dirty="0"/>
              <a:t>-  up to yesterday’s copy</a:t>
            </a:r>
          </a:p>
          <a:p>
            <a:pPr marL="857250" lvl="1" indent="-342900">
              <a:lnSpc>
                <a:spcPct val="100000"/>
              </a:lnSpc>
              <a:buClr>
                <a:srgbClr val="F47920"/>
              </a:buClr>
            </a:pPr>
            <a:r>
              <a:rPr lang="en-US" sz="1400" b="0" dirty="0"/>
              <a:t>O Globo (Brazil)</a:t>
            </a:r>
          </a:p>
          <a:p>
            <a:pPr marL="857250" lvl="1" indent="-342900">
              <a:lnSpc>
                <a:spcPct val="100000"/>
              </a:lnSpc>
              <a:buClr>
                <a:srgbClr val="F47920"/>
              </a:buClr>
            </a:pPr>
            <a:r>
              <a:rPr lang="en-US" sz="1400" b="0" dirty="0"/>
              <a:t>La </a:t>
            </a:r>
            <a:r>
              <a:rPr lang="en-US" sz="1400" b="0" dirty="0" err="1"/>
              <a:t>Republica</a:t>
            </a:r>
            <a:r>
              <a:rPr lang="en-US" sz="1400" b="0" dirty="0"/>
              <a:t> (Peru)</a:t>
            </a:r>
          </a:p>
          <a:p>
            <a:pPr marL="857250" lvl="1" indent="-342900">
              <a:lnSpc>
                <a:spcPct val="100000"/>
              </a:lnSpc>
              <a:buClr>
                <a:srgbClr val="F47920"/>
              </a:buClr>
            </a:pPr>
            <a:r>
              <a:rPr lang="en-US" sz="1400" b="0" dirty="0"/>
              <a:t>La </a:t>
            </a:r>
            <a:r>
              <a:rPr lang="en-US" sz="1400" b="0" dirty="0" err="1"/>
              <a:t>Nacion</a:t>
            </a:r>
            <a:r>
              <a:rPr lang="en-US" sz="1400" b="0" dirty="0"/>
              <a:t> (Argentina)</a:t>
            </a:r>
          </a:p>
        </p:txBody>
      </p:sp>
      <p:pic>
        <p:nvPicPr>
          <p:cNvPr id="12" name="Picture 11" descr="Text&#10;&#10;Description automatically generated with medium confidence">
            <a:extLst>
              <a:ext uri="{FF2B5EF4-FFF2-40B4-BE49-F238E27FC236}">
                <a16:creationId xmlns:a16="http://schemas.microsoft.com/office/drawing/2014/main" id="{5916D176-B00C-EC60-9E84-177CC8F2FCA2}"/>
              </a:ext>
            </a:extLst>
          </p:cNvPr>
          <p:cNvPicPr>
            <a:picLocks noChangeAspect="1"/>
          </p:cNvPicPr>
          <p:nvPr/>
        </p:nvPicPr>
        <p:blipFill>
          <a:blip r:embed="rId3"/>
          <a:stretch>
            <a:fillRect/>
          </a:stretch>
        </p:blipFill>
        <p:spPr>
          <a:xfrm>
            <a:off x="247185" y="327179"/>
            <a:ext cx="2795674" cy="907809"/>
          </a:xfrm>
          <a:prstGeom prst="rect">
            <a:avLst/>
          </a:prstGeom>
        </p:spPr>
      </p:pic>
      <p:pic>
        <p:nvPicPr>
          <p:cNvPr id="16" name="Picture 15" descr="A picture containing text, newspaper, screenshot&#10;&#10;Description automatically generated">
            <a:extLst>
              <a:ext uri="{FF2B5EF4-FFF2-40B4-BE49-F238E27FC236}">
                <a16:creationId xmlns:a16="http://schemas.microsoft.com/office/drawing/2014/main" id="{B8EEDED3-CDF1-06CD-C80F-2635E2099A82}"/>
              </a:ext>
            </a:extLst>
          </p:cNvPr>
          <p:cNvPicPr>
            <a:picLocks noChangeAspect="1"/>
          </p:cNvPicPr>
          <p:nvPr/>
        </p:nvPicPr>
        <p:blipFill>
          <a:blip r:embed="rId4"/>
          <a:stretch>
            <a:fillRect/>
          </a:stretch>
        </p:blipFill>
        <p:spPr>
          <a:xfrm>
            <a:off x="3206295" y="327179"/>
            <a:ext cx="1749389" cy="918429"/>
          </a:xfrm>
          <a:prstGeom prst="rect">
            <a:avLst/>
          </a:prstGeom>
        </p:spPr>
      </p:pic>
      <p:pic>
        <p:nvPicPr>
          <p:cNvPr id="18" name="Picture 17" descr="A picture containing text&#10;&#10;Description automatically generated">
            <a:extLst>
              <a:ext uri="{FF2B5EF4-FFF2-40B4-BE49-F238E27FC236}">
                <a16:creationId xmlns:a16="http://schemas.microsoft.com/office/drawing/2014/main" id="{CFB5C4CB-23EC-0738-C27C-6AD714C362D5}"/>
              </a:ext>
            </a:extLst>
          </p:cNvPr>
          <p:cNvPicPr>
            <a:picLocks noChangeAspect="1"/>
          </p:cNvPicPr>
          <p:nvPr/>
        </p:nvPicPr>
        <p:blipFill>
          <a:blip r:embed="rId5"/>
          <a:stretch>
            <a:fillRect/>
          </a:stretch>
        </p:blipFill>
        <p:spPr>
          <a:xfrm>
            <a:off x="736235" y="1375645"/>
            <a:ext cx="1667295" cy="972589"/>
          </a:xfrm>
          <a:prstGeom prst="rect">
            <a:avLst/>
          </a:prstGeom>
        </p:spPr>
      </p:pic>
      <p:pic>
        <p:nvPicPr>
          <p:cNvPr id="20" name="Picture 19" descr="A picture containing text&#10;&#10;Description automatically generated">
            <a:extLst>
              <a:ext uri="{FF2B5EF4-FFF2-40B4-BE49-F238E27FC236}">
                <a16:creationId xmlns:a16="http://schemas.microsoft.com/office/drawing/2014/main" id="{A78B6070-7ECD-0C56-5F92-AA773A33032C}"/>
              </a:ext>
            </a:extLst>
          </p:cNvPr>
          <p:cNvPicPr>
            <a:picLocks noChangeAspect="1"/>
          </p:cNvPicPr>
          <p:nvPr/>
        </p:nvPicPr>
        <p:blipFill>
          <a:blip r:embed="rId6"/>
          <a:stretch>
            <a:fillRect/>
          </a:stretch>
        </p:blipFill>
        <p:spPr>
          <a:xfrm>
            <a:off x="2664962" y="1369426"/>
            <a:ext cx="1907038" cy="972589"/>
          </a:xfrm>
          <a:prstGeom prst="rect">
            <a:avLst/>
          </a:prstGeom>
        </p:spPr>
      </p:pic>
      <p:pic>
        <p:nvPicPr>
          <p:cNvPr id="22" name="Picture 21" descr="Logo&#10;&#10;Description automatically generated">
            <a:extLst>
              <a:ext uri="{FF2B5EF4-FFF2-40B4-BE49-F238E27FC236}">
                <a16:creationId xmlns:a16="http://schemas.microsoft.com/office/drawing/2014/main" id="{F8ED974B-CB02-70AE-3B41-7FFCD59DE9E9}"/>
              </a:ext>
            </a:extLst>
          </p:cNvPr>
          <p:cNvPicPr>
            <a:picLocks noChangeAspect="1"/>
          </p:cNvPicPr>
          <p:nvPr/>
        </p:nvPicPr>
        <p:blipFill>
          <a:blip r:embed="rId7"/>
          <a:stretch>
            <a:fillRect/>
          </a:stretch>
        </p:blipFill>
        <p:spPr>
          <a:xfrm>
            <a:off x="2918849" y="2571750"/>
            <a:ext cx="2805545" cy="972589"/>
          </a:xfrm>
          <a:prstGeom prst="rect">
            <a:avLst/>
          </a:prstGeom>
        </p:spPr>
      </p:pic>
      <p:sp>
        <p:nvSpPr>
          <p:cNvPr id="2" name="TextBox 1">
            <a:extLst>
              <a:ext uri="{FF2B5EF4-FFF2-40B4-BE49-F238E27FC236}">
                <a16:creationId xmlns:a16="http://schemas.microsoft.com/office/drawing/2014/main" id="{90546955-F94A-3F80-BD51-04D2141B3EB7}"/>
              </a:ext>
            </a:extLst>
          </p:cNvPr>
          <p:cNvSpPr txBox="1"/>
          <p:nvPr/>
        </p:nvSpPr>
        <p:spPr>
          <a:xfrm>
            <a:off x="5943533" y="3196266"/>
            <a:ext cx="2672585" cy="507831"/>
          </a:xfrm>
          <a:prstGeom prst="rect">
            <a:avLst/>
          </a:prstGeom>
          <a:noFill/>
        </p:spPr>
        <p:txBody>
          <a:bodyPr wrap="square" rtlCol="0">
            <a:spAutoFit/>
          </a:bodyPr>
          <a:lstStyle/>
          <a:p>
            <a:r>
              <a:rPr lang="en-GB" dirty="0"/>
              <a:t>Access the Library’s Newspaper Collections </a:t>
            </a:r>
            <a:r>
              <a:rPr lang="en-GB" dirty="0">
                <a:hlinkClick r:id="rId8"/>
              </a:rPr>
              <a:t>here</a:t>
            </a:r>
            <a:endParaRPr lang="en-GB" dirty="0"/>
          </a:p>
        </p:txBody>
      </p:sp>
    </p:spTree>
    <p:extLst>
      <p:ext uri="{BB962C8B-B14F-4D97-AF65-F5344CB8AC3E}">
        <p14:creationId xmlns:p14="http://schemas.microsoft.com/office/powerpoint/2010/main" val="15891861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1061</TotalTime>
  <Words>1769</Words>
  <Application>Microsoft Office PowerPoint</Application>
  <PresentationFormat>On-screen Show (16:9)</PresentationFormat>
  <Paragraphs>181</Paragraphs>
  <Slides>13</Slides>
  <Notes>12</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Calvert, Andrew</cp:lastModifiedBy>
  <cp:revision>151</cp:revision>
  <dcterms:created xsi:type="dcterms:W3CDTF">2017-04-05T11:04:35Z</dcterms:created>
  <dcterms:modified xsi:type="dcterms:W3CDTF">2023-01-13T12:57:57Z</dcterms:modified>
</cp:coreProperties>
</file>