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82" r:id="rId5"/>
    <p:sldId id="277" r:id="rId6"/>
    <p:sldId id="259" r:id="rId7"/>
    <p:sldId id="260" r:id="rId8"/>
    <p:sldId id="261" r:id="rId9"/>
    <p:sldId id="276" r:id="rId10"/>
    <p:sldId id="262" r:id="rId11"/>
    <p:sldId id="283" r:id="rId12"/>
    <p:sldId id="284" r:id="rId13"/>
    <p:sldId id="266" r:id="rId14"/>
    <p:sldId id="267" r:id="rId15"/>
    <p:sldId id="286" r:id="rId16"/>
    <p:sldId id="285" r:id="rId17"/>
    <p:sldId id="268" r:id="rId18"/>
    <p:sldId id="270" r:id="rId19"/>
    <p:sldId id="280" r:id="rId20"/>
    <p:sldId id="281" r:id="rId21"/>
    <p:sldId id="272" r:id="rId22"/>
    <p:sldId id="273" r:id="rId23"/>
    <p:sldId id="274" r:id="rId24"/>
    <p:sldId id="275" r:id="rId25"/>
    <p:sldId id="279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87"/>
  </p:normalViewPr>
  <p:slideViewPr>
    <p:cSldViewPr snapToGrid="0" snapToObjects="1">
      <p:cViewPr varScale="1">
        <p:scale>
          <a:sx n="104" d="100"/>
          <a:sy n="104" d="100"/>
        </p:scale>
        <p:origin x="680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117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891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04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33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097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247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010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88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50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521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51BF-6A10-534C-9E75-437E41FCC751}" type="datetimeFigureOut">
              <a:rPr lang="en-US" smtClean="0"/>
              <a:t>5/4/21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45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6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251BF-6A10-534C-9E75-437E41FCC751}" type="datetimeFigureOut">
              <a:rPr lang="en-US" smtClean="0"/>
              <a:t>5/4/21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B6990-1783-254D-A18F-7FD949FA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331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revolution-news.com/mexico-federal-police-implicated-in-apatzingan-massacre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zalpuffwFI&amp;t=9s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92027"/>
            <a:ext cx="7772400" cy="1470025"/>
          </a:xfrm>
        </p:spPr>
        <p:txBody>
          <a:bodyPr/>
          <a:lstStyle/>
          <a:p>
            <a:r>
              <a:rPr lang="en-US" dirty="0"/>
              <a:t>Latin America Today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99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3) Proximity to the United States.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1) United States is still the largest market in the world for illegal narcotics. Despite </a:t>
            </a:r>
            <a:r>
              <a:rPr lang="en-US" dirty="0" err="1"/>
              <a:t>antidrugs</a:t>
            </a:r>
            <a:r>
              <a:rPr lang="en-US" dirty="0"/>
              <a:t> measures, in the last decade, drug use has risen. (Worth an estimated $100 billion)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2) United States is also large exporter of high caliber automatic weapons. </a:t>
            </a:r>
          </a:p>
        </p:txBody>
      </p:sp>
    </p:spTree>
    <p:extLst>
      <p:ext uri="{BB962C8B-B14F-4D97-AF65-F5344CB8AC3E}">
        <p14:creationId xmlns:p14="http://schemas.microsoft.com/office/powerpoint/2010/main" val="3170550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e.g. United state opium epidemic</a:t>
            </a:r>
          </a:p>
        </p:txBody>
      </p:sp>
      <p:pic>
        <p:nvPicPr>
          <p:cNvPr id="4" name="Content Placeholder 3" descr="Screen Shot 2018-05-02 at 11.08.1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31" r="-50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18772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FC785-6A33-C042-BC00-6C1E5196B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97CB4AE-226B-CE40-A785-28F2166BF3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1397" y="617839"/>
            <a:ext cx="7361206" cy="5421828"/>
          </a:xfrm>
        </p:spPr>
      </p:pic>
    </p:spTree>
    <p:extLst>
      <p:ext uri="{BB962C8B-B14F-4D97-AF65-F5344CB8AC3E}">
        <p14:creationId xmlns:p14="http://schemas.microsoft.com/office/powerpoint/2010/main" val="1167646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Gun sales </a:t>
            </a:r>
            <a:r>
              <a:rPr lang="en-US" dirty="0" err="1"/>
              <a:t>vs</a:t>
            </a:r>
            <a:r>
              <a:rPr lang="en-US" dirty="0"/>
              <a:t> homicides in northern Mexico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37494" b="-374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36355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1482" r="-31482"/>
          <a:stretch>
            <a:fillRect/>
          </a:stretch>
        </p:blipFill>
        <p:spPr>
          <a:xfrm>
            <a:off x="-1162943" y="274638"/>
            <a:ext cx="11299037" cy="6214035"/>
          </a:xfrm>
        </p:spPr>
      </p:pic>
    </p:spTree>
    <p:extLst>
      <p:ext uri="{BB962C8B-B14F-4D97-AF65-F5344CB8AC3E}">
        <p14:creationId xmlns:p14="http://schemas.microsoft.com/office/powerpoint/2010/main" val="7177598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CDAC7-B8B3-1444-832B-B20B25BC0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Growth  of transnational drug organizations </a:t>
            </a:r>
          </a:p>
        </p:txBody>
      </p:sp>
      <p:pic>
        <p:nvPicPr>
          <p:cNvPr id="5" name="Content Placeholder 4" descr="A person in a military uniform&#10;&#10;Description automatically generated with low confidence">
            <a:extLst>
              <a:ext uri="{FF2B5EF4-FFF2-40B4-BE49-F238E27FC236}">
                <a16:creationId xmlns:a16="http://schemas.microsoft.com/office/drawing/2014/main" id="{AA4F209E-560A-7440-9D92-E0D6DC6803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61984"/>
            <a:ext cx="4071800" cy="452596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189667-43B8-6F44-BA71-4A9F113D9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3512" y="2141323"/>
            <a:ext cx="318770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8883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12AC0-ABE0-4042-95FA-F4BB00B78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Growth of sophisticated transnational drug organizations or cartels</a:t>
            </a:r>
          </a:p>
        </p:txBody>
      </p:sp>
      <p:pic>
        <p:nvPicPr>
          <p:cNvPr id="5" name="Content Placeholder 4" descr="A picture containing person, people, posing&#10;&#10;Description automatically generated">
            <a:extLst>
              <a:ext uri="{FF2B5EF4-FFF2-40B4-BE49-F238E27FC236}">
                <a16:creationId xmlns:a16="http://schemas.microsoft.com/office/drawing/2014/main" id="{331F226F-F9F0-DA44-9199-BDA28F5CB0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273644"/>
            <a:ext cx="3158882" cy="3481817"/>
          </a:xfrm>
        </p:spPr>
      </p:pic>
      <p:pic>
        <p:nvPicPr>
          <p:cNvPr id="7" name="Picture 6" descr="Map&#10;&#10;Description automatically generated">
            <a:extLst>
              <a:ext uri="{FF2B5EF4-FFF2-40B4-BE49-F238E27FC236}">
                <a16:creationId xmlns:a16="http://schemas.microsoft.com/office/drawing/2014/main" id="{873B5C44-1734-C246-8DF0-EB9D14581F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567" y="0"/>
            <a:ext cx="88968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9377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4) Impunity</a:t>
            </a:r>
          </a:p>
          <a:p>
            <a:pPr marL="457200" lvl="1" indent="0">
              <a:buNone/>
            </a:pPr>
            <a:r>
              <a:rPr lang="en-US" dirty="0"/>
              <a:t>Judicial system in many Latin American countries has completely ceased to function.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In Mexico, impunity for serious crimes runs at around 96 per cent.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Civilians have increasingly taken law into own hands. (Self Defense Units; Lynching)</a:t>
            </a:r>
          </a:p>
        </p:txBody>
      </p:sp>
    </p:spTree>
    <p:extLst>
      <p:ext uri="{BB962C8B-B14F-4D97-AF65-F5344CB8AC3E}">
        <p14:creationId xmlns:p14="http://schemas.microsoft.com/office/powerpoint/2010/main" val="38514990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Screen Shot 2018-05-02 at 11.13.0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84" b="-4084"/>
          <a:stretch>
            <a:fillRect/>
          </a:stretch>
        </p:blipFill>
        <p:spPr>
          <a:xfrm>
            <a:off x="36449" y="1117362"/>
            <a:ext cx="9107551" cy="5008802"/>
          </a:xfrm>
        </p:spPr>
      </p:pic>
    </p:spTree>
    <p:extLst>
      <p:ext uri="{BB962C8B-B14F-4D97-AF65-F5344CB8AC3E}">
        <p14:creationId xmlns:p14="http://schemas.microsoft.com/office/powerpoint/2010/main" val="1342299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Tlatlaya</a:t>
            </a:r>
            <a:r>
              <a:rPr lang="en-US" dirty="0"/>
              <a:t> (2014), </a:t>
            </a:r>
            <a:r>
              <a:rPr lang="en-US" dirty="0" err="1"/>
              <a:t>Ayotzinapa</a:t>
            </a:r>
            <a:r>
              <a:rPr lang="en-US" dirty="0"/>
              <a:t> (2014), </a:t>
            </a:r>
            <a:r>
              <a:rPr lang="en-US" dirty="0" err="1"/>
              <a:t>Apatzingan</a:t>
            </a:r>
            <a:r>
              <a:rPr lang="en-US" dirty="0"/>
              <a:t> (2015), </a:t>
            </a:r>
            <a:r>
              <a:rPr lang="en-US" dirty="0" err="1"/>
              <a:t>Tanhuato</a:t>
            </a:r>
            <a:r>
              <a:rPr lang="en-US" dirty="0"/>
              <a:t> (2016)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8493" b="8493"/>
          <a:stretch>
            <a:fillRect/>
          </a:stretch>
        </p:blipFill>
        <p:spPr>
          <a:xfrm>
            <a:off x="0" y="1600201"/>
            <a:ext cx="4588714" cy="252361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063" y="4329214"/>
            <a:ext cx="4527479" cy="2358365"/>
          </a:xfrm>
          <a:prstGeom prst="rect">
            <a:avLst/>
          </a:prstGeom>
        </p:spPr>
      </p:pic>
      <p:pic>
        <p:nvPicPr>
          <p:cNvPr id="3" name="Picture 2" descr="Screen Shot 2018-05-02 at 11.17.2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485" y="2050207"/>
            <a:ext cx="4033819" cy="2073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448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During the 1990s, Latin America became a model for post-Cold War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Left-wing activists lauded</a:t>
            </a:r>
          </a:p>
          <a:p>
            <a:pPr lvl="1"/>
            <a:r>
              <a:rPr lang="en-US" dirty="0"/>
              <a:t>Cross-class social movements</a:t>
            </a:r>
          </a:p>
          <a:p>
            <a:pPr lvl="1"/>
            <a:r>
              <a:rPr lang="en-US" dirty="0"/>
              <a:t>End of military dictatorships</a:t>
            </a:r>
          </a:p>
          <a:p>
            <a:pPr lvl="1"/>
            <a:r>
              <a:rPr lang="en-US" dirty="0"/>
              <a:t>Movements for indigenous rights</a:t>
            </a:r>
          </a:p>
          <a:p>
            <a:pPr lvl="1"/>
            <a:r>
              <a:rPr lang="en-US" dirty="0"/>
              <a:t>Growth of the Latin American left (</a:t>
            </a:r>
            <a:r>
              <a:rPr lang="en-US" dirty="0" err="1"/>
              <a:t>Evo</a:t>
            </a:r>
            <a:r>
              <a:rPr lang="en-US" dirty="0"/>
              <a:t> Morales in Bolivia; Hugo Chavez in Venezuela; </a:t>
            </a:r>
            <a:r>
              <a:rPr lang="en-US" dirty="0" err="1"/>
              <a:t>Luiz</a:t>
            </a:r>
            <a:r>
              <a:rPr lang="en-US" dirty="0"/>
              <a:t> </a:t>
            </a:r>
            <a:r>
              <a:rPr lang="en-US" dirty="0" err="1"/>
              <a:t>Inácio</a:t>
            </a:r>
            <a:r>
              <a:rPr lang="en-US" dirty="0"/>
              <a:t> Lula da Silva in Brazil)</a:t>
            </a:r>
          </a:p>
          <a:p>
            <a:endParaRPr lang="en-US" dirty="0"/>
          </a:p>
          <a:p>
            <a:r>
              <a:rPr lang="en-US" dirty="0"/>
              <a:t>Right wing political scientists like Francis Fukuyama lauded</a:t>
            </a:r>
          </a:p>
          <a:p>
            <a:pPr lvl="1"/>
            <a:r>
              <a:rPr lang="en-US" dirty="0"/>
              <a:t>Eradication of trade barriers (Neoliberalism, NAFTA)</a:t>
            </a:r>
          </a:p>
          <a:p>
            <a:pPr lvl="1"/>
            <a:r>
              <a:rPr lang="en-US" dirty="0"/>
              <a:t>Establishment of pluralist democracies</a:t>
            </a:r>
          </a:p>
          <a:p>
            <a:pPr lvl="1"/>
            <a:r>
              <a:rPr lang="en-US" dirty="0"/>
              <a:t>Opening up of media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161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State Impunity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Apatzingan</a:t>
            </a:r>
            <a:r>
              <a:rPr lang="en-US" dirty="0"/>
              <a:t> Massacre</a:t>
            </a:r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http://revolution-news.com/mexico-federal-police-implicated-in-apatzingan-massacre/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0956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Popular justice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Self Defense Units of Michoacán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https://www.youtube.com/watch?v=dzalpuffwFI&amp;t=9s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Lynching?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5993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2) Democracy and Inequality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“Liberal” or “pluralist” ideal of democracy </a:t>
            </a:r>
          </a:p>
          <a:p>
            <a:pPr lvl="1"/>
            <a:r>
              <a:rPr lang="en-US" dirty="0"/>
              <a:t>Conceives of democracy as free elections</a:t>
            </a:r>
          </a:p>
          <a:p>
            <a:pPr lvl="1"/>
            <a:r>
              <a:rPr lang="en-US" dirty="0"/>
              <a:t>Unconcerned with equitable distribution of wealth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Fundamental problem: Massive inequalities in wealth generates massive inequalities in power and media control. As a result, political parties see no need to include demands of the poor. </a:t>
            </a:r>
          </a:p>
        </p:txBody>
      </p:sp>
    </p:spTree>
    <p:extLst>
      <p:ext uri="{BB962C8B-B14F-4D97-AF65-F5344CB8AC3E}">
        <p14:creationId xmlns:p14="http://schemas.microsoft.com/office/powerpoint/2010/main" val="19756843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1) Mexico/Colombia</a:t>
            </a:r>
          </a:p>
          <a:p>
            <a:r>
              <a:rPr lang="en-US" dirty="0"/>
              <a:t>Voter disinterest increasing. Voter turnout has dropped from 70-80% in 1990s to 40-50% in 2000s.</a:t>
            </a:r>
          </a:p>
          <a:p>
            <a:r>
              <a:rPr lang="en-US" dirty="0"/>
              <a:t>Disintegration of inclusive party machinery. </a:t>
            </a:r>
          </a:p>
          <a:p>
            <a:r>
              <a:rPr lang="en-US" dirty="0"/>
              <a:t>Return of anti-democratic parties e.g. PRI in Mexico</a:t>
            </a:r>
          </a:p>
          <a:p>
            <a:r>
              <a:rPr lang="en-US" dirty="0"/>
              <a:t>Violent actors have increasing autonomy and act increasingly like the state.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474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2) Venezuela/Bolivia</a:t>
            </a:r>
          </a:p>
          <a:p>
            <a:pPr marL="0" indent="0">
              <a:buNone/>
            </a:pPr>
            <a:r>
              <a:rPr lang="en-US" dirty="0"/>
              <a:t>	- Attempts at redistribution of wealth.</a:t>
            </a:r>
          </a:p>
          <a:p>
            <a:pPr marL="0" indent="0">
              <a:buNone/>
            </a:pPr>
            <a:r>
              <a:rPr lang="en-US" dirty="0"/>
              <a:t>	- Increasing polarization of voting public over race/class lines. </a:t>
            </a:r>
          </a:p>
          <a:p>
            <a:pPr marL="0" indent="0">
              <a:buNone/>
            </a:pPr>
            <a:r>
              <a:rPr lang="en-US" dirty="0"/>
              <a:t>	- Increasing violent confrontations.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632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>
          <a:xfrm>
            <a:off x="0" y="1092200"/>
            <a:ext cx="4697506" cy="258344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829" y="4037106"/>
            <a:ext cx="4388971" cy="247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39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2000-2021: What happened?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1) Crime and Homicide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Latin American and Caribbean region is home to nearly 9% of the global population but accounts for over 30% of the world’s homicides.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Seven of the 10 countries with the world’s highest homicide rates are in the region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Of the 50 cities with the highest rates in the world, 43 are in Latin America or the Caribbean. (2017)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Homicides measured as homicides per 100,000 of population. Cities on list have homicide rates of around 100 per 100,000. </a:t>
            </a:r>
          </a:p>
        </p:txBody>
      </p:sp>
    </p:spTree>
    <p:extLst>
      <p:ext uri="{BB962C8B-B14F-4D97-AF65-F5344CB8AC3E}">
        <p14:creationId xmlns:p14="http://schemas.microsoft.com/office/powerpoint/2010/main" val="3234086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5-02 at 11.00.4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342" r="-24342"/>
          <a:stretch>
            <a:fillRect/>
          </a:stretch>
        </p:blipFill>
        <p:spPr>
          <a:xfrm>
            <a:off x="-781335" y="588236"/>
            <a:ext cx="10639882" cy="5851525"/>
          </a:xfrm>
        </p:spPr>
      </p:pic>
    </p:spTree>
    <p:extLst>
      <p:ext uri="{BB962C8B-B14F-4D97-AF65-F5344CB8AC3E}">
        <p14:creationId xmlns:p14="http://schemas.microsoft.com/office/powerpoint/2010/main" val="3791674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 of the iceberg: Disappearances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>
          <a:xfrm>
            <a:off x="1034726" y="1476522"/>
            <a:ext cx="4312715" cy="237182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1907" y="4270083"/>
            <a:ext cx="3888946" cy="25879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8278" y="4537373"/>
            <a:ext cx="3066839" cy="22490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3553" y="1347335"/>
            <a:ext cx="3797300" cy="264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934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/>
              <a:t>Economic factors</a:t>
            </a:r>
          </a:p>
          <a:p>
            <a:pPr marL="914400" lvl="1" indent="-514350">
              <a:buAutoNum type="arabicParenR"/>
            </a:pPr>
            <a:r>
              <a:rPr lang="en-US" dirty="0"/>
              <a:t>High unemployment</a:t>
            </a:r>
          </a:p>
          <a:p>
            <a:pPr marL="914400" lvl="1" indent="-514350">
              <a:buAutoNum type="arabicParenR"/>
            </a:pPr>
            <a:r>
              <a:rPr lang="en-US" dirty="0"/>
              <a:t>Low rates of economic growth</a:t>
            </a:r>
          </a:p>
          <a:p>
            <a:pPr marL="914400" lvl="1" indent="-514350">
              <a:buAutoNum type="arabicParenR"/>
            </a:pPr>
            <a:r>
              <a:rPr lang="en-US" dirty="0"/>
              <a:t>High rates of inequality which generates high consumer demand and limited means to fulfill this demand. </a:t>
            </a:r>
          </a:p>
          <a:p>
            <a:pPr marL="914400" lvl="1" indent="-514350">
              <a:buAutoNum type="arabicParenR"/>
            </a:pPr>
            <a:endParaRPr lang="en-US" dirty="0"/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439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GINI Coefficient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0718"/>
            <a:ext cx="9144000" cy="435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299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2) The Legacy of the Cold War</a:t>
            </a:r>
          </a:p>
          <a:p>
            <a:pPr marL="0" indent="0">
              <a:buNone/>
            </a:pPr>
            <a:r>
              <a:rPr lang="en-US" dirty="0"/>
              <a:t>	1) Civil wars left Latin American countries with paramilitary organizations intact (e.g. </a:t>
            </a:r>
            <a:r>
              <a:rPr lang="en-US" dirty="0" err="1"/>
              <a:t>Kaibiles</a:t>
            </a:r>
            <a:r>
              <a:rPr lang="en-US" dirty="0"/>
              <a:t> in Guatemala; United Self-Defense Forces of Colombia)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2) Civil wars also left states with limited state apparatus. Many areas of the countries were simply off limits for state institutions (Colombia under the FARC; Peru under the </a:t>
            </a:r>
            <a:r>
              <a:rPr lang="en-US" dirty="0" err="1"/>
              <a:t>Sendero</a:t>
            </a:r>
            <a:r>
              <a:rPr lang="en-US" dirty="0"/>
              <a:t> </a:t>
            </a:r>
            <a:r>
              <a:rPr lang="en-US" dirty="0" err="1"/>
              <a:t>Luminoso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69834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9761" r="-79761"/>
          <a:stretch>
            <a:fillRect/>
          </a:stretch>
        </p:blipFill>
        <p:spPr>
          <a:xfrm>
            <a:off x="-2082801" y="1600199"/>
            <a:ext cx="8229600" cy="452596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0548" y="2241176"/>
            <a:ext cx="5343452" cy="334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540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623</Words>
  <Application>Microsoft Macintosh PowerPoint</Application>
  <PresentationFormat>On-screen Show (4:3)</PresentationFormat>
  <Paragraphs>79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Office Theme</vt:lpstr>
      <vt:lpstr>Latin America Today</vt:lpstr>
      <vt:lpstr>During the 1990s, Latin America became a model for post-Cold War development</vt:lpstr>
      <vt:lpstr>2000-2021: What happened?</vt:lpstr>
      <vt:lpstr>PowerPoint Presentation</vt:lpstr>
      <vt:lpstr>Tip of the iceberg: Disappearances</vt:lpstr>
      <vt:lpstr>Why?</vt:lpstr>
      <vt:lpstr>Global GINI Coefficient</vt:lpstr>
      <vt:lpstr>PowerPoint Presentation</vt:lpstr>
      <vt:lpstr>PowerPoint Presentation</vt:lpstr>
      <vt:lpstr>PowerPoint Presentation</vt:lpstr>
      <vt:lpstr>e.g. United state opium epidemic</vt:lpstr>
      <vt:lpstr>PowerPoint Presentation</vt:lpstr>
      <vt:lpstr>Gun sales vs homicides in northern Mexico</vt:lpstr>
      <vt:lpstr>PowerPoint Presentation</vt:lpstr>
      <vt:lpstr>Growth  of transnational drug organizations </vt:lpstr>
      <vt:lpstr>Growth of sophisticated transnational drug organizations or cartels</vt:lpstr>
      <vt:lpstr>PowerPoint Presentation</vt:lpstr>
      <vt:lpstr>PowerPoint Presentation</vt:lpstr>
      <vt:lpstr>Tlatlaya (2014), Ayotzinapa (2014), Apatzingan (2015), Tanhuato (2016)</vt:lpstr>
      <vt:lpstr>State Impunity</vt:lpstr>
      <vt:lpstr>Popular justice</vt:lpstr>
      <vt:lpstr>2) Democracy and Inequality</vt:lpstr>
      <vt:lpstr>Two outcomes</vt:lpstr>
      <vt:lpstr>PowerPoint Presentation</vt:lpstr>
      <vt:lpstr>PowerPoint Presentation</vt:lpstr>
    </vt:vector>
  </TitlesOfParts>
  <Company>Michigan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Latin America Today</dc:title>
  <dc:creator>Ben Smith</dc:creator>
  <cp:lastModifiedBy>Smith, Benjamin</cp:lastModifiedBy>
  <cp:revision>19</cp:revision>
  <dcterms:created xsi:type="dcterms:W3CDTF">2014-05-05T12:32:26Z</dcterms:created>
  <dcterms:modified xsi:type="dcterms:W3CDTF">2021-05-04T09:09:55Z</dcterms:modified>
</cp:coreProperties>
</file>