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0" r:id="rId2"/>
    <p:sldId id="266" r:id="rId3"/>
    <p:sldId id="269" r:id="rId4"/>
    <p:sldId id="287" r:id="rId5"/>
    <p:sldId id="288" r:id="rId6"/>
    <p:sldId id="259" r:id="rId7"/>
    <p:sldId id="270" r:id="rId8"/>
    <p:sldId id="274" r:id="rId9"/>
    <p:sldId id="260" r:id="rId10"/>
    <p:sldId id="271" r:id="rId11"/>
    <p:sldId id="261" r:id="rId12"/>
    <p:sldId id="273" r:id="rId13"/>
    <p:sldId id="284" r:id="rId14"/>
    <p:sldId id="283" r:id="rId15"/>
    <p:sldId id="262" r:id="rId16"/>
    <p:sldId id="289" r:id="rId17"/>
    <p:sldId id="285" r:id="rId18"/>
    <p:sldId id="275" r:id="rId19"/>
    <p:sldId id="282" r:id="rId20"/>
    <p:sldId id="290" r:id="rId21"/>
    <p:sldId id="281" r:id="rId22"/>
    <p:sldId id="278" r:id="rId23"/>
    <p:sldId id="268" r:id="rId24"/>
    <p:sldId id="258" r:id="rId25"/>
    <p:sldId id="279" r:id="rId26"/>
    <p:sldId id="28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55"/>
    <p:restoredTop sz="94490"/>
  </p:normalViewPr>
  <p:slideViewPr>
    <p:cSldViewPr snapToGrid="0" snapToObjects="1">
      <p:cViewPr varScale="1">
        <p:scale>
          <a:sx n="121" d="100"/>
          <a:sy n="121" d="100"/>
        </p:scale>
        <p:origin x="118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86168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598526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425474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46336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EB2067C-96E3-9148-A832-A2D4BA344D0E}" type="datetimeFigureOut">
              <a:rPr lang="en-US" smtClean="0"/>
              <a:t>1/11/24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008420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EB2067C-96E3-9148-A832-A2D4BA344D0E}" type="datetimeFigureOut">
              <a:rPr lang="en-US" smtClean="0"/>
              <a:t>1/11/24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87860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EB2067C-96E3-9148-A832-A2D4BA344D0E}" type="datetimeFigureOut">
              <a:rPr lang="en-US" smtClean="0"/>
              <a:t>1/11/24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482076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EB2067C-96E3-9148-A832-A2D4BA344D0E}" type="datetimeFigureOut">
              <a:rPr lang="en-US" smtClean="0"/>
              <a:t>1/11/24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83063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2067C-96E3-9148-A832-A2D4BA344D0E}" type="datetimeFigureOut">
              <a:rPr lang="en-US" smtClean="0"/>
              <a:t>1/11/24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518012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1/11/24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65134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1/11/24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15315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2067C-96E3-9148-A832-A2D4BA344D0E}" type="datetimeFigureOut">
              <a:rPr lang="en-US" smtClean="0"/>
              <a:t>1/11/24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4D066-E947-524C-8F41-736B611DA203}" type="slidenum">
              <a:rPr lang="en-US" smtClean="0"/>
              <a:t>‹#›</a:t>
            </a:fld>
            <a:endParaRPr lang="en-US"/>
          </a:p>
        </p:txBody>
      </p:sp>
    </p:spTree>
    <p:extLst>
      <p:ext uri="{BB962C8B-B14F-4D97-AF65-F5344CB8AC3E}">
        <p14:creationId xmlns:p14="http://schemas.microsoft.com/office/powerpoint/2010/main" val="1783766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788AEED-9248-F644-B46C-B242EFEEEE6E}"/>
              </a:ext>
            </a:extLst>
          </p:cNvPr>
          <p:cNvSpPr>
            <a:spLocks noGrp="1"/>
          </p:cNvSpPr>
          <p:nvPr>
            <p:ph type="ctrTitle"/>
          </p:nvPr>
        </p:nvSpPr>
        <p:spPr/>
        <p:txBody>
          <a:bodyPr>
            <a:normAutofit/>
          </a:bodyPr>
          <a:lstStyle/>
          <a:p>
            <a:r>
              <a:rPr lang="en-GB" b="1" dirty="0"/>
              <a:t>Nation-building in the Nineteenth Century </a:t>
            </a:r>
            <a:endParaRPr lang="en-US" dirty="0"/>
          </a:p>
        </p:txBody>
      </p:sp>
      <p:sp>
        <p:nvSpPr>
          <p:cNvPr id="5" name="Subtitle 4">
            <a:extLst>
              <a:ext uri="{FF2B5EF4-FFF2-40B4-BE49-F238E27FC236}">
                <a16:creationId xmlns:a16="http://schemas.microsoft.com/office/drawing/2014/main" id="{49F2E859-D417-3E40-8D1D-AA6104D9A106}"/>
              </a:ext>
            </a:extLst>
          </p:cNvPr>
          <p:cNvSpPr>
            <a:spLocks noGrp="1"/>
          </p:cNvSpPr>
          <p:nvPr>
            <p:ph type="subTitle" idx="1"/>
          </p:nvPr>
        </p:nvSpPr>
        <p:spPr/>
        <p:txBody>
          <a:bodyPr/>
          <a:lstStyle/>
          <a:p>
            <a:r>
              <a:rPr lang="en-US" dirty="0"/>
              <a:t>Rebecca Earle</a:t>
            </a:r>
          </a:p>
        </p:txBody>
      </p:sp>
    </p:spTree>
    <p:extLst>
      <p:ext uri="{BB962C8B-B14F-4D97-AF65-F5344CB8AC3E}">
        <p14:creationId xmlns:p14="http://schemas.microsoft.com/office/powerpoint/2010/main" val="1964349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66405"/>
          </a:xfrm>
        </p:spPr>
        <p:txBody>
          <a:bodyPr>
            <a:normAutofit fontScale="90000"/>
          </a:bodyPr>
          <a:lstStyle/>
          <a:p>
            <a:r>
              <a:rPr lang="en-US" sz="2800" dirty="0"/>
              <a:t>Juan Bautista </a:t>
            </a:r>
            <a:r>
              <a:rPr lang="en-US" sz="2800" dirty="0" err="1"/>
              <a:t>Alberdi</a:t>
            </a:r>
            <a:r>
              <a:rPr lang="en-US" sz="2800" dirty="0"/>
              <a:t>, </a:t>
            </a:r>
            <a:r>
              <a:rPr lang="en-US" sz="2800" i="1" dirty="0"/>
              <a:t>Political and Economic </a:t>
            </a:r>
            <a:r>
              <a:rPr lang="en-US" sz="2800" i="1" dirty="0" err="1"/>
              <a:t>Organisation</a:t>
            </a:r>
            <a:r>
              <a:rPr lang="en-US" sz="2800" i="1" dirty="0"/>
              <a:t> of the Argentine Confederation</a:t>
            </a:r>
            <a:br>
              <a:rPr lang="en-US" sz="2800" i="1" dirty="0"/>
            </a:br>
            <a:r>
              <a:rPr lang="en-US" sz="2800" dirty="0"/>
              <a:t> (1856 edition)</a:t>
            </a:r>
          </a:p>
        </p:txBody>
      </p:sp>
      <p:pic>
        <p:nvPicPr>
          <p:cNvPr id="4" name="Content Placeholder 3"/>
          <p:cNvPicPr>
            <a:picLocks noGrp="1" noChangeAspect="1"/>
          </p:cNvPicPr>
          <p:nvPr>
            <p:ph idx="1"/>
          </p:nvPr>
        </p:nvPicPr>
        <p:blipFill>
          <a:blip r:embed="rId2"/>
          <a:srcRect l="-95161" r="-95161"/>
          <a:stretch>
            <a:fillRect/>
          </a:stretch>
        </p:blipFill>
        <p:spPr>
          <a:xfrm>
            <a:off x="-2217682" y="1667926"/>
            <a:ext cx="8229600" cy="4525963"/>
          </a:xfrm>
        </p:spPr>
      </p:pic>
      <p:pic>
        <p:nvPicPr>
          <p:cNvPr id="3" name="Content Placeholder 3">
            <a:extLst>
              <a:ext uri="{FF2B5EF4-FFF2-40B4-BE49-F238E27FC236}">
                <a16:creationId xmlns:a16="http://schemas.microsoft.com/office/drawing/2014/main" id="{2AACD0BD-7ACC-9544-C231-404FD00FF5D7}"/>
              </a:ext>
            </a:extLst>
          </p:cNvPr>
          <p:cNvPicPr>
            <a:picLocks noChangeAspect="1"/>
          </p:cNvPicPr>
          <p:nvPr/>
        </p:nvPicPr>
        <p:blipFill>
          <a:blip r:embed="rId3"/>
          <a:srcRect l="-66556" r="-66556"/>
          <a:stretch>
            <a:fillRect/>
          </a:stretch>
        </p:blipFill>
        <p:spPr>
          <a:xfrm>
            <a:off x="2969172" y="1629182"/>
            <a:ext cx="8229600" cy="4525963"/>
          </a:xfrm>
          <a:prstGeom prst="rect">
            <a:avLst/>
          </a:prstGeom>
        </p:spPr>
      </p:pic>
      <p:sp>
        <p:nvSpPr>
          <p:cNvPr id="5" name="TextBox 4">
            <a:extLst>
              <a:ext uri="{FF2B5EF4-FFF2-40B4-BE49-F238E27FC236}">
                <a16:creationId xmlns:a16="http://schemas.microsoft.com/office/drawing/2014/main" id="{C1CC57B7-3733-FAF4-6DC4-171C87382669}"/>
              </a:ext>
            </a:extLst>
          </p:cNvPr>
          <p:cNvSpPr txBox="1"/>
          <p:nvPr/>
        </p:nvSpPr>
        <p:spPr>
          <a:xfrm>
            <a:off x="4771697" y="6232634"/>
            <a:ext cx="3489434" cy="369332"/>
          </a:xfrm>
          <a:prstGeom prst="rect">
            <a:avLst/>
          </a:prstGeom>
          <a:noFill/>
        </p:spPr>
        <p:txBody>
          <a:bodyPr wrap="square" rtlCol="0">
            <a:spAutoFit/>
          </a:bodyPr>
          <a:lstStyle/>
          <a:p>
            <a:r>
              <a:rPr lang="en-US" sz="1800" dirty="0"/>
              <a:t>Juan Bautista </a:t>
            </a:r>
            <a:r>
              <a:rPr lang="en-US" sz="1800" dirty="0" err="1"/>
              <a:t>Alberdi</a:t>
            </a:r>
            <a:r>
              <a:rPr lang="en-US" sz="1800" dirty="0"/>
              <a:t> (1810-1884)</a:t>
            </a:r>
            <a:endParaRPr lang="en-US" dirty="0"/>
          </a:p>
        </p:txBody>
      </p:sp>
    </p:spTree>
    <p:extLst>
      <p:ext uri="{BB962C8B-B14F-4D97-AF65-F5344CB8AC3E}">
        <p14:creationId xmlns:p14="http://schemas.microsoft.com/office/powerpoint/2010/main" val="3019174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22842"/>
          </a:xfrm>
        </p:spPr>
        <p:txBody>
          <a:bodyPr>
            <a:normAutofit/>
          </a:bodyPr>
          <a:lstStyle/>
          <a:p>
            <a:r>
              <a:rPr lang="en-GB" sz="3200" dirty="0"/>
              <a:t>Juan Bautista </a:t>
            </a:r>
            <a:r>
              <a:rPr lang="en-GB" sz="3200" dirty="0" err="1"/>
              <a:t>Alberdi</a:t>
            </a:r>
            <a:r>
              <a:rPr lang="en-GB" sz="3200" dirty="0"/>
              <a:t>, ‘The Civilising Action of Europe in the South American Republic’, in </a:t>
            </a:r>
            <a:r>
              <a:rPr lang="en-GB" sz="3200" i="1" dirty="0"/>
              <a:t>Bases y puntos de </a:t>
            </a:r>
            <a:r>
              <a:rPr lang="en-GB" sz="3200" i="1" dirty="0" err="1"/>
              <a:t>partida</a:t>
            </a:r>
            <a:r>
              <a:rPr lang="en-GB" sz="3200" i="1" dirty="0"/>
              <a:t> para la </a:t>
            </a:r>
            <a:r>
              <a:rPr lang="en-GB" sz="3200" i="1" dirty="0" err="1"/>
              <a:t>organización</a:t>
            </a:r>
            <a:r>
              <a:rPr lang="en-GB" sz="3200" i="1" dirty="0"/>
              <a:t> política de la República Argentina</a:t>
            </a:r>
            <a:r>
              <a:rPr lang="en-GB" sz="3200" dirty="0"/>
              <a:t> .</a:t>
            </a:r>
            <a:endParaRPr lang="en-US" sz="3200" dirty="0"/>
          </a:p>
        </p:txBody>
      </p:sp>
      <p:sp>
        <p:nvSpPr>
          <p:cNvPr id="3" name="Content Placeholder 2"/>
          <p:cNvSpPr>
            <a:spLocks noGrp="1"/>
          </p:cNvSpPr>
          <p:nvPr>
            <p:ph idx="1"/>
          </p:nvPr>
        </p:nvSpPr>
        <p:spPr>
          <a:xfrm>
            <a:off x="457200" y="2697480"/>
            <a:ext cx="8229600" cy="3428683"/>
          </a:xfrm>
        </p:spPr>
        <p:txBody>
          <a:bodyPr/>
          <a:lstStyle/>
          <a:p>
            <a:pPr marL="0" indent="0">
              <a:buNone/>
            </a:pPr>
            <a:endParaRPr lang="en-GB" dirty="0"/>
          </a:p>
          <a:p>
            <a:pPr marL="0" indent="0">
              <a:buNone/>
            </a:pPr>
            <a:r>
              <a:rPr lang="en-GB" dirty="0"/>
              <a:t>‘All the civilisation in our land is European. . . In America everything that is not European is barbarous: this is the only distinction that matters.’ </a:t>
            </a:r>
          </a:p>
          <a:p>
            <a:pPr marL="0" indent="0">
              <a:buNone/>
            </a:pPr>
            <a:endParaRPr lang="en-US" dirty="0"/>
          </a:p>
        </p:txBody>
      </p:sp>
    </p:spTree>
    <p:extLst>
      <p:ext uri="{BB962C8B-B14F-4D97-AF65-F5344CB8AC3E}">
        <p14:creationId xmlns:p14="http://schemas.microsoft.com/office/powerpoint/2010/main" val="3313599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9440" y="74677"/>
            <a:ext cx="3998317" cy="1242059"/>
          </a:xfrm>
        </p:spPr>
        <p:txBody>
          <a:bodyPr>
            <a:normAutofit/>
          </a:bodyPr>
          <a:lstStyle/>
          <a:p>
            <a:pPr algn="l">
              <a:lnSpc>
                <a:spcPct val="90000"/>
              </a:lnSpc>
            </a:pPr>
            <a:r>
              <a:rPr lang="en-US" sz="3700" dirty="0"/>
              <a:t>‘Barbarous’ popular culture</a:t>
            </a:r>
          </a:p>
        </p:txBody>
      </p:sp>
      <p:pic>
        <p:nvPicPr>
          <p:cNvPr id="6" name="Picture 5">
            <a:extLst>
              <a:ext uri="{FF2B5EF4-FFF2-40B4-BE49-F238E27FC236}">
                <a16:creationId xmlns:a16="http://schemas.microsoft.com/office/drawing/2014/main" id="{CC0E279B-6EB8-BF47-BD3F-697DBEB0F8C0}"/>
              </a:ext>
            </a:extLst>
          </p:cNvPr>
          <p:cNvPicPr>
            <a:picLocks noChangeAspect="1"/>
          </p:cNvPicPr>
          <p:nvPr/>
        </p:nvPicPr>
        <p:blipFill>
          <a:blip r:embed="rId2"/>
          <a:stretch>
            <a:fillRect/>
          </a:stretch>
        </p:blipFill>
        <p:spPr>
          <a:xfrm>
            <a:off x="4612159" y="289306"/>
            <a:ext cx="4428039" cy="4542028"/>
          </a:xfrm>
          <a:prstGeom prst="rect">
            <a:avLst/>
          </a:prstGeom>
        </p:spPr>
      </p:pic>
      <p:sp>
        <p:nvSpPr>
          <p:cNvPr id="8" name="TextBox 7">
            <a:extLst>
              <a:ext uri="{FF2B5EF4-FFF2-40B4-BE49-F238E27FC236}">
                <a16:creationId xmlns:a16="http://schemas.microsoft.com/office/drawing/2014/main" id="{00BB03D8-65CB-6A42-9051-82A3D68E72C5}"/>
              </a:ext>
            </a:extLst>
          </p:cNvPr>
          <p:cNvSpPr txBox="1"/>
          <p:nvPr/>
        </p:nvSpPr>
        <p:spPr>
          <a:xfrm>
            <a:off x="4983423" y="4992624"/>
            <a:ext cx="4056775" cy="646331"/>
          </a:xfrm>
          <a:prstGeom prst="rect">
            <a:avLst/>
          </a:prstGeom>
          <a:noFill/>
        </p:spPr>
        <p:txBody>
          <a:bodyPr wrap="square" rtlCol="0">
            <a:spAutoFit/>
          </a:bodyPr>
          <a:lstStyle/>
          <a:p>
            <a:r>
              <a:rPr lang="en-US" dirty="0" err="1"/>
              <a:t>Pancho</a:t>
            </a:r>
            <a:r>
              <a:rPr lang="en-US" dirty="0"/>
              <a:t> Fierro, ‘Invitation to the Cockfight’, 1830-60 (Peru)</a:t>
            </a:r>
          </a:p>
        </p:txBody>
      </p:sp>
      <p:pic>
        <p:nvPicPr>
          <p:cNvPr id="10" name="Picture 9">
            <a:extLst>
              <a:ext uri="{FF2B5EF4-FFF2-40B4-BE49-F238E27FC236}">
                <a16:creationId xmlns:a16="http://schemas.microsoft.com/office/drawing/2014/main" id="{0AB67906-7373-7247-9482-68CC2F71378B}"/>
              </a:ext>
            </a:extLst>
          </p:cNvPr>
          <p:cNvPicPr>
            <a:picLocks noChangeAspect="1"/>
          </p:cNvPicPr>
          <p:nvPr/>
        </p:nvPicPr>
        <p:blipFill>
          <a:blip r:embed="rId3"/>
          <a:stretch>
            <a:fillRect/>
          </a:stretch>
        </p:blipFill>
        <p:spPr>
          <a:xfrm>
            <a:off x="103802" y="3856936"/>
            <a:ext cx="3491583" cy="2901457"/>
          </a:xfrm>
          <a:prstGeom prst="rect">
            <a:avLst/>
          </a:prstGeom>
        </p:spPr>
      </p:pic>
      <p:sp>
        <p:nvSpPr>
          <p:cNvPr id="11" name="TextBox 10">
            <a:extLst>
              <a:ext uri="{FF2B5EF4-FFF2-40B4-BE49-F238E27FC236}">
                <a16:creationId xmlns:a16="http://schemas.microsoft.com/office/drawing/2014/main" id="{ACE226B7-8AE0-C14E-97DB-CD7008C446D2}"/>
              </a:ext>
            </a:extLst>
          </p:cNvPr>
          <p:cNvSpPr txBox="1"/>
          <p:nvPr/>
        </p:nvSpPr>
        <p:spPr>
          <a:xfrm>
            <a:off x="3750463" y="6176963"/>
            <a:ext cx="4936337" cy="369332"/>
          </a:xfrm>
          <a:prstGeom prst="rect">
            <a:avLst/>
          </a:prstGeom>
          <a:noFill/>
        </p:spPr>
        <p:txBody>
          <a:bodyPr wrap="square" rtlCol="0">
            <a:spAutoFit/>
          </a:bodyPr>
          <a:lstStyle/>
          <a:p>
            <a:r>
              <a:rPr lang="en-US" dirty="0"/>
              <a:t>Colombian peasants dancing ‘the whirlwind’, </a:t>
            </a:r>
          </a:p>
        </p:txBody>
      </p:sp>
      <p:pic>
        <p:nvPicPr>
          <p:cNvPr id="14" name="Picture 13">
            <a:extLst>
              <a:ext uri="{FF2B5EF4-FFF2-40B4-BE49-F238E27FC236}">
                <a16:creationId xmlns:a16="http://schemas.microsoft.com/office/drawing/2014/main" id="{C3DD0CE5-EA63-DB4B-8773-BC90E32BAEAE}"/>
              </a:ext>
            </a:extLst>
          </p:cNvPr>
          <p:cNvPicPr>
            <a:picLocks noChangeAspect="1"/>
          </p:cNvPicPr>
          <p:nvPr/>
        </p:nvPicPr>
        <p:blipFill>
          <a:blip r:embed="rId4"/>
          <a:stretch>
            <a:fillRect/>
          </a:stretch>
        </p:blipFill>
        <p:spPr>
          <a:xfrm>
            <a:off x="1672783" y="1332369"/>
            <a:ext cx="2806700" cy="2349500"/>
          </a:xfrm>
          <a:prstGeom prst="rect">
            <a:avLst/>
          </a:prstGeom>
        </p:spPr>
      </p:pic>
      <p:sp>
        <p:nvSpPr>
          <p:cNvPr id="15" name="TextBox 14">
            <a:extLst>
              <a:ext uri="{FF2B5EF4-FFF2-40B4-BE49-F238E27FC236}">
                <a16:creationId xmlns:a16="http://schemas.microsoft.com/office/drawing/2014/main" id="{07218323-BBB4-264D-A600-A3F300B6CD76}"/>
              </a:ext>
            </a:extLst>
          </p:cNvPr>
          <p:cNvSpPr txBox="1"/>
          <p:nvPr/>
        </p:nvSpPr>
        <p:spPr>
          <a:xfrm>
            <a:off x="103802" y="1883664"/>
            <a:ext cx="1359238" cy="1477328"/>
          </a:xfrm>
          <a:prstGeom prst="rect">
            <a:avLst/>
          </a:prstGeom>
          <a:noFill/>
        </p:spPr>
        <p:txBody>
          <a:bodyPr wrap="square" rtlCol="0">
            <a:spAutoFit/>
          </a:bodyPr>
          <a:lstStyle/>
          <a:p>
            <a:r>
              <a:rPr lang="en-US" dirty="0" err="1"/>
              <a:t>Agustín</a:t>
            </a:r>
            <a:r>
              <a:rPr lang="en-US" dirty="0"/>
              <a:t> Arrieta, ‘A Drinking Scene’, 1851 (Mexico)</a:t>
            </a:r>
          </a:p>
        </p:txBody>
      </p:sp>
    </p:spTree>
    <p:extLst>
      <p:ext uri="{BB962C8B-B14F-4D97-AF65-F5344CB8AC3E}">
        <p14:creationId xmlns:p14="http://schemas.microsoft.com/office/powerpoint/2010/main" val="586649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95DF1A-ADE8-944F-B03B-FD252E8C9150}"/>
              </a:ext>
            </a:extLst>
          </p:cNvPr>
          <p:cNvPicPr>
            <a:picLocks noChangeAspect="1"/>
          </p:cNvPicPr>
          <p:nvPr/>
        </p:nvPicPr>
        <p:blipFill>
          <a:blip r:embed="rId2"/>
          <a:stretch>
            <a:fillRect/>
          </a:stretch>
        </p:blipFill>
        <p:spPr>
          <a:xfrm>
            <a:off x="457200" y="1905000"/>
            <a:ext cx="2286000" cy="3048000"/>
          </a:xfrm>
          <a:prstGeom prst="rect">
            <a:avLst/>
          </a:prstGeom>
        </p:spPr>
      </p:pic>
      <p:sp>
        <p:nvSpPr>
          <p:cNvPr id="5" name="TextBox 4">
            <a:extLst>
              <a:ext uri="{FF2B5EF4-FFF2-40B4-BE49-F238E27FC236}">
                <a16:creationId xmlns:a16="http://schemas.microsoft.com/office/drawing/2014/main" id="{2705272C-E0B7-5145-93D1-A378B102118E}"/>
              </a:ext>
            </a:extLst>
          </p:cNvPr>
          <p:cNvSpPr txBox="1"/>
          <p:nvPr/>
        </p:nvSpPr>
        <p:spPr>
          <a:xfrm>
            <a:off x="261257" y="5078186"/>
            <a:ext cx="4016829" cy="1384995"/>
          </a:xfrm>
          <a:prstGeom prst="rect">
            <a:avLst/>
          </a:prstGeom>
          <a:noFill/>
        </p:spPr>
        <p:txBody>
          <a:bodyPr wrap="square" rtlCol="0">
            <a:spAutoFit/>
          </a:bodyPr>
          <a:lstStyle/>
          <a:p>
            <a:r>
              <a:rPr lang="en-US" sz="2800" dirty="0"/>
              <a:t>Rafael Carrera, president of Guatemala from 1844-48, 1851-65</a:t>
            </a:r>
          </a:p>
        </p:txBody>
      </p:sp>
      <p:pic>
        <p:nvPicPr>
          <p:cNvPr id="6" name="Picture 5">
            <a:extLst>
              <a:ext uri="{FF2B5EF4-FFF2-40B4-BE49-F238E27FC236}">
                <a16:creationId xmlns:a16="http://schemas.microsoft.com/office/drawing/2014/main" id="{2A913514-F55D-1348-9039-3CD7AFB93AC4}"/>
              </a:ext>
            </a:extLst>
          </p:cNvPr>
          <p:cNvPicPr>
            <a:picLocks noChangeAspect="1"/>
          </p:cNvPicPr>
          <p:nvPr/>
        </p:nvPicPr>
        <p:blipFill>
          <a:blip r:embed="rId3"/>
          <a:stretch>
            <a:fillRect/>
          </a:stretch>
        </p:blipFill>
        <p:spPr>
          <a:xfrm>
            <a:off x="2865806" y="448270"/>
            <a:ext cx="5820994" cy="3048001"/>
          </a:xfrm>
          <a:prstGeom prst="rect">
            <a:avLst/>
          </a:prstGeom>
        </p:spPr>
      </p:pic>
      <p:sp>
        <p:nvSpPr>
          <p:cNvPr id="7" name="TextBox 6">
            <a:extLst>
              <a:ext uri="{FF2B5EF4-FFF2-40B4-BE49-F238E27FC236}">
                <a16:creationId xmlns:a16="http://schemas.microsoft.com/office/drawing/2014/main" id="{EF61BA77-C0AE-B149-A8B0-B945F16F8D55}"/>
              </a:ext>
            </a:extLst>
          </p:cNvPr>
          <p:cNvSpPr txBox="1"/>
          <p:nvPr/>
        </p:nvSpPr>
        <p:spPr>
          <a:xfrm>
            <a:off x="4457700" y="3722914"/>
            <a:ext cx="4425043" cy="1569660"/>
          </a:xfrm>
          <a:prstGeom prst="rect">
            <a:avLst/>
          </a:prstGeom>
          <a:noFill/>
        </p:spPr>
        <p:txBody>
          <a:bodyPr wrap="square" rtlCol="0">
            <a:spAutoFit/>
          </a:bodyPr>
          <a:lstStyle/>
          <a:p>
            <a:r>
              <a:rPr lang="en-US" sz="3200" dirty="0"/>
              <a:t>Supporters of Juan Manuel de Rosas (Argentina)</a:t>
            </a:r>
          </a:p>
        </p:txBody>
      </p:sp>
      <p:sp>
        <p:nvSpPr>
          <p:cNvPr id="8" name="TextBox 7">
            <a:extLst>
              <a:ext uri="{FF2B5EF4-FFF2-40B4-BE49-F238E27FC236}">
                <a16:creationId xmlns:a16="http://schemas.microsoft.com/office/drawing/2014/main" id="{AB6A3103-40EF-4143-B314-78C388E42E8B}"/>
              </a:ext>
            </a:extLst>
          </p:cNvPr>
          <p:cNvSpPr txBox="1"/>
          <p:nvPr/>
        </p:nvSpPr>
        <p:spPr>
          <a:xfrm>
            <a:off x="0" y="448270"/>
            <a:ext cx="2331720" cy="1200329"/>
          </a:xfrm>
          <a:prstGeom prst="rect">
            <a:avLst/>
          </a:prstGeom>
          <a:noFill/>
        </p:spPr>
        <p:txBody>
          <a:bodyPr wrap="square" rtlCol="0">
            <a:spAutoFit/>
          </a:bodyPr>
          <a:lstStyle/>
          <a:p>
            <a:r>
              <a:rPr lang="en-US" sz="3600" u="sng" dirty="0"/>
              <a:t>Vocabulary</a:t>
            </a:r>
            <a:r>
              <a:rPr lang="en-US" sz="3600" i="1" dirty="0"/>
              <a:t> </a:t>
            </a:r>
            <a:r>
              <a:rPr lang="en-US" sz="3600" dirty="0"/>
              <a:t>‘</a:t>
            </a:r>
            <a:r>
              <a:rPr lang="en-US" sz="3600" i="1" dirty="0"/>
              <a:t>Caudillo</a:t>
            </a:r>
            <a:r>
              <a:rPr lang="en-US" sz="3600" dirty="0"/>
              <a:t>’</a:t>
            </a:r>
          </a:p>
        </p:txBody>
      </p:sp>
    </p:spTree>
    <p:extLst>
      <p:ext uri="{BB962C8B-B14F-4D97-AF65-F5344CB8AC3E}">
        <p14:creationId xmlns:p14="http://schemas.microsoft.com/office/powerpoint/2010/main" val="1345856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5CB42D6-78B6-0445-92CB-4EA79E6C0F05}"/>
              </a:ext>
            </a:extLst>
          </p:cNvPr>
          <p:cNvSpPr>
            <a:spLocks noGrp="1"/>
          </p:cNvSpPr>
          <p:nvPr>
            <p:ph idx="1"/>
          </p:nvPr>
        </p:nvSpPr>
        <p:spPr>
          <a:xfrm>
            <a:off x="128016" y="3063241"/>
            <a:ext cx="8558784" cy="2898648"/>
          </a:xfrm>
        </p:spPr>
        <p:txBody>
          <a:bodyPr/>
          <a:lstStyle/>
          <a:p>
            <a:pPr marL="0" indent="0">
              <a:buNone/>
            </a:pPr>
            <a:r>
              <a:rPr lang="en-US" dirty="0"/>
              <a:t>Native peoples are ‘a powerful . . .  obstacle to the progress of our institutions’.</a:t>
            </a:r>
          </a:p>
          <a:p>
            <a:pPr marL="0" indent="0">
              <a:buNone/>
            </a:pPr>
            <a:br>
              <a:rPr lang="en-US" dirty="0"/>
            </a:br>
            <a:r>
              <a:rPr lang="en-US" dirty="0"/>
              <a:t>(</a:t>
            </a:r>
            <a:r>
              <a:rPr lang="en-US" i="1" dirty="0"/>
              <a:t>El Aguila Mexicana</a:t>
            </a:r>
            <a:r>
              <a:rPr lang="en-US" dirty="0"/>
              <a:t>, Mexico City, 3 April 1826.)</a:t>
            </a:r>
            <a:br>
              <a:rPr lang="en-US" dirty="0"/>
            </a:br>
            <a:endParaRPr lang="en-US" dirty="0"/>
          </a:p>
        </p:txBody>
      </p:sp>
      <p:sp>
        <p:nvSpPr>
          <p:cNvPr id="9" name="Title 8">
            <a:extLst>
              <a:ext uri="{FF2B5EF4-FFF2-40B4-BE49-F238E27FC236}">
                <a16:creationId xmlns:a16="http://schemas.microsoft.com/office/drawing/2014/main" id="{624671E9-16CD-984C-962E-B9FD4C05A201}"/>
              </a:ext>
            </a:extLst>
          </p:cNvPr>
          <p:cNvSpPr>
            <a:spLocks noGrp="1"/>
          </p:cNvSpPr>
          <p:nvPr>
            <p:ph type="title"/>
          </p:nvPr>
        </p:nvSpPr>
        <p:spPr>
          <a:xfrm>
            <a:off x="457200" y="274638"/>
            <a:ext cx="8229600" cy="2230818"/>
          </a:xfrm>
        </p:spPr>
        <p:txBody>
          <a:bodyPr>
            <a:normAutofit/>
          </a:bodyPr>
          <a:lstStyle/>
          <a:p>
            <a:r>
              <a:rPr lang="en-US" dirty="0"/>
              <a:t>Non-elite, Non-white People: An Obstacle to ‘Progress’ </a:t>
            </a:r>
          </a:p>
        </p:txBody>
      </p:sp>
    </p:spTree>
    <p:extLst>
      <p:ext uri="{BB962C8B-B14F-4D97-AF65-F5344CB8AC3E}">
        <p14:creationId xmlns:p14="http://schemas.microsoft.com/office/powerpoint/2010/main" val="1095585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err="1"/>
              <a:t>Gaceta</a:t>
            </a:r>
            <a:r>
              <a:rPr lang="en-GB" sz="2800" i="1" dirty="0"/>
              <a:t> de Guatemala</a:t>
            </a:r>
            <a:r>
              <a:rPr lang="en-GB" sz="2800" dirty="0"/>
              <a:t>, 1848.</a:t>
            </a:r>
            <a:endParaRPr lang="en-US" sz="2800"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Amerindians have been called ‘to participate in the splendid banquet of citizenship, whose delicacies they are unable to digest, and we attempt to govern them with laws that they neither want nor understand’. </a:t>
            </a:r>
            <a:endParaRPr lang="en-US" sz="3600" dirty="0"/>
          </a:p>
        </p:txBody>
      </p:sp>
    </p:spTree>
    <p:extLst>
      <p:ext uri="{BB962C8B-B14F-4D97-AF65-F5344CB8AC3E}">
        <p14:creationId xmlns:p14="http://schemas.microsoft.com/office/powerpoint/2010/main" val="3976687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E2B984-93FA-1995-2A1C-DAC366E74FD1}"/>
              </a:ext>
            </a:extLst>
          </p:cNvPr>
          <p:cNvSpPr>
            <a:spLocks noGrp="1"/>
          </p:cNvSpPr>
          <p:nvPr>
            <p:ph idx="1"/>
          </p:nvPr>
        </p:nvSpPr>
        <p:spPr/>
        <p:txBody>
          <a:bodyPr/>
          <a:lstStyle/>
          <a:p>
            <a:pPr marL="0" indent="0" algn="ctr">
              <a:buNone/>
            </a:pPr>
            <a:r>
              <a:rPr lang="en-US" b="1" dirty="0"/>
              <a:t>Non-elite perspectives</a:t>
            </a:r>
          </a:p>
          <a:p>
            <a:pPr marL="0" indent="0" algn="ctr">
              <a:buNone/>
            </a:pPr>
            <a:endParaRPr lang="en-US" b="1" dirty="0"/>
          </a:p>
          <a:p>
            <a:pPr marL="0" indent="0" algn="ctr">
              <a:buNone/>
            </a:pPr>
            <a:endParaRPr lang="en-US" b="1" dirty="0"/>
          </a:p>
          <a:p>
            <a:pPr marL="0" indent="0" algn="ctr">
              <a:buNone/>
            </a:pPr>
            <a:r>
              <a:rPr lang="en-US" sz="3200" b="1" dirty="0"/>
              <a:t>Subaltern Nationalisms; Popular Liberalism</a:t>
            </a:r>
            <a:endParaRPr lang="en-US" b="1" dirty="0"/>
          </a:p>
        </p:txBody>
      </p:sp>
    </p:spTree>
    <p:extLst>
      <p:ext uri="{BB962C8B-B14F-4D97-AF65-F5344CB8AC3E}">
        <p14:creationId xmlns:p14="http://schemas.microsoft.com/office/powerpoint/2010/main" val="3854121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FDEC-82F0-F442-95C0-BFF169637E06}"/>
              </a:ext>
            </a:extLst>
          </p:cNvPr>
          <p:cNvSpPr>
            <a:spLocks noGrp="1"/>
          </p:cNvSpPr>
          <p:nvPr>
            <p:ph type="title"/>
          </p:nvPr>
        </p:nvSpPr>
        <p:spPr/>
        <p:txBody>
          <a:bodyPr>
            <a:normAutofit fontScale="90000"/>
          </a:bodyPr>
          <a:lstStyle/>
          <a:p>
            <a:r>
              <a:rPr lang="en-US" dirty="0"/>
              <a:t>Nineteenth-Century Latin America: the Vanguard of Democracy</a:t>
            </a:r>
          </a:p>
        </p:txBody>
      </p:sp>
      <p:sp>
        <p:nvSpPr>
          <p:cNvPr id="3" name="Content Placeholder 2">
            <a:extLst>
              <a:ext uri="{FF2B5EF4-FFF2-40B4-BE49-F238E27FC236}">
                <a16:creationId xmlns:a16="http://schemas.microsoft.com/office/drawing/2014/main" id="{EBDB1E29-4FA4-2A46-88F4-358BEC6439F7}"/>
              </a:ext>
            </a:extLst>
          </p:cNvPr>
          <p:cNvSpPr>
            <a:spLocks noGrp="1"/>
          </p:cNvSpPr>
          <p:nvPr>
            <p:ph idx="1"/>
          </p:nvPr>
        </p:nvSpPr>
        <p:spPr>
          <a:xfrm>
            <a:off x="457200" y="2057399"/>
            <a:ext cx="8229600" cy="4525963"/>
          </a:xfrm>
        </p:spPr>
        <p:txBody>
          <a:bodyPr>
            <a:normAutofit/>
          </a:bodyPr>
          <a:lstStyle/>
          <a:p>
            <a:r>
              <a:rPr lang="en-GB" dirty="0"/>
              <a:t>1853: universal male suffrage introduced into New Granada (aka Colombia). </a:t>
            </a:r>
          </a:p>
          <a:p>
            <a:r>
              <a:rPr lang="en-GB" dirty="0"/>
              <a:t> 1857: all men over the age of 21 with ‘an honest way of life’ were given the vote in Mexico.</a:t>
            </a:r>
          </a:p>
          <a:p>
            <a:pPr marL="0" indent="0">
              <a:buNone/>
            </a:pPr>
            <a:endParaRPr lang="en-GB" dirty="0"/>
          </a:p>
          <a:p>
            <a:r>
              <a:rPr lang="en-GB" dirty="0"/>
              <a:t>1834: the UK’s Great Reform Act gave the vote to about 18% of the male population. </a:t>
            </a:r>
            <a:endParaRPr lang="en-US" dirty="0"/>
          </a:p>
        </p:txBody>
      </p:sp>
    </p:spTree>
    <p:extLst>
      <p:ext uri="{BB962C8B-B14F-4D97-AF65-F5344CB8AC3E}">
        <p14:creationId xmlns:p14="http://schemas.microsoft.com/office/powerpoint/2010/main" val="4077295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012"/>
            <a:ext cx="9001125" cy="1414463"/>
          </a:xfrm>
        </p:spPr>
        <p:txBody>
          <a:bodyPr>
            <a:normAutofit/>
          </a:bodyPr>
          <a:lstStyle/>
          <a:p>
            <a:r>
              <a:rPr lang="en-US" sz="3600" b="1" dirty="0"/>
              <a:t>Subaltern Nationalisms; Popular Liberalism</a:t>
            </a:r>
            <a:br>
              <a:rPr lang="en-US" sz="3600" b="1" dirty="0"/>
            </a:br>
            <a:r>
              <a:rPr lang="en-US" sz="3600" b="1" dirty="0"/>
              <a:t>some examples</a:t>
            </a:r>
          </a:p>
        </p:txBody>
      </p:sp>
      <p:sp>
        <p:nvSpPr>
          <p:cNvPr id="3" name="Content Placeholder 2"/>
          <p:cNvSpPr>
            <a:spLocks noGrp="1"/>
          </p:cNvSpPr>
          <p:nvPr>
            <p:ph idx="1"/>
          </p:nvPr>
        </p:nvSpPr>
        <p:spPr>
          <a:xfrm>
            <a:off x="457200" y="2425717"/>
            <a:ext cx="8229600" cy="3700446"/>
          </a:xfrm>
        </p:spPr>
        <p:txBody>
          <a:bodyPr/>
          <a:lstStyle/>
          <a:p>
            <a:endParaRPr lang="en-US" dirty="0"/>
          </a:p>
          <a:p>
            <a:endParaRPr lang="en-US" dirty="0"/>
          </a:p>
          <a:p>
            <a:endParaRPr lang="en-US" dirty="0"/>
          </a:p>
        </p:txBody>
      </p:sp>
      <p:sp>
        <p:nvSpPr>
          <p:cNvPr id="4" name="Rectangle 3"/>
          <p:cNvSpPr/>
          <p:nvPr/>
        </p:nvSpPr>
        <p:spPr>
          <a:xfrm>
            <a:off x="242887" y="2013782"/>
            <a:ext cx="8515350" cy="4524315"/>
          </a:xfrm>
          <a:prstGeom prst="rect">
            <a:avLst/>
          </a:prstGeom>
        </p:spPr>
        <p:txBody>
          <a:bodyPr wrap="square">
            <a:spAutoFit/>
          </a:bodyPr>
          <a:lstStyle/>
          <a:p>
            <a:r>
              <a:rPr lang="en-GB" sz="3200" dirty="0"/>
              <a:t>A petition sent in 1871 by the indigenous villagers of </a:t>
            </a:r>
            <a:r>
              <a:rPr lang="en-GB" sz="3200" dirty="0" err="1"/>
              <a:t>Ixtacamaxtitlán</a:t>
            </a:r>
            <a:r>
              <a:rPr lang="en-GB" sz="3200" dirty="0"/>
              <a:t> (Mexico) was written in the name of </a:t>
            </a:r>
          </a:p>
          <a:p>
            <a:r>
              <a:rPr lang="en-GB" sz="3200" dirty="0"/>
              <a:t> ‘</a:t>
            </a:r>
            <a:r>
              <a:rPr lang="en-GB" sz="3200" b="1" dirty="0"/>
              <a:t>the resident citizens of </a:t>
            </a:r>
            <a:r>
              <a:rPr lang="en-GB" sz="3200" b="1" dirty="0" err="1"/>
              <a:t>Iztacamastitlan</a:t>
            </a:r>
            <a:r>
              <a:rPr lang="en-GB" sz="3200" dirty="0"/>
              <a:t>’.</a:t>
            </a:r>
          </a:p>
          <a:p>
            <a:endParaRPr lang="en-GB" sz="3200" dirty="0"/>
          </a:p>
          <a:p>
            <a:r>
              <a:rPr lang="en-GB" sz="3200" dirty="0"/>
              <a:t>A petition sent in 1874 by Indigenous groups in the Colombian Cauca Valley insisted that they were:</a:t>
            </a:r>
          </a:p>
          <a:p>
            <a:r>
              <a:rPr lang="en-GB" sz="3200" b="1" dirty="0"/>
              <a:t> ‘free citizens, like any other civilized </a:t>
            </a:r>
            <a:r>
              <a:rPr lang="en-GB" sz="3200" b="1" dirty="0" err="1"/>
              <a:t>Caucano</a:t>
            </a:r>
            <a:r>
              <a:rPr lang="en-GB" sz="3200" b="1" dirty="0"/>
              <a:t>’</a:t>
            </a:r>
            <a:r>
              <a:rPr lang="en-GB" sz="3200" dirty="0"/>
              <a:t>.</a:t>
            </a:r>
            <a:endParaRPr lang="en-GB" sz="3200" b="1" dirty="0"/>
          </a:p>
        </p:txBody>
      </p:sp>
    </p:spTree>
    <p:extLst>
      <p:ext uri="{BB962C8B-B14F-4D97-AF65-F5344CB8AC3E}">
        <p14:creationId xmlns:p14="http://schemas.microsoft.com/office/powerpoint/2010/main" val="3836670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A519-40C3-5445-8BFF-6CFAC625B5F7}"/>
              </a:ext>
            </a:extLst>
          </p:cNvPr>
          <p:cNvSpPr>
            <a:spLocks noGrp="1"/>
          </p:cNvSpPr>
          <p:nvPr>
            <p:ph type="title"/>
          </p:nvPr>
        </p:nvSpPr>
        <p:spPr>
          <a:xfrm>
            <a:off x="457200" y="274638"/>
            <a:ext cx="8229600" cy="1325562"/>
          </a:xfrm>
        </p:spPr>
        <p:txBody>
          <a:bodyPr>
            <a:normAutofit fontScale="90000"/>
          </a:bodyPr>
          <a:lstStyle/>
          <a:p>
            <a:r>
              <a:rPr lang="en-US" sz="3200" dirty="0"/>
              <a:t>Some Important Research into How Non-Elites Engaged with the Ideas and Language of Democracy</a:t>
            </a:r>
          </a:p>
        </p:txBody>
      </p:sp>
      <p:sp>
        <p:nvSpPr>
          <p:cNvPr id="3" name="Content Placeholder 2">
            <a:extLst>
              <a:ext uri="{FF2B5EF4-FFF2-40B4-BE49-F238E27FC236}">
                <a16:creationId xmlns:a16="http://schemas.microsoft.com/office/drawing/2014/main" id="{6282DE3F-C751-4F4E-A960-6A6B3B0830B6}"/>
              </a:ext>
            </a:extLst>
          </p:cNvPr>
          <p:cNvSpPr>
            <a:spLocks noGrp="1"/>
          </p:cNvSpPr>
          <p:nvPr>
            <p:ph idx="1"/>
          </p:nvPr>
        </p:nvSpPr>
        <p:spPr>
          <a:xfrm>
            <a:off x="285750" y="1600200"/>
            <a:ext cx="8401050" cy="5257800"/>
          </a:xfrm>
        </p:spPr>
        <p:txBody>
          <a:bodyPr>
            <a:noAutofit/>
          </a:bodyPr>
          <a:lstStyle/>
          <a:p>
            <a:pPr marL="0" indent="0">
              <a:buNone/>
            </a:pPr>
            <a:endParaRPr lang="en-GB" sz="2000" dirty="0"/>
          </a:p>
          <a:p>
            <a:r>
              <a:rPr lang="en-GB" sz="2000" dirty="0"/>
              <a:t>José Antonio Aguilar Rivera, Eduardo Posada-</a:t>
            </a:r>
            <a:r>
              <a:rPr lang="en-GB" sz="2000" dirty="0" err="1"/>
              <a:t>Carbó</a:t>
            </a:r>
            <a:r>
              <a:rPr lang="en-GB" sz="2000" dirty="0"/>
              <a:t>, Eduardo Zimmermann, ‘Democracy in Spanish America: The Early Adoption of Universal Male Suffrage, 1810–1853’, </a:t>
            </a:r>
            <a:r>
              <a:rPr lang="en-GB" sz="2000" i="1" dirty="0"/>
              <a:t>Past &amp; Present </a:t>
            </a:r>
            <a:r>
              <a:rPr lang="en-GB" sz="2000" dirty="0"/>
              <a:t>vol. 256 </a:t>
            </a:r>
            <a:r>
              <a:rPr lang="en-GB" sz="2000" i="1" dirty="0"/>
              <a:t>(</a:t>
            </a:r>
            <a:r>
              <a:rPr lang="en-GB" sz="2000" dirty="0"/>
              <a:t>2022).</a:t>
            </a:r>
          </a:p>
          <a:p>
            <a:r>
              <a:rPr lang="en-GB" sz="2000" dirty="0"/>
              <a:t>James Sanders, “Atlantic Republicanism in Nineteenth-Century Colombia: Spanish America's Challenge to the Contours of Atlantic History,” </a:t>
            </a:r>
            <a:r>
              <a:rPr lang="en-GB" sz="2000" i="1" dirty="0"/>
              <a:t>Journal of World History</a:t>
            </a:r>
            <a:r>
              <a:rPr lang="en-GB" sz="2000" dirty="0"/>
              <a:t>, vol. 20:1 (2009).</a:t>
            </a:r>
          </a:p>
          <a:p>
            <a:r>
              <a:rPr lang="en-GB" sz="2000" dirty="0"/>
              <a:t>James Sanders, </a:t>
            </a:r>
            <a:r>
              <a:rPr lang="en-GB" sz="2000" i="1" dirty="0"/>
              <a:t>The Vanguard of the Atlantic World Creating Modernity, Nation, and Democracy in Nineteenth-Century Latin America</a:t>
            </a:r>
            <a:r>
              <a:rPr lang="en-GB" sz="2000" dirty="0"/>
              <a:t> (2014).</a:t>
            </a:r>
          </a:p>
          <a:p>
            <a:r>
              <a:rPr lang="en-GB" sz="2000" dirty="0"/>
              <a:t>Guy Thomson, “Popular Aspects of Liberalism in Mexico, 1848-1888,” </a:t>
            </a:r>
            <a:r>
              <a:rPr lang="en-GB" sz="2000" i="1" dirty="0"/>
              <a:t>Bulletin of Latin American Research</a:t>
            </a:r>
            <a:r>
              <a:rPr lang="en-GB" sz="2000" dirty="0"/>
              <a:t>, vol. 10 (1991).</a:t>
            </a:r>
          </a:p>
          <a:p>
            <a:r>
              <a:rPr lang="en-GB" sz="2000" dirty="0"/>
              <a:t>Peter </a:t>
            </a:r>
            <a:r>
              <a:rPr lang="en-GB" sz="2000" dirty="0" err="1"/>
              <a:t>Guardino</a:t>
            </a:r>
            <a:r>
              <a:rPr lang="en-GB" sz="2000" dirty="0"/>
              <a:t>, “Barbarism or Republican Law. Guerrero’s Peasants and National Politics, 1820-1846,”</a:t>
            </a:r>
            <a:r>
              <a:rPr lang="en-GB" sz="2000" i="1" dirty="0"/>
              <a:t> Hispanic American Historical Review</a:t>
            </a:r>
            <a:r>
              <a:rPr lang="en-GB" sz="2000" dirty="0"/>
              <a:t>, vol. 75:2 (1995).</a:t>
            </a:r>
          </a:p>
        </p:txBody>
      </p:sp>
    </p:spTree>
    <p:extLst>
      <p:ext uri="{BB962C8B-B14F-4D97-AF65-F5344CB8AC3E}">
        <p14:creationId xmlns:p14="http://schemas.microsoft.com/office/powerpoint/2010/main" val="2615446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Domingo Faustino Sarmiento (1811-1888)</a:t>
            </a:r>
          </a:p>
        </p:txBody>
      </p:sp>
      <p:pic>
        <p:nvPicPr>
          <p:cNvPr id="5" name="Content Placeholder 4"/>
          <p:cNvPicPr>
            <a:picLocks noGrp="1" noChangeAspect="1"/>
          </p:cNvPicPr>
          <p:nvPr>
            <p:ph idx="1"/>
          </p:nvPr>
        </p:nvPicPr>
        <p:blipFill>
          <a:blip r:embed="rId2"/>
          <a:srcRect l="-91659" r="-91659"/>
          <a:stretch>
            <a:fillRect/>
          </a:stretch>
        </p:blipFill>
        <p:spPr>
          <a:xfrm>
            <a:off x="-1118550" y="1653988"/>
            <a:ext cx="8205149" cy="4512516"/>
          </a:xfrm>
        </p:spPr>
      </p:pic>
      <p:sp>
        <p:nvSpPr>
          <p:cNvPr id="3" name="TextBox 2">
            <a:extLst>
              <a:ext uri="{FF2B5EF4-FFF2-40B4-BE49-F238E27FC236}">
                <a16:creationId xmlns:a16="http://schemas.microsoft.com/office/drawing/2014/main" id="{5F48428C-2842-454A-8817-16151987F04A}"/>
              </a:ext>
            </a:extLst>
          </p:cNvPr>
          <p:cNvSpPr txBox="1"/>
          <p:nvPr/>
        </p:nvSpPr>
        <p:spPr>
          <a:xfrm>
            <a:off x="5204012" y="4007224"/>
            <a:ext cx="2043953" cy="923330"/>
          </a:xfrm>
          <a:prstGeom prst="rect">
            <a:avLst/>
          </a:prstGeom>
          <a:noFill/>
        </p:spPr>
        <p:txBody>
          <a:bodyPr wrap="square" rtlCol="0">
            <a:spAutoFit/>
          </a:bodyPr>
          <a:lstStyle/>
          <a:p>
            <a:r>
              <a:rPr lang="en-US" dirty="0"/>
              <a:t>Argentine president (1868-74), writer and educationalist</a:t>
            </a:r>
          </a:p>
        </p:txBody>
      </p:sp>
    </p:spTree>
    <p:extLst>
      <p:ext uri="{BB962C8B-B14F-4D97-AF65-F5344CB8AC3E}">
        <p14:creationId xmlns:p14="http://schemas.microsoft.com/office/powerpoint/2010/main" val="2579569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EA2578-2903-5CBB-7DB2-358B690AB407}"/>
              </a:ext>
            </a:extLst>
          </p:cNvPr>
          <p:cNvSpPr>
            <a:spLocks noGrp="1"/>
          </p:cNvSpPr>
          <p:nvPr>
            <p:ph idx="1"/>
          </p:nvPr>
        </p:nvSpPr>
        <p:spPr/>
        <p:txBody>
          <a:bodyPr/>
          <a:lstStyle/>
          <a:p>
            <a:pPr marL="0" indent="0" algn="ctr">
              <a:buNone/>
            </a:pPr>
            <a:r>
              <a:rPr lang="en-US" b="1" dirty="0"/>
              <a:t>The Material Culture of </a:t>
            </a:r>
            <a:r>
              <a:rPr lang="en-US" b="1" dirty="0" err="1"/>
              <a:t>Civilisation</a:t>
            </a:r>
            <a:endParaRPr lang="en-US" b="1" dirty="0"/>
          </a:p>
        </p:txBody>
      </p:sp>
    </p:spTree>
    <p:extLst>
      <p:ext uri="{BB962C8B-B14F-4D97-AF65-F5344CB8AC3E}">
        <p14:creationId xmlns:p14="http://schemas.microsoft.com/office/powerpoint/2010/main" val="2806834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90338-FF5C-6745-BB22-2F118A05930B}"/>
              </a:ext>
            </a:extLst>
          </p:cNvPr>
          <p:cNvSpPr>
            <a:spLocks noGrp="1"/>
          </p:cNvSpPr>
          <p:nvPr>
            <p:ph type="title"/>
          </p:nvPr>
        </p:nvSpPr>
        <p:spPr/>
        <p:txBody>
          <a:bodyPr/>
          <a:lstStyle/>
          <a:p>
            <a:r>
              <a:rPr lang="en-US" dirty="0" err="1"/>
              <a:t>Civilisation</a:t>
            </a:r>
            <a:r>
              <a:rPr lang="en-US" dirty="0"/>
              <a:t> as a material condition</a:t>
            </a:r>
          </a:p>
        </p:txBody>
      </p:sp>
      <p:pic>
        <p:nvPicPr>
          <p:cNvPr id="4" name="Content Placeholder 3">
            <a:extLst>
              <a:ext uri="{FF2B5EF4-FFF2-40B4-BE49-F238E27FC236}">
                <a16:creationId xmlns:a16="http://schemas.microsoft.com/office/drawing/2014/main" id="{A5449CF1-345B-054A-BCC2-0CBEA3F523C1}"/>
              </a:ext>
            </a:extLst>
          </p:cNvPr>
          <p:cNvPicPr>
            <a:picLocks noGrp="1" noChangeAspect="1"/>
          </p:cNvPicPr>
          <p:nvPr>
            <p:ph idx="1"/>
          </p:nvPr>
        </p:nvPicPr>
        <p:blipFill>
          <a:blip r:embed="rId2"/>
          <a:stretch>
            <a:fillRect/>
          </a:stretch>
        </p:blipFill>
        <p:spPr>
          <a:xfrm>
            <a:off x="457200" y="1417638"/>
            <a:ext cx="3175000" cy="2755900"/>
          </a:xfrm>
          <a:prstGeom prst="rect">
            <a:avLst/>
          </a:prstGeom>
        </p:spPr>
      </p:pic>
      <p:pic>
        <p:nvPicPr>
          <p:cNvPr id="5" name="Picture 4">
            <a:extLst>
              <a:ext uri="{FF2B5EF4-FFF2-40B4-BE49-F238E27FC236}">
                <a16:creationId xmlns:a16="http://schemas.microsoft.com/office/drawing/2014/main" id="{0F008300-2046-D04B-8291-168A1B63CC90}"/>
              </a:ext>
            </a:extLst>
          </p:cNvPr>
          <p:cNvPicPr>
            <a:picLocks noChangeAspect="1"/>
          </p:cNvPicPr>
          <p:nvPr/>
        </p:nvPicPr>
        <p:blipFill>
          <a:blip r:embed="rId3"/>
          <a:stretch>
            <a:fillRect/>
          </a:stretch>
        </p:blipFill>
        <p:spPr>
          <a:xfrm>
            <a:off x="3935227" y="1417638"/>
            <a:ext cx="4965700" cy="3606800"/>
          </a:xfrm>
          <a:prstGeom prst="rect">
            <a:avLst/>
          </a:prstGeom>
        </p:spPr>
      </p:pic>
      <p:pic>
        <p:nvPicPr>
          <p:cNvPr id="6" name="Picture 5">
            <a:extLst>
              <a:ext uri="{FF2B5EF4-FFF2-40B4-BE49-F238E27FC236}">
                <a16:creationId xmlns:a16="http://schemas.microsoft.com/office/drawing/2014/main" id="{1EB57323-8125-0B42-BA66-7D90EDD7E102}"/>
              </a:ext>
            </a:extLst>
          </p:cNvPr>
          <p:cNvPicPr>
            <a:picLocks noChangeAspect="1"/>
          </p:cNvPicPr>
          <p:nvPr/>
        </p:nvPicPr>
        <p:blipFill>
          <a:blip r:embed="rId4"/>
          <a:stretch>
            <a:fillRect/>
          </a:stretch>
        </p:blipFill>
        <p:spPr>
          <a:xfrm>
            <a:off x="571500" y="4383766"/>
            <a:ext cx="4346353" cy="2359934"/>
          </a:xfrm>
          <a:prstGeom prst="rect">
            <a:avLst/>
          </a:prstGeom>
        </p:spPr>
      </p:pic>
    </p:spTree>
    <p:extLst>
      <p:ext uri="{BB962C8B-B14F-4D97-AF65-F5344CB8AC3E}">
        <p14:creationId xmlns:p14="http://schemas.microsoft.com/office/powerpoint/2010/main" val="1462744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Vocabulary: Arnold Bauer’s terms</a:t>
            </a:r>
          </a:p>
        </p:txBody>
      </p:sp>
      <p:sp>
        <p:nvSpPr>
          <p:cNvPr id="3" name="Content Placeholder 2"/>
          <p:cNvSpPr>
            <a:spLocks noGrp="1"/>
          </p:cNvSpPr>
          <p:nvPr>
            <p:ph idx="1"/>
          </p:nvPr>
        </p:nvSpPr>
        <p:spPr/>
        <p:txBody>
          <a:bodyPr>
            <a:normAutofit lnSpcReduction="10000"/>
          </a:bodyPr>
          <a:lstStyle/>
          <a:p>
            <a:pPr algn="ctr"/>
            <a:endParaRPr lang="en-US" dirty="0"/>
          </a:p>
          <a:p>
            <a:pPr algn="ctr"/>
            <a:endParaRPr lang="en-US" dirty="0"/>
          </a:p>
          <a:p>
            <a:pPr algn="ctr"/>
            <a:r>
              <a:rPr lang="en-US" dirty="0"/>
              <a:t>‘</a:t>
            </a:r>
            <a:r>
              <a:rPr lang="en-US" dirty="0" err="1"/>
              <a:t>civilising</a:t>
            </a:r>
            <a:r>
              <a:rPr lang="en-US" dirty="0"/>
              <a:t> goods’</a:t>
            </a:r>
          </a:p>
          <a:p>
            <a:pPr algn="ctr"/>
            <a:endParaRPr lang="en-US" dirty="0"/>
          </a:p>
          <a:p>
            <a:pPr algn="ctr"/>
            <a:r>
              <a:rPr lang="en-US" dirty="0"/>
              <a:t>‘</a:t>
            </a:r>
            <a:r>
              <a:rPr lang="en-US" dirty="0" err="1"/>
              <a:t>modernising</a:t>
            </a:r>
            <a:r>
              <a:rPr lang="en-US" dirty="0"/>
              <a:t> goods’</a:t>
            </a:r>
          </a:p>
          <a:p>
            <a:pPr marL="0" indent="0" algn="ctr">
              <a:buNone/>
            </a:pPr>
            <a:endParaRPr lang="en-GB" dirty="0"/>
          </a:p>
          <a:p>
            <a:pPr marL="0" indent="0" algn="ctr">
              <a:buNone/>
            </a:pPr>
            <a:r>
              <a:rPr lang="en-GB" dirty="0"/>
              <a:t>Arnold Bauer, </a:t>
            </a:r>
            <a:r>
              <a:rPr lang="en-GB" i="1" dirty="0"/>
              <a:t>Goods, Power, History: Latin America’s Material Culture</a:t>
            </a:r>
            <a:r>
              <a:rPr lang="en-GB" dirty="0"/>
              <a:t> (Cambridge, 2001).</a:t>
            </a:r>
            <a:endParaRPr lang="en-US" dirty="0"/>
          </a:p>
          <a:p>
            <a:pPr algn="ctr"/>
            <a:endParaRPr lang="en-US" dirty="0"/>
          </a:p>
        </p:txBody>
      </p:sp>
    </p:spTree>
    <p:extLst>
      <p:ext uri="{BB962C8B-B14F-4D97-AF65-F5344CB8AC3E}">
        <p14:creationId xmlns:p14="http://schemas.microsoft.com/office/powerpoint/2010/main" val="3415629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39713"/>
          </a:xfrm>
        </p:spPr>
        <p:txBody>
          <a:bodyPr>
            <a:noAutofit/>
          </a:bodyPr>
          <a:lstStyle/>
          <a:p>
            <a:r>
              <a:rPr lang="en-US" sz="2400" dirty="0"/>
              <a:t>‘</a:t>
            </a:r>
            <a:r>
              <a:rPr lang="en-US" sz="2400" dirty="0" err="1"/>
              <a:t>Civilisation</a:t>
            </a:r>
            <a:r>
              <a:rPr lang="en-US" sz="2400" dirty="0"/>
              <a:t>’ ? </a:t>
            </a:r>
            <a:br>
              <a:rPr lang="en-US" sz="2400" dirty="0"/>
            </a:br>
            <a:br>
              <a:rPr lang="en-US" sz="2400" dirty="0"/>
            </a:br>
            <a:r>
              <a:rPr lang="en-US" sz="2400" dirty="0"/>
              <a:t>The </a:t>
            </a:r>
            <a:r>
              <a:rPr lang="en-GB" sz="2400" dirty="0"/>
              <a:t>Bridge over the </a:t>
            </a:r>
            <a:r>
              <a:rPr lang="en-GB" sz="2400" dirty="0" err="1"/>
              <a:t>Metlac</a:t>
            </a:r>
            <a:r>
              <a:rPr lang="en-GB" sz="2400" dirty="0"/>
              <a:t> Canyon, Veracruz State, Mexico</a:t>
            </a:r>
            <a:br>
              <a:rPr lang="en-GB" sz="2400" dirty="0"/>
            </a:br>
            <a:r>
              <a:rPr lang="en-GB" sz="2400" dirty="0"/>
              <a:t>built in 1873 </a:t>
            </a:r>
            <a:endParaRPr lang="en-US" sz="2400" dirty="0"/>
          </a:p>
        </p:txBody>
      </p:sp>
      <p:pic>
        <p:nvPicPr>
          <p:cNvPr id="4" name="Content Placeholder 3" descr="metlacbrigde.jpg"/>
          <p:cNvPicPr>
            <a:picLocks noGrp="1" noChangeAspect="1"/>
          </p:cNvPicPr>
          <p:nvPr>
            <p:ph idx="1"/>
          </p:nvPr>
        </p:nvPicPr>
        <p:blipFill>
          <a:blip r:embed="rId2">
            <a:extLst>
              <a:ext uri="{28A0092B-C50C-407E-A947-70E740481C1C}">
                <a14:useLocalDpi xmlns:a14="http://schemas.microsoft.com/office/drawing/2010/main" val="0"/>
              </a:ext>
            </a:extLst>
          </a:blip>
          <a:srcRect l="-23995" r="-23995"/>
          <a:stretch>
            <a:fillRect/>
          </a:stretch>
        </p:blipFill>
        <p:spPr>
          <a:xfrm>
            <a:off x="-1147410" y="1698297"/>
            <a:ext cx="8975204" cy="4936016"/>
          </a:xfrm>
          <a:prstGeom prst="rect">
            <a:avLst/>
          </a:prstGeom>
        </p:spPr>
      </p:pic>
      <p:sp>
        <p:nvSpPr>
          <p:cNvPr id="5" name="Rectangle 4"/>
          <p:cNvSpPr/>
          <p:nvPr/>
        </p:nvSpPr>
        <p:spPr>
          <a:xfrm>
            <a:off x="6540500" y="1714350"/>
            <a:ext cx="2425700" cy="2308324"/>
          </a:xfrm>
          <a:prstGeom prst="rect">
            <a:avLst/>
          </a:prstGeom>
        </p:spPr>
        <p:txBody>
          <a:bodyPr wrap="square">
            <a:spAutoFit/>
          </a:bodyPr>
          <a:lstStyle/>
          <a:p>
            <a:r>
              <a:rPr lang="en-US" dirty="0"/>
              <a:t>The Raymond Special on the </a:t>
            </a:r>
            <a:r>
              <a:rPr lang="en-US" dirty="0" err="1"/>
              <a:t>Metlac</a:t>
            </a:r>
            <a:r>
              <a:rPr lang="en-US" dirty="0"/>
              <a:t> Bridge, Veracruz, Mexico, ca. 1897. Charles Burlingame Waite. Gelatin silver print. Getty Research Institute.</a:t>
            </a:r>
          </a:p>
        </p:txBody>
      </p:sp>
      <p:sp>
        <p:nvSpPr>
          <p:cNvPr id="3" name="TextBox 2">
            <a:extLst>
              <a:ext uri="{FF2B5EF4-FFF2-40B4-BE49-F238E27FC236}">
                <a16:creationId xmlns:a16="http://schemas.microsoft.com/office/drawing/2014/main" id="{BD6A0E4F-1405-9811-2FBF-CE185C397566}"/>
              </a:ext>
            </a:extLst>
          </p:cNvPr>
          <p:cNvSpPr txBox="1"/>
          <p:nvPr/>
        </p:nvSpPr>
        <p:spPr>
          <a:xfrm>
            <a:off x="6540500" y="4457032"/>
            <a:ext cx="2425700" cy="1969770"/>
          </a:xfrm>
          <a:prstGeom prst="rect">
            <a:avLst/>
          </a:prstGeom>
          <a:noFill/>
        </p:spPr>
        <p:txBody>
          <a:bodyPr wrap="square" rtlCol="0">
            <a:spAutoFit/>
          </a:bodyPr>
          <a:lstStyle/>
          <a:p>
            <a:r>
              <a:rPr lang="en-GB" sz="1800" dirty="0">
                <a:effectLst/>
                <a:latin typeface="Baskerville" panose="02020502070401020303" pitchFamily="18" charset="0"/>
                <a:ea typeface="Times New Roman" panose="02020603050405020304" pitchFamily="18" charset="0"/>
              </a:rPr>
              <a:t>‘The locomotive symbolized the unbridgeable gap between the civilized and the savage.’</a:t>
            </a:r>
            <a:endParaRPr lang="en-GB" sz="1800" dirty="0">
              <a:effectLst/>
              <a:latin typeface="Times New Roman" panose="02020603050405020304" pitchFamily="18" charset="0"/>
              <a:ea typeface="Times New Roman" panose="02020603050405020304" pitchFamily="18" charset="0"/>
            </a:endParaRPr>
          </a:p>
          <a:p>
            <a:r>
              <a:rPr lang="en-GB" sz="1600" dirty="0">
                <a:effectLst/>
                <a:latin typeface="Times New Roman" panose="02020603050405020304" pitchFamily="18" charset="0"/>
                <a:ea typeface="Times New Roman" panose="02020603050405020304" pitchFamily="18" charset="0"/>
              </a:rPr>
              <a:t>Michael </a:t>
            </a:r>
            <a:r>
              <a:rPr lang="en-GB" sz="1600" dirty="0" err="1">
                <a:effectLst/>
                <a:latin typeface="Times New Roman" panose="02020603050405020304" pitchFamily="18" charset="0"/>
                <a:ea typeface="Times New Roman" panose="02020603050405020304" pitchFamily="18" charset="0"/>
              </a:rPr>
              <a:t>Adas</a:t>
            </a:r>
            <a:r>
              <a:rPr lang="en-GB" sz="1600" dirty="0">
                <a:effectLst/>
                <a:latin typeface="Times New Roman" panose="02020603050405020304" pitchFamily="18" charset="0"/>
                <a:ea typeface="Times New Roman" panose="02020603050405020304" pitchFamily="18" charset="0"/>
              </a:rPr>
              <a:t> </a:t>
            </a:r>
            <a:r>
              <a:rPr lang="en-GB" sz="1600" i="1" dirty="0">
                <a:effectLst/>
                <a:latin typeface="Times New Roman" panose="02020603050405020304" pitchFamily="18" charset="0"/>
                <a:ea typeface="Times New Roman" panose="02020603050405020304" pitchFamily="18" charset="0"/>
              </a:rPr>
              <a:t>Machines as the Measure of Men </a:t>
            </a:r>
            <a:r>
              <a:rPr lang="en-GB" sz="1600" dirty="0">
                <a:effectLst/>
                <a:latin typeface="Times New Roman" panose="02020603050405020304" pitchFamily="18" charset="0"/>
                <a:ea typeface="Times New Roman" panose="02020603050405020304" pitchFamily="18" charset="0"/>
              </a:rPr>
              <a:t>(1989</a:t>
            </a:r>
            <a:r>
              <a:rPr lang="en-GB" sz="1600" dirty="0">
                <a:latin typeface="Times New Roman" panose="02020603050405020304" pitchFamily="18" charset="0"/>
                <a:ea typeface="Times New Roman" panose="02020603050405020304" pitchFamily="18" charset="0"/>
              </a:rPr>
              <a:t>)</a:t>
            </a:r>
            <a:endParaRPr lang="en-GB" sz="1600" dirty="0"/>
          </a:p>
        </p:txBody>
      </p:sp>
    </p:spTree>
    <p:extLst>
      <p:ext uri="{BB962C8B-B14F-4D97-AF65-F5344CB8AC3E}">
        <p14:creationId xmlns:p14="http://schemas.microsoft.com/office/powerpoint/2010/main" val="2256225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‘Barbarism’ ?</a:t>
            </a:r>
            <a:br>
              <a:rPr lang="en-GB" sz="2800" dirty="0"/>
            </a:br>
            <a:r>
              <a:rPr lang="en-GB" sz="2800" dirty="0"/>
              <a:t>Crossing the Quindío Pass in the Colombian Andes</a:t>
            </a:r>
            <a:endParaRPr lang="en-US" sz="2800" dirty="0"/>
          </a:p>
        </p:txBody>
      </p:sp>
      <p:pic>
        <p:nvPicPr>
          <p:cNvPr id="4" name="Content Placeholder 3" descr="paso del quindío2.jpg"/>
          <p:cNvPicPr>
            <a:picLocks noGrp="1" noChangeAspect="1"/>
          </p:cNvPicPr>
          <p:nvPr>
            <p:ph idx="1"/>
          </p:nvPr>
        </p:nvPicPr>
        <p:blipFill>
          <a:blip r:embed="rId2">
            <a:extLst>
              <a:ext uri="{28A0092B-C50C-407E-A947-70E740481C1C}">
                <a14:useLocalDpi xmlns:a14="http://schemas.microsoft.com/office/drawing/2010/main" val="0"/>
              </a:ext>
            </a:extLst>
          </a:blip>
          <a:srcRect l="-16141" r="-16141"/>
          <a:stretch>
            <a:fillRect/>
          </a:stretch>
        </p:blipFill>
        <p:spPr/>
      </p:pic>
    </p:spTree>
    <p:extLst>
      <p:ext uri="{BB962C8B-B14F-4D97-AF65-F5344CB8AC3E}">
        <p14:creationId xmlns:p14="http://schemas.microsoft.com/office/powerpoint/2010/main" val="175945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Barbarism vs. </a:t>
            </a:r>
            <a:r>
              <a:rPr lang="en-US" sz="2800" dirty="0" err="1"/>
              <a:t>civilisation</a:t>
            </a:r>
            <a:r>
              <a:rPr lang="en-US" sz="2800" dirty="0"/>
              <a:t>?</a:t>
            </a:r>
          </a:p>
        </p:txBody>
      </p:sp>
      <p:sp>
        <p:nvSpPr>
          <p:cNvPr id="3" name="Text Placeholder 2"/>
          <p:cNvSpPr>
            <a:spLocks noGrp="1"/>
          </p:cNvSpPr>
          <p:nvPr>
            <p:ph type="body" idx="1"/>
          </p:nvPr>
        </p:nvSpPr>
        <p:spPr/>
        <p:txBody>
          <a:bodyPr>
            <a:normAutofit fontScale="85000" lnSpcReduction="20000"/>
          </a:bodyPr>
          <a:lstStyle/>
          <a:p>
            <a:r>
              <a:rPr lang="en-GB" dirty="0"/>
              <a:t>Crossing the Quindío Pass in the Colombian Andes</a:t>
            </a:r>
            <a:endParaRPr lang="en-US" dirty="0"/>
          </a:p>
        </p:txBody>
      </p:sp>
      <p:pic>
        <p:nvPicPr>
          <p:cNvPr id="4" name="Content Placeholder 3" descr="pasodelquindío.jpg"/>
          <p:cNvPicPr>
            <a:picLocks noGrp="1" noChangeAspect="1"/>
          </p:cNvPicPr>
          <p:nvPr>
            <p:ph sz="half" idx="2"/>
          </p:nvPr>
        </p:nvPicPr>
        <p:blipFill>
          <a:blip r:embed="rId2">
            <a:extLst>
              <a:ext uri="{28A0092B-C50C-407E-A947-70E740481C1C}">
                <a14:useLocalDpi xmlns:a14="http://schemas.microsoft.com/office/drawing/2010/main" val="0"/>
              </a:ext>
            </a:extLst>
          </a:blip>
          <a:srcRect l="-32270" r="-32270"/>
          <a:stretch>
            <a:fillRect/>
          </a:stretch>
        </p:blipFill>
        <p:spPr/>
      </p:pic>
      <p:sp>
        <p:nvSpPr>
          <p:cNvPr id="5" name="Text Placeholder 4"/>
          <p:cNvSpPr>
            <a:spLocks noGrp="1"/>
          </p:cNvSpPr>
          <p:nvPr>
            <p:ph type="body" sz="quarter" idx="3"/>
          </p:nvPr>
        </p:nvSpPr>
        <p:spPr/>
        <p:txBody>
          <a:bodyPr>
            <a:normAutofit fontScale="85000" lnSpcReduction="20000"/>
          </a:bodyPr>
          <a:lstStyle/>
          <a:p>
            <a:r>
              <a:rPr lang="en-US" dirty="0"/>
              <a:t>The </a:t>
            </a:r>
            <a:r>
              <a:rPr lang="en-GB" dirty="0"/>
              <a:t>Bridge over the </a:t>
            </a:r>
            <a:r>
              <a:rPr lang="en-GB" dirty="0" err="1"/>
              <a:t>Metlac</a:t>
            </a:r>
            <a:r>
              <a:rPr lang="en-GB" dirty="0"/>
              <a:t> Canyon, Veracruz State, Mexico</a:t>
            </a:r>
            <a:endParaRPr lang="en-US" dirty="0"/>
          </a:p>
        </p:txBody>
      </p:sp>
      <p:pic>
        <p:nvPicPr>
          <p:cNvPr id="7" name="Content Placeholder 3" descr="metlacbrigde.jpg"/>
          <p:cNvPicPr>
            <a:picLocks noGrp="1" noChangeAspect="1"/>
          </p:cNvPicPr>
          <p:nvPr>
            <p:ph sz="quarter" idx="4"/>
          </p:nvPr>
        </p:nvPicPr>
        <p:blipFill>
          <a:blip r:embed="rId3">
            <a:extLst>
              <a:ext uri="{28A0092B-C50C-407E-A947-70E740481C1C}">
                <a14:useLocalDpi xmlns:a14="http://schemas.microsoft.com/office/drawing/2010/main" val="0"/>
              </a:ext>
            </a:extLst>
          </a:blip>
          <a:srcRect t="-10058" b="-10058"/>
          <a:stretch>
            <a:fillRect/>
          </a:stretch>
        </p:blipFill>
        <p:spPr>
          <a:prstGeom prst="rect">
            <a:avLst/>
          </a:prstGeom>
        </p:spPr>
      </p:pic>
    </p:spTree>
    <p:extLst>
      <p:ext uri="{BB962C8B-B14F-4D97-AF65-F5344CB8AC3E}">
        <p14:creationId xmlns:p14="http://schemas.microsoft.com/office/powerpoint/2010/main" val="1544460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84B0125-5B52-EB86-F283-7E6079E7978D}"/>
              </a:ext>
            </a:extLst>
          </p:cNvPr>
          <p:cNvSpPr>
            <a:spLocks noGrp="1"/>
          </p:cNvSpPr>
          <p:nvPr>
            <p:ph type="title"/>
          </p:nvPr>
        </p:nvSpPr>
        <p:spPr>
          <a:xfrm>
            <a:off x="457200" y="164386"/>
            <a:ext cx="8229600" cy="893655"/>
          </a:xfrm>
        </p:spPr>
        <p:txBody>
          <a:bodyPr/>
          <a:lstStyle/>
          <a:p>
            <a:r>
              <a:rPr lang="en-GB" dirty="0"/>
              <a:t>Some concluding comments</a:t>
            </a:r>
          </a:p>
        </p:txBody>
      </p:sp>
      <p:sp>
        <p:nvSpPr>
          <p:cNvPr id="8" name="Content Placeholder 7">
            <a:extLst>
              <a:ext uri="{FF2B5EF4-FFF2-40B4-BE49-F238E27FC236}">
                <a16:creationId xmlns:a16="http://schemas.microsoft.com/office/drawing/2014/main" id="{4CDD56B8-6298-0B03-991A-DB06E2BC09C9}"/>
              </a:ext>
            </a:extLst>
          </p:cNvPr>
          <p:cNvSpPr>
            <a:spLocks noGrp="1"/>
          </p:cNvSpPr>
          <p:nvPr>
            <p:ph idx="1"/>
          </p:nvPr>
        </p:nvSpPr>
        <p:spPr>
          <a:xfrm>
            <a:off x="457200" y="1058041"/>
            <a:ext cx="8229600" cy="5635573"/>
          </a:xfrm>
        </p:spPr>
        <p:txBody>
          <a:bodyPr>
            <a:noAutofit/>
          </a:bodyPr>
          <a:lstStyle/>
          <a:p>
            <a:pPr marL="53975" indent="169863" algn="l">
              <a:tabLst>
                <a:tab pos="525463" algn="l"/>
              </a:tabLst>
            </a:pPr>
            <a:r>
              <a:rPr lang="en-GB" sz="2000" dirty="0">
                <a:effectLst/>
                <a:latin typeface="Baskerville" panose="02020502070401020303" pitchFamily="18" charset="0"/>
                <a:ea typeface="Times New Roman" panose="02020603050405020304" pitchFamily="18" charset="0"/>
              </a:rPr>
              <a:t>Sarmiento’s idea of a dichotomy between </a:t>
            </a:r>
            <a:r>
              <a:rPr lang="en-GB" sz="2000" u="sng" dirty="0">
                <a:effectLst/>
                <a:latin typeface="Baskerville" panose="02020502070401020303" pitchFamily="18" charset="0"/>
                <a:ea typeface="Times New Roman" panose="02020603050405020304" pitchFamily="18" charset="0"/>
              </a:rPr>
              <a:t>civilisation and barbarism </a:t>
            </a:r>
            <a:r>
              <a:rPr lang="en-GB" sz="2000" dirty="0">
                <a:effectLst/>
                <a:latin typeface="Baskerville" panose="02020502070401020303" pitchFamily="18" charset="0"/>
                <a:ea typeface="Times New Roman" panose="02020603050405020304" pitchFamily="18" charset="0"/>
              </a:rPr>
              <a:t>encapsulated the elite vision of Latin America’s post-independence future. </a:t>
            </a:r>
          </a:p>
          <a:p>
            <a:pPr marL="53975" indent="169863" algn="l">
              <a:tabLst>
                <a:tab pos="525463" algn="l"/>
              </a:tabLst>
            </a:pPr>
            <a:r>
              <a:rPr lang="en-GB" sz="2000" dirty="0">
                <a:effectLst/>
                <a:latin typeface="Baskerville" panose="02020502070401020303" pitchFamily="18" charset="0"/>
                <a:ea typeface="Times New Roman" panose="02020603050405020304" pitchFamily="18" charset="0"/>
              </a:rPr>
              <a:t> ‘Civilisation’ was associated </a:t>
            </a:r>
            <a:r>
              <a:rPr lang="en-GB" sz="2000" dirty="0">
                <a:latin typeface="Baskerville" panose="02020502070401020303" pitchFamily="18" charset="0"/>
                <a:ea typeface="Times New Roman" panose="02020603050405020304" pitchFamily="18" charset="0"/>
              </a:rPr>
              <a:t>largely  with </a:t>
            </a:r>
            <a:r>
              <a:rPr lang="en-GB" sz="2000" u="sng" dirty="0">
                <a:effectLst/>
                <a:latin typeface="Baskerville" panose="02020502070401020303" pitchFamily="18" charset="0"/>
                <a:ea typeface="Times New Roman" panose="02020603050405020304" pitchFamily="18" charset="0"/>
              </a:rPr>
              <a:t>Europe</a:t>
            </a:r>
            <a:r>
              <a:rPr lang="en-GB" sz="2000" dirty="0">
                <a:effectLst/>
                <a:latin typeface="Baskerville" panose="02020502070401020303" pitchFamily="18" charset="0"/>
                <a:ea typeface="Times New Roman" panose="02020603050405020304" pitchFamily="18" charset="0"/>
              </a:rPr>
              <a:t>. European goods themselves were a powerful emblem of civilisation.</a:t>
            </a:r>
          </a:p>
          <a:p>
            <a:pPr marL="53975" indent="169863" algn="l">
              <a:tabLst>
                <a:tab pos="525463" algn="l"/>
              </a:tabLst>
            </a:pPr>
            <a:r>
              <a:rPr lang="en-GB" sz="2000" dirty="0">
                <a:effectLst/>
                <a:latin typeface="Baskerville" panose="02020502070401020303" pitchFamily="18" charset="0"/>
                <a:ea typeface="Times New Roman" panose="02020603050405020304" pitchFamily="18" charset="0"/>
              </a:rPr>
              <a:t>Material objects were not the only thing Latin American elites hoped to import from Europe.  The second half of the 19</a:t>
            </a:r>
            <a:r>
              <a:rPr lang="en-GB" sz="2000" baseline="30000" dirty="0">
                <a:effectLst/>
                <a:latin typeface="Baskerville" panose="02020502070401020303" pitchFamily="18" charset="0"/>
                <a:ea typeface="Times New Roman" panose="02020603050405020304" pitchFamily="18" charset="0"/>
              </a:rPr>
              <a:t>th</a:t>
            </a:r>
            <a:r>
              <a:rPr lang="en-GB" sz="2000" dirty="0">
                <a:effectLst/>
                <a:latin typeface="Baskerville" panose="02020502070401020303" pitchFamily="18" charset="0"/>
                <a:ea typeface="Times New Roman" panose="02020603050405020304" pitchFamily="18" charset="0"/>
              </a:rPr>
              <a:t>-century saw serious efforts to </a:t>
            </a:r>
            <a:r>
              <a:rPr lang="en-GB" sz="2000" u="sng" dirty="0">
                <a:effectLst/>
                <a:latin typeface="Baskerville" panose="02020502070401020303" pitchFamily="18" charset="0"/>
                <a:ea typeface="Times New Roman" panose="02020603050405020304" pitchFamily="18" charset="0"/>
              </a:rPr>
              <a:t>induce European immigrants</a:t>
            </a:r>
            <a:r>
              <a:rPr lang="en-GB" sz="2000" dirty="0">
                <a:effectLst/>
                <a:latin typeface="Baskerville" panose="02020502070401020303" pitchFamily="18" charset="0"/>
                <a:ea typeface="Times New Roman" panose="02020603050405020304" pitchFamily="18" charset="0"/>
              </a:rPr>
              <a:t> to settle in the region.  </a:t>
            </a:r>
            <a:endParaRPr lang="en-GB" sz="2000" dirty="0">
              <a:effectLst/>
              <a:latin typeface="Times New Roman" panose="02020603050405020304" pitchFamily="18" charset="0"/>
              <a:ea typeface="Times New Roman" panose="02020603050405020304" pitchFamily="18" charset="0"/>
            </a:endParaRPr>
          </a:p>
          <a:p>
            <a:pPr marL="53975" indent="169863" algn="l">
              <a:tabLst>
                <a:tab pos="525463" algn="l"/>
              </a:tabLst>
            </a:pPr>
            <a:r>
              <a:rPr lang="en-GB" sz="2000" dirty="0">
                <a:latin typeface="Baskerville" panose="02020502070401020303" pitchFamily="18" charset="0"/>
                <a:ea typeface="Times New Roman" panose="02020603050405020304" pitchFamily="18" charset="0"/>
              </a:rPr>
              <a:t>The concept of ‘c</a:t>
            </a:r>
            <a:r>
              <a:rPr lang="en-GB" sz="2000" dirty="0">
                <a:effectLst/>
                <a:latin typeface="Baskerville" panose="02020502070401020303" pitchFamily="18" charset="0"/>
                <a:ea typeface="Times New Roman" panose="02020603050405020304" pitchFamily="18" charset="0"/>
              </a:rPr>
              <a:t>ivilisation’ provided an excuse for elites to </a:t>
            </a:r>
            <a:r>
              <a:rPr lang="en-GB" sz="2000" u="sng" dirty="0">
                <a:effectLst/>
                <a:latin typeface="Baskerville" panose="02020502070401020303" pitchFamily="18" charset="0"/>
                <a:ea typeface="Times New Roman" panose="02020603050405020304" pitchFamily="18" charset="0"/>
              </a:rPr>
              <a:t>exclude non-elites from the new political spaces</a:t>
            </a:r>
            <a:r>
              <a:rPr lang="en-GB" sz="2000" dirty="0">
                <a:effectLst/>
                <a:latin typeface="Baskerville" panose="02020502070401020303" pitchFamily="18" charset="0"/>
                <a:ea typeface="Times New Roman" panose="02020603050405020304" pitchFamily="18" charset="0"/>
              </a:rPr>
              <a:t> created with independence.  </a:t>
            </a:r>
          </a:p>
          <a:p>
            <a:pPr marL="53975" indent="169863" algn="l">
              <a:tabLst>
                <a:tab pos="525463" algn="l"/>
              </a:tabLst>
            </a:pPr>
            <a:r>
              <a:rPr lang="en-GB" sz="2000" dirty="0">
                <a:effectLst/>
                <a:latin typeface="Baskerville" panose="02020502070401020303" pitchFamily="18" charset="0"/>
                <a:ea typeface="Times New Roman" panose="02020603050405020304" pitchFamily="18" charset="0"/>
              </a:rPr>
              <a:t>These new political spaces were </a:t>
            </a:r>
            <a:r>
              <a:rPr lang="en-GB" sz="2000" u="sng" dirty="0">
                <a:effectLst/>
                <a:latin typeface="Baskerville" panose="02020502070401020303" pitchFamily="18" charset="0"/>
                <a:ea typeface="Times New Roman" panose="02020603050405020304" pitchFamily="18" charset="0"/>
              </a:rPr>
              <a:t>strikingly democratic</a:t>
            </a:r>
            <a:r>
              <a:rPr lang="en-GB" sz="2000" dirty="0">
                <a:effectLst/>
                <a:latin typeface="Baskerville" panose="02020502070401020303" pitchFamily="18" charset="0"/>
                <a:ea typeface="Times New Roman" panose="02020603050405020304" pitchFamily="18" charset="0"/>
              </a:rPr>
              <a:t>, much more so than those of 19</a:t>
            </a:r>
            <a:r>
              <a:rPr lang="en-GB" sz="2000" baseline="30000" dirty="0">
                <a:effectLst/>
                <a:latin typeface="Baskerville" panose="02020502070401020303" pitchFamily="18" charset="0"/>
                <a:ea typeface="Times New Roman" panose="02020603050405020304" pitchFamily="18" charset="0"/>
              </a:rPr>
              <a:t>th</a:t>
            </a:r>
            <a:r>
              <a:rPr lang="en-GB" sz="2000" dirty="0">
                <a:effectLst/>
                <a:latin typeface="Baskerville" panose="02020502070401020303" pitchFamily="18" charset="0"/>
                <a:ea typeface="Times New Roman" panose="02020603050405020304" pitchFamily="18" charset="0"/>
              </a:rPr>
              <a:t>-century Europe.</a:t>
            </a:r>
          </a:p>
          <a:p>
            <a:pPr marL="53975" indent="169863" algn="l">
              <a:tabLst>
                <a:tab pos="525463" algn="l"/>
              </a:tabLst>
            </a:pPr>
            <a:r>
              <a:rPr lang="en-GB" sz="2000" dirty="0">
                <a:latin typeface="Baskerville" panose="02020502070401020303" pitchFamily="18" charset="0"/>
                <a:ea typeface="Times New Roman" panose="02020603050405020304" pitchFamily="18" charset="0"/>
              </a:rPr>
              <a:t>Many o</a:t>
            </a:r>
            <a:r>
              <a:rPr lang="en-GB" sz="2000" dirty="0">
                <a:effectLst/>
                <a:latin typeface="Baskerville" panose="02020502070401020303" pitchFamily="18" charset="0"/>
                <a:ea typeface="Times New Roman" panose="02020603050405020304" pitchFamily="18" charset="0"/>
              </a:rPr>
              <a:t>rdinary people nonetheless </a:t>
            </a:r>
            <a:r>
              <a:rPr lang="en-GB" sz="2000" u="sng" dirty="0">
                <a:effectLst/>
                <a:latin typeface="Baskerville" panose="02020502070401020303" pitchFamily="18" charset="0"/>
                <a:ea typeface="Times New Roman" panose="02020603050405020304" pitchFamily="18" charset="0"/>
              </a:rPr>
              <a:t>actively claimed the rights </a:t>
            </a:r>
            <a:r>
              <a:rPr lang="en-GB" sz="2000" dirty="0">
                <a:effectLst/>
                <a:latin typeface="Baskerville" panose="02020502070401020303" pitchFamily="18" charset="0"/>
                <a:ea typeface="Times New Roman" panose="02020603050405020304" pitchFamily="18" charset="0"/>
              </a:rPr>
              <a:t>they were accorded with democracy. </a:t>
            </a:r>
          </a:p>
          <a:p>
            <a:pPr marL="53975" indent="169863" algn="l">
              <a:tabLst>
                <a:tab pos="525463" algn="l"/>
              </a:tabLst>
            </a:pPr>
            <a:r>
              <a:rPr lang="en-GB" sz="2000" u="sng" dirty="0">
                <a:effectLst/>
                <a:latin typeface="Baskerville" panose="02020502070401020303" pitchFamily="18" charset="0"/>
                <a:ea typeface="Times New Roman" panose="02020603050405020304" pitchFamily="18" charset="0"/>
              </a:rPr>
              <a:t>Democracy</a:t>
            </a:r>
            <a:r>
              <a:rPr lang="en-GB" sz="2000" dirty="0">
                <a:effectLst/>
                <a:latin typeface="Baskerville" panose="02020502070401020303" pitchFamily="18" charset="0"/>
                <a:ea typeface="Times New Roman" panose="02020603050405020304" pitchFamily="18" charset="0"/>
              </a:rPr>
              <a:t> in short </a:t>
            </a:r>
            <a:r>
              <a:rPr lang="en-GB" sz="2000" u="sng" dirty="0">
                <a:effectLst/>
                <a:latin typeface="Baskerville" panose="02020502070401020303" pitchFamily="18" charset="0"/>
                <a:ea typeface="Times New Roman" panose="02020603050405020304" pitchFamily="18" charset="0"/>
              </a:rPr>
              <a:t>posed challenges </a:t>
            </a:r>
            <a:r>
              <a:rPr lang="en-GB" sz="2000" dirty="0">
                <a:effectLst/>
                <a:latin typeface="Baskerville" panose="02020502070401020303" pitchFamily="18" charset="0"/>
                <a:ea typeface="Times New Roman" panose="02020603050405020304" pitchFamily="18" charset="0"/>
              </a:rPr>
              <a:t>to the region’s rulers, for the rhetoric of republicanism often clashed with the profoundly hierarchical, stratified nature of Latin American society.  </a:t>
            </a:r>
            <a:endParaRPr lang="en-GB" sz="2000" dirty="0"/>
          </a:p>
        </p:txBody>
      </p:sp>
    </p:spTree>
    <p:extLst>
      <p:ext uri="{BB962C8B-B14F-4D97-AF65-F5344CB8AC3E}">
        <p14:creationId xmlns:p14="http://schemas.microsoft.com/office/powerpoint/2010/main" val="592065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An Important Book</a:t>
            </a:r>
          </a:p>
        </p:txBody>
      </p:sp>
      <p:sp>
        <p:nvSpPr>
          <p:cNvPr id="5" name="Text Placeholder 4">
            <a:extLst>
              <a:ext uri="{FF2B5EF4-FFF2-40B4-BE49-F238E27FC236}">
                <a16:creationId xmlns:a16="http://schemas.microsoft.com/office/drawing/2014/main" id="{8FFBBEF8-EEE9-FD44-B988-A53F57A5A308}"/>
              </a:ext>
            </a:extLst>
          </p:cNvPr>
          <p:cNvSpPr>
            <a:spLocks noGrp="1"/>
          </p:cNvSpPr>
          <p:nvPr>
            <p:ph type="body" idx="1"/>
          </p:nvPr>
        </p:nvSpPr>
        <p:spPr/>
        <p:txBody>
          <a:bodyPr>
            <a:normAutofit fontScale="55000" lnSpcReduction="20000"/>
          </a:bodyPr>
          <a:lstStyle/>
          <a:p>
            <a:r>
              <a:rPr lang="en-US" dirty="0"/>
              <a:t>Domingo Faustino Sarmiento, </a:t>
            </a:r>
            <a:r>
              <a:rPr lang="en-US" i="1" dirty="0" err="1"/>
              <a:t>Civilisation</a:t>
            </a:r>
            <a:r>
              <a:rPr lang="en-US" i="1" dirty="0"/>
              <a:t> or Barbarism: The Life of Juan Facundo Quiroga </a:t>
            </a:r>
            <a:r>
              <a:rPr lang="en-US" dirty="0"/>
              <a:t>(1845)</a:t>
            </a:r>
          </a:p>
        </p:txBody>
      </p:sp>
      <p:pic>
        <p:nvPicPr>
          <p:cNvPr id="4" name="Content Placeholder 3"/>
          <p:cNvPicPr>
            <a:picLocks noGrp="1" noChangeAspect="1"/>
          </p:cNvPicPr>
          <p:nvPr>
            <p:ph sz="half" idx="2"/>
          </p:nvPr>
        </p:nvPicPr>
        <p:blipFill>
          <a:blip r:embed="rId2"/>
          <a:stretch>
            <a:fillRect/>
          </a:stretch>
        </p:blipFill>
        <p:spPr>
          <a:xfrm>
            <a:off x="779976" y="2404269"/>
            <a:ext cx="2649024" cy="4235358"/>
          </a:xfrm>
        </p:spPr>
      </p:pic>
      <p:sp>
        <p:nvSpPr>
          <p:cNvPr id="6" name="Text Placeholder 5">
            <a:extLst>
              <a:ext uri="{FF2B5EF4-FFF2-40B4-BE49-F238E27FC236}">
                <a16:creationId xmlns:a16="http://schemas.microsoft.com/office/drawing/2014/main" id="{8324C850-4FEC-3541-A97D-DCFEB3AACC53}"/>
              </a:ext>
            </a:extLst>
          </p:cNvPr>
          <p:cNvSpPr>
            <a:spLocks noGrp="1"/>
          </p:cNvSpPr>
          <p:nvPr>
            <p:ph type="body" sz="quarter" idx="3"/>
          </p:nvPr>
        </p:nvSpPr>
        <p:spPr>
          <a:xfrm>
            <a:off x="5015753" y="1464469"/>
            <a:ext cx="3671047" cy="710406"/>
          </a:xfrm>
        </p:spPr>
        <p:txBody>
          <a:bodyPr>
            <a:normAutofit fontScale="55000" lnSpcReduction="20000"/>
          </a:bodyPr>
          <a:lstStyle/>
          <a:p>
            <a:r>
              <a:rPr lang="en-US" dirty="0"/>
              <a:t>Juan Manuel de Rosas (1793-1877)</a:t>
            </a:r>
            <a:br>
              <a:rPr lang="en-US" dirty="0"/>
            </a:br>
            <a:r>
              <a:rPr lang="en-US" dirty="0"/>
              <a:t>(Portrait by Raymond </a:t>
            </a:r>
            <a:r>
              <a:rPr lang="en-US" dirty="0" err="1"/>
              <a:t>Monvoisin</a:t>
            </a:r>
            <a:r>
              <a:rPr lang="en-US" dirty="0"/>
              <a:t>, 1842)</a:t>
            </a:r>
          </a:p>
        </p:txBody>
      </p:sp>
      <p:pic>
        <p:nvPicPr>
          <p:cNvPr id="12" name="Content Placeholder 3">
            <a:extLst>
              <a:ext uri="{FF2B5EF4-FFF2-40B4-BE49-F238E27FC236}">
                <a16:creationId xmlns:a16="http://schemas.microsoft.com/office/drawing/2014/main" id="{B22C4CB3-C59E-4C44-9B03-8072E5F0138D}"/>
              </a:ext>
            </a:extLst>
          </p:cNvPr>
          <p:cNvPicPr>
            <a:picLocks noChangeAspect="1"/>
          </p:cNvPicPr>
          <p:nvPr/>
        </p:nvPicPr>
        <p:blipFill>
          <a:blip r:embed="rId3"/>
          <a:srcRect l="-67060" r="-67060"/>
          <a:stretch>
            <a:fillRect/>
          </a:stretch>
        </p:blipFill>
        <p:spPr>
          <a:xfrm>
            <a:off x="3032448" y="2404268"/>
            <a:ext cx="7598883" cy="4179093"/>
          </a:xfrm>
          <a:prstGeom prst="rect">
            <a:avLst/>
          </a:prstGeom>
        </p:spPr>
      </p:pic>
    </p:spTree>
    <p:extLst>
      <p:ext uri="{BB962C8B-B14F-4D97-AF65-F5344CB8AC3E}">
        <p14:creationId xmlns:p14="http://schemas.microsoft.com/office/powerpoint/2010/main" val="273383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C8226FA-08E1-34B3-BE97-751B4BFD4C56}"/>
              </a:ext>
            </a:extLst>
          </p:cNvPr>
          <p:cNvSpPr>
            <a:spLocks noGrp="1"/>
          </p:cNvSpPr>
          <p:nvPr>
            <p:ph type="title"/>
          </p:nvPr>
        </p:nvSpPr>
        <p:spPr/>
        <p:txBody>
          <a:bodyPr>
            <a:normAutofit/>
          </a:bodyPr>
          <a:lstStyle/>
          <a:p>
            <a:r>
              <a:rPr lang="en-US" sz="3600" dirty="0"/>
              <a:t>Lecture Structure</a:t>
            </a:r>
          </a:p>
        </p:txBody>
      </p:sp>
      <p:sp>
        <p:nvSpPr>
          <p:cNvPr id="8" name="Content Placeholder 7">
            <a:extLst>
              <a:ext uri="{FF2B5EF4-FFF2-40B4-BE49-F238E27FC236}">
                <a16:creationId xmlns:a16="http://schemas.microsoft.com/office/drawing/2014/main" id="{083B1E24-675D-9CF7-35B7-49B925CE46AF}"/>
              </a:ext>
            </a:extLst>
          </p:cNvPr>
          <p:cNvSpPr>
            <a:spLocks noGrp="1"/>
          </p:cNvSpPr>
          <p:nvPr>
            <p:ph idx="1"/>
          </p:nvPr>
        </p:nvSpPr>
        <p:spPr/>
        <p:txBody>
          <a:bodyPr/>
          <a:lstStyle/>
          <a:p>
            <a:r>
              <a:rPr lang="en-US" dirty="0"/>
              <a:t>'</a:t>
            </a:r>
            <a:r>
              <a:rPr lang="en-US" dirty="0" err="1"/>
              <a:t>Civilisation</a:t>
            </a:r>
            <a:r>
              <a:rPr lang="en-US" dirty="0"/>
              <a:t> and Barbarism’: a governing metaphor for elite views of postcolonial Latin America.</a:t>
            </a:r>
          </a:p>
          <a:p>
            <a:r>
              <a:rPr lang="en-US" dirty="0"/>
              <a:t>Non-elite perspectives: s</a:t>
            </a:r>
            <a:r>
              <a:rPr lang="en-US" sz="3200" dirty="0"/>
              <a:t>ubaltern </a:t>
            </a:r>
            <a:r>
              <a:rPr lang="en-US" dirty="0"/>
              <a:t>n</a:t>
            </a:r>
            <a:r>
              <a:rPr lang="en-US" sz="3200" dirty="0"/>
              <a:t>ationalism and popular </a:t>
            </a:r>
            <a:r>
              <a:rPr lang="en-US" dirty="0"/>
              <a:t>l</a:t>
            </a:r>
            <a:r>
              <a:rPr lang="en-US" sz="3200" dirty="0"/>
              <a:t>iberalism</a:t>
            </a:r>
            <a:endParaRPr lang="en-US" dirty="0"/>
          </a:p>
          <a:p>
            <a:r>
              <a:rPr lang="en-US" dirty="0"/>
              <a:t>The material culture of civilization.</a:t>
            </a:r>
          </a:p>
          <a:p>
            <a:endParaRPr lang="en-US" dirty="0"/>
          </a:p>
        </p:txBody>
      </p:sp>
    </p:spTree>
    <p:extLst>
      <p:ext uri="{BB962C8B-B14F-4D97-AF65-F5344CB8AC3E}">
        <p14:creationId xmlns:p14="http://schemas.microsoft.com/office/powerpoint/2010/main" val="4154028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EEBFFE-6DBD-C46E-F24B-2D102EB4A3FC}"/>
              </a:ext>
            </a:extLst>
          </p:cNvPr>
          <p:cNvSpPr>
            <a:spLocks noGrp="1"/>
          </p:cNvSpPr>
          <p:nvPr>
            <p:ph idx="1"/>
          </p:nvPr>
        </p:nvSpPr>
        <p:spPr/>
        <p:txBody>
          <a:bodyPr/>
          <a:lstStyle/>
          <a:p>
            <a:pPr marL="0" indent="0" algn="ctr">
              <a:buNone/>
            </a:pPr>
            <a:r>
              <a:rPr lang="en-US" dirty="0"/>
              <a:t>'</a:t>
            </a:r>
            <a:r>
              <a:rPr lang="en-US" dirty="0" err="1"/>
              <a:t>Civilisation</a:t>
            </a:r>
            <a:r>
              <a:rPr lang="en-US" dirty="0"/>
              <a:t> and Barbarism’: </a:t>
            </a:r>
          </a:p>
          <a:p>
            <a:pPr marL="0" indent="0" algn="ctr">
              <a:buNone/>
            </a:pPr>
            <a:endParaRPr lang="en-US" dirty="0"/>
          </a:p>
          <a:p>
            <a:pPr marL="0" indent="0" algn="ctr">
              <a:buNone/>
            </a:pPr>
            <a:r>
              <a:rPr lang="en-US" dirty="0"/>
              <a:t>a governing metaphor for elite views of postcolonial Latin America.</a:t>
            </a:r>
          </a:p>
          <a:p>
            <a:endParaRPr lang="en-US" dirty="0"/>
          </a:p>
        </p:txBody>
      </p:sp>
    </p:spTree>
    <p:extLst>
      <p:ext uri="{BB962C8B-B14F-4D97-AF65-F5344CB8AC3E}">
        <p14:creationId xmlns:p14="http://schemas.microsoft.com/office/powerpoint/2010/main" val="664529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600" dirty="0"/>
              <a:t>Domingo Faustino Sarmiento, </a:t>
            </a:r>
            <a:r>
              <a:rPr lang="en-GB" sz="1600" i="1" dirty="0" err="1"/>
              <a:t>Facundo</a:t>
            </a:r>
            <a:r>
              <a:rPr lang="en-GB" sz="1600" i="1" dirty="0"/>
              <a:t>, or, Civilization and Barbarism</a:t>
            </a:r>
            <a:r>
              <a:rPr lang="en-GB" sz="1600" dirty="0"/>
              <a:t>, trans. Mary Mann (1868).</a:t>
            </a:r>
            <a:endParaRPr lang="en-US" sz="1600" dirty="0"/>
          </a:p>
        </p:txBody>
      </p:sp>
      <p:sp>
        <p:nvSpPr>
          <p:cNvPr id="3" name="Content Placeholder 2"/>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During the colonial period, ‘two distinct, rival and incompatible forms of society, two differing kinds of civilisation existed. . . : one being wholly Spanish, European and cultivated, the other barbarous, American and almost wholly of native growth’.  </a:t>
            </a:r>
          </a:p>
          <a:p>
            <a:pPr marL="0" indent="0">
              <a:buNone/>
            </a:pPr>
            <a:endParaRPr lang="en-US" dirty="0"/>
          </a:p>
        </p:txBody>
      </p:sp>
    </p:spTree>
    <p:extLst>
      <p:ext uri="{BB962C8B-B14F-4D97-AF65-F5344CB8AC3E}">
        <p14:creationId xmlns:p14="http://schemas.microsoft.com/office/powerpoint/2010/main" val="2299811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Words for the 19</a:t>
            </a:r>
            <a:r>
              <a:rPr lang="en-US" baseline="30000" dirty="0"/>
              <a:t>th</a:t>
            </a:r>
            <a:r>
              <a:rPr lang="en-US" dirty="0"/>
              <a:t> Century</a:t>
            </a:r>
          </a:p>
        </p:txBody>
      </p:sp>
      <p:sp>
        <p:nvSpPr>
          <p:cNvPr id="3" name="Content Placeholder 2"/>
          <p:cNvSpPr>
            <a:spLocks noGrp="1"/>
          </p:cNvSpPr>
          <p:nvPr>
            <p:ph sz="half" idx="1"/>
          </p:nvPr>
        </p:nvSpPr>
        <p:spPr/>
        <p:txBody>
          <a:bodyPr/>
          <a:lstStyle/>
          <a:p>
            <a:pPr marL="0" indent="0">
              <a:buNone/>
            </a:pPr>
            <a:r>
              <a:rPr lang="en-US" i="1" dirty="0" err="1"/>
              <a:t>Civilisation</a:t>
            </a:r>
            <a:r>
              <a:rPr lang="en-US" dirty="0"/>
              <a:t> and </a:t>
            </a:r>
            <a:r>
              <a:rPr lang="en-US" i="1" dirty="0"/>
              <a:t>Progress</a:t>
            </a:r>
          </a:p>
          <a:p>
            <a:pPr marL="0" indent="0">
              <a:buNone/>
            </a:pPr>
            <a:endParaRPr lang="en-US" dirty="0"/>
          </a:p>
        </p:txBody>
      </p:sp>
      <p:pic>
        <p:nvPicPr>
          <p:cNvPr id="5" name="Content Placeholder 4">
            <a:extLst>
              <a:ext uri="{FF2B5EF4-FFF2-40B4-BE49-F238E27FC236}">
                <a16:creationId xmlns:a16="http://schemas.microsoft.com/office/drawing/2014/main" id="{B5D37B4D-6A93-0F4E-AF3F-B9DEDD70E0C7}"/>
              </a:ext>
            </a:extLst>
          </p:cNvPr>
          <p:cNvPicPr>
            <a:picLocks noGrp="1" noChangeAspect="1"/>
          </p:cNvPicPr>
          <p:nvPr>
            <p:ph sz="half" idx="2"/>
          </p:nvPr>
        </p:nvPicPr>
        <p:blipFill>
          <a:blip r:embed="rId2"/>
          <a:stretch>
            <a:fillRect/>
          </a:stretch>
        </p:blipFill>
        <p:spPr>
          <a:xfrm>
            <a:off x="4648200" y="2468951"/>
            <a:ext cx="4038600" cy="2788460"/>
          </a:xfrm>
          <a:prstGeom prst="rect">
            <a:avLst/>
          </a:prstGeom>
        </p:spPr>
      </p:pic>
      <p:sp>
        <p:nvSpPr>
          <p:cNvPr id="6" name="TextBox 5">
            <a:extLst>
              <a:ext uri="{FF2B5EF4-FFF2-40B4-BE49-F238E27FC236}">
                <a16:creationId xmlns:a16="http://schemas.microsoft.com/office/drawing/2014/main" id="{D490D1BC-B1D0-FC43-9E85-BBF5EECAB5A5}"/>
              </a:ext>
            </a:extLst>
          </p:cNvPr>
          <p:cNvSpPr txBox="1"/>
          <p:nvPr/>
        </p:nvSpPr>
        <p:spPr>
          <a:xfrm>
            <a:off x="4646428" y="5624623"/>
            <a:ext cx="3615070" cy="923330"/>
          </a:xfrm>
          <a:prstGeom prst="rect">
            <a:avLst/>
          </a:prstGeom>
          <a:noFill/>
        </p:spPr>
        <p:txBody>
          <a:bodyPr wrap="square" rtlCol="0">
            <a:spAutoFit/>
          </a:bodyPr>
          <a:lstStyle/>
          <a:p>
            <a:r>
              <a:rPr lang="en-US" dirty="0"/>
              <a:t>Brazilian flag: the motto reads: ‘Order and Progress’</a:t>
            </a:r>
          </a:p>
          <a:p>
            <a:r>
              <a:rPr lang="en-US" dirty="0"/>
              <a:t>The design was adopted in 1889.</a:t>
            </a:r>
          </a:p>
        </p:txBody>
      </p:sp>
      <p:pic>
        <p:nvPicPr>
          <p:cNvPr id="7" name="Picture 6">
            <a:extLst>
              <a:ext uri="{FF2B5EF4-FFF2-40B4-BE49-F238E27FC236}">
                <a16:creationId xmlns:a16="http://schemas.microsoft.com/office/drawing/2014/main" id="{15382782-D77D-0E47-AB54-ECE360B3EA11}"/>
              </a:ext>
            </a:extLst>
          </p:cNvPr>
          <p:cNvPicPr>
            <a:picLocks noChangeAspect="1"/>
          </p:cNvPicPr>
          <p:nvPr/>
        </p:nvPicPr>
        <p:blipFill>
          <a:blip r:embed="rId3"/>
          <a:stretch>
            <a:fillRect/>
          </a:stretch>
        </p:blipFill>
        <p:spPr>
          <a:xfrm>
            <a:off x="1596655" y="2425226"/>
            <a:ext cx="2649279" cy="3845728"/>
          </a:xfrm>
          <a:prstGeom prst="rect">
            <a:avLst/>
          </a:prstGeom>
        </p:spPr>
      </p:pic>
      <p:sp>
        <p:nvSpPr>
          <p:cNvPr id="8" name="TextBox 7">
            <a:extLst>
              <a:ext uri="{FF2B5EF4-FFF2-40B4-BE49-F238E27FC236}">
                <a16:creationId xmlns:a16="http://schemas.microsoft.com/office/drawing/2014/main" id="{6176C947-46D5-8C4E-A989-BF22C0217BAB}"/>
              </a:ext>
            </a:extLst>
          </p:cNvPr>
          <p:cNvSpPr txBox="1"/>
          <p:nvPr/>
        </p:nvSpPr>
        <p:spPr>
          <a:xfrm>
            <a:off x="166576" y="4747460"/>
            <a:ext cx="1277679" cy="1754326"/>
          </a:xfrm>
          <a:prstGeom prst="rect">
            <a:avLst/>
          </a:prstGeom>
          <a:noFill/>
        </p:spPr>
        <p:txBody>
          <a:bodyPr wrap="square" rtlCol="0">
            <a:spAutoFit/>
          </a:bodyPr>
          <a:lstStyle/>
          <a:p>
            <a:r>
              <a:rPr lang="en-US" dirty="0"/>
              <a:t>Argentine newspaper called ‘Progress’, founded 1895</a:t>
            </a:r>
          </a:p>
        </p:txBody>
      </p:sp>
    </p:spTree>
    <p:extLst>
      <p:ext uri="{BB962C8B-B14F-4D97-AF65-F5344CB8AC3E}">
        <p14:creationId xmlns:p14="http://schemas.microsoft.com/office/powerpoint/2010/main" val="4140955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2" cy="1325562"/>
          </a:xfrm>
        </p:spPr>
        <p:txBody>
          <a:bodyPr>
            <a:normAutofit/>
          </a:bodyPr>
          <a:lstStyle/>
          <a:p>
            <a:r>
              <a:rPr lang="en-US" sz="3200" b="1" dirty="0"/>
              <a:t>More Key Words</a:t>
            </a:r>
          </a:p>
        </p:txBody>
      </p:sp>
      <p:sp>
        <p:nvSpPr>
          <p:cNvPr id="3" name="Content Placeholder 2"/>
          <p:cNvSpPr>
            <a:spLocks noGrp="1"/>
          </p:cNvSpPr>
          <p:nvPr>
            <p:ph sz="half" idx="1"/>
          </p:nvPr>
        </p:nvSpPr>
        <p:spPr/>
        <p:txBody>
          <a:bodyPr>
            <a:normAutofit/>
          </a:bodyPr>
          <a:lstStyle/>
          <a:p>
            <a:pPr marL="0" indent="0">
              <a:buNone/>
            </a:pPr>
            <a:endParaRPr lang="en-US" sz="4400" dirty="0"/>
          </a:p>
          <a:p>
            <a:r>
              <a:rPr lang="en-US" sz="4400" i="1" dirty="0"/>
              <a:t>citizenship</a:t>
            </a:r>
          </a:p>
          <a:p>
            <a:r>
              <a:rPr lang="en-US" sz="4400" i="1" dirty="0"/>
              <a:t>nation</a:t>
            </a:r>
          </a:p>
          <a:p>
            <a:endParaRPr lang="en-US" sz="4400" dirty="0"/>
          </a:p>
        </p:txBody>
      </p:sp>
      <p:pic>
        <p:nvPicPr>
          <p:cNvPr id="5" name="Content Placeholder 4">
            <a:extLst>
              <a:ext uri="{FF2B5EF4-FFF2-40B4-BE49-F238E27FC236}">
                <a16:creationId xmlns:a16="http://schemas.microsoft.com/office/drawing/2014/main" id="{CDF96F68-6348-A849-9C9D-58071538D5A8}"/>
              </a:ext>
            </a:extLst>
          </p:cNvPr>
          <p:cNvPicPr>
            <a:picLocks noGrp="1" noChangeAspect="1"/>
          </p:cNvPicPr>
          <p:nvPr>
            <p:ph sz="half" idx="2"/>
          </p:nvPr>
        </p:nvPicPr>
        <p:blipFill>
          <a:blip r:embed="rId2"/>
          <a:stretch>
            <a:fillRect/>
          </a:stretch>
        </p:blipFill>
        <p:spPr>
          <a:xfrm>
            <a:off x="5124240" y="411798"/>
            <a:ext cx="3151080" cy="4525963"/>
          </a:xfrm>
          <a:prstGeom prst="rect">
            <a:avLst/>
          </a:prstGeom>
        </p:spPr>
      </p:pic>
      <p:sp>
        <p:nvSpPr>
          <p:cNvPr id="4" name="TextBox 3">
            <a:extLst>
              <a:ext uri="{FF2B5EF4-FFF2-40B4-BE49-F238E27FC236}">
                <a16:creationId xmlns:a16="http://schemas.microsoft.com/office/drawing/2014/main" id="{9A60A13E-BA35-7E41-BB7C-B2DC6A48523B}"/>
              </a:ext>
            </a:extLst>
          </p:cNvPr>
          <p:cNvSpPr txBox="1"/>
          <p:nvPr/>
        </p:nvSpPr>
        <p:spPr>
          <a:xfrm>
            <a:off x="3017520" y="5257800"/>
            <a:ext cx="5669280" cy="954107"/>
          </a:xfrm>
          <a:prstGeom prst="rect">
            <a:avLst/>
          </a:prstGeom>
          <a:noFill/>
        </p:spPr>
        <p:txBody>
          <a:bodyPr wrap="square" rtlCol="0">
            <a:spAutoFit/>
          </a:bodyPr>
          <a:lstStyle/>
          <a:p>
            <a:r>
              <a:rPr lang="en-US" sz="2800" dirty="0"/>
              <a:t>Argentine newspaper </a:t>
            </a:r>
            <a:r>
              <a:rPr lang="en-US" sz="2800" i="1" dirty="0"/>
              <a:t>The Nation</a:t>
            </a:r>
            <a:r>
              <a:rPr lang="en-US" sz="2800" dirty="0"/>
              <a:t>, founded 1870</a:t>
            </a:r>
          </a:p>
        </p:txBody>
      </p:sp>
    </p:spTree>
    <p:extLst>
      <p:ext uri="{BB962C8B-B14F-4D97-AF65-F5344CB8AC3E}">
        <p14:creationId xmlns:p14="http://schemas.microsoft.com/office/powerpoint/2010/main" val="2234183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2569779" cy="1260475"/>
          </a:xfrm>
        </p:spPr>
        <p:txBody>
          <a:bodyPr>
            <a:normAutofit/>
          </a:bodyPr>
          <a:lstStyle/>
          <a:p>
            <a:r>
              <a:rPr lang="en-US" sz="3200" b="1" dirty="0"/>
              <a:t>‘</a:t>
            </a:r>
            <a:r>
              <a:rPr lang="en-US" sz="3200" b="1" dirty="0" err="1"/>
              <a:t>Civilisation</a:t>
            </a:r>
            <a:r>
              <a:rPr lang="en-US" sz="3200" b="1" dirty="0"/>
              <a:t>’</a:t>
            </a:r>
          </a:p>
        </p:txBody>
      </p:sp>
      <p:sp>
        <p:nvSpPr>
          <p:cNvPr id="6" name="Text Placeholder 5">
            <a:extLst>
              <a:ext uri="{FF2B5EF4-FFF2-40B4-BE49-F238E27FC236}">
                <a16:creationId xmlns:a16="http://schemas.microsoft.com/office/drawing/2014/main" id="{B7E69D5F-B041-C446-BE4B-63654EECDBB0}"/>
              </a:ext>
            </a:extLst>
          </p:cNvPr>
          <p:cNvSpPr>
            <a:spLocks noGrp="1"/>
          </p:cNvSpPr>
          <p:nvPr>
            <p:ph type="body" idx="1"/>
          </p:nvPr>
        </p:nvSpPr>
        <p:spPr/>
        <p:txBody>
          <a:bodyPr>
            <a:normAutofit fontScale="70000" lnSpcReduction="20000"/>
          </a:bodyPr>
          <a:lstStyle/>
          <a:p>
            <a:r>
              <a:rPr lang="en-US" dirty="0"/>
              <a:t>  </a:t>
            </a:r>
          </a:p>
        </p:txBody>
      </p:sp>
      <p:sp>
        <p:nvSpPr>
          <p:cNvPr id="3" name="Content Placeholder 2"/>
          <p:cNvSpPr>
            <a:spLocks noGrp="1"/>
          </p:cNvSpPr>
          <p:nvPr>
            <p:ph sz="half" idx="2"/>
          </p:nvPr>
        </p:nvSpPr>
        <p:spPr>
          <a:xfrm>
            <a:off x="159488" y="2174875"/>
            <a:ext cx="4337900" cy="4396046"/>
          </a:xfrm>
        </p:spPr>
        <p:txBody>
          <a:bodyPr>
            <a:normAutofit/>
          </a:bodyPr>
          <a:lstStyle/>
          <a:p>
            <a:pPr marL="0" indent="0">
              <a:buNone/>
            </a:pPr>
            <a:r>
              <a:rPr lang="en-GB" dirty="0"/>
              <a:t>‘If anything justifies our fight against the original owners of this land [the Amerindians], it is the goal of civilising them.’ </a:t>
            </a:r>
          </a:p>
          <a:p>
            <a:pPr marL="0" indent="0">
              <a:buNone/>
            </a:pPr>
            <a:r>
              <a:rPr lang="en-GB" sz="1600" dirty="0"/>
              <a:t>An Argentine politician, speaking in the Argentine Congress in 1878. </a:t>
            </a:r>
          </a:p>
          <a:p>
            <a:pPr marL="0" indent="0">
              <a:buNone/>
            </a:pPr>
            <a:endParaRPr lang="en-GB" sz="1600" dirty="0"/>
          </a:p>
        </p:txBody>
      </p:sp>
      <p:sp>
        <p:nvSpPr>
          <p:cNvPr id="7" name="Text Placeholder 6">
            <a:extLst>
              <a:ext uri="{FF2B5EF4-FFF2-40B4-BE49-F238E27FC236}">
                <a16:creationId xmlns:a16="http://schemas.microsoft.com/office/drawing/2014/main" id="{47C7E552-DE18-E94F-A2E5-EDBF3CC82F4C}"/>
              </a:ext>
            </a:extLst>
          </p:cNvPr>
          <p:cNvSpPr>
            <a:spLocks noGrp="1"/>
          </p:cNvSpPr>
          <p:nvPr>
            <p:ph type="body" sz="quarter" idx="3"/>
          </p:nvPr>
        </p:nvSpPr>
        <p:spPr>
          <a:xfrm>
            <a:off x="4497388" y="329722"/>
            <a:ext cx="4041775" cy="1205390"/>
          </a:xfrm>
        </p:spPr>
        <p:txBody>
          <a:bodyPr>
            <a:normAutofit fontScale="70000" lnSpcReduction="20000"/>
          </a:bodyPr>
          <a:lstStyle/>
          <a:p>
            <a:r>
              <a:rPr lang="en-GB" dirty="0"/>
              <a:t>‘Conquest of the Desert’: the Argentine state expands massively into areas previously governed by autonomous indigenous groups (1879-1880s)</a:t>
            </a:r>
            <a:endParaRPr lang="en-US" dirty="0"/>
          </a:p>
        </p:txBody>
      </p:sp>
      <p:pic>
        <p:nvPicPr>
          <p:cNvPr id="8" name="Picture 7">
            <a:extLst>
              <a:ext uri="{FF2B5EF4-FFF2-40B4-BE49-F238E27FC236}">
                <a16:creationId xmlns:a16="http://schemas.microsoft.com/office/drawing/2014/main" id="{917339B7-5451-DD44-A9D1-9C90267D8290}"/>
              </a:ext>
            </a:extLst>
          </p:cNvPr>
          <p:cNvPicPr>
            <a:picLocks noChangeAspect="1"/>
          </p:cNvPicPr>
          <p:nvPr/>
        </p:nvPicPr>
        <p:blipFill>
          <a:blip r:embed="rId2"/>
          <a:stretch>
            <a:fillRect/>
          </a:stretch>
        </p:blipFill>
        <p:spPr>
          <a:xfrm>
            <a:off x="175845" y="4757416"/>
            <a:ext cx="4321544" cy="1813505"/>
          </a:xfrm>
          <a:prstGeom prst="rect">
            <a:avLst/>
          </a:prstGeom>
        </p:spPr>
      </p:pic>
      <p:pic>
        <p:nvPicPr>
          <p:cNvPr id="10" name="Content Placeholder 9">
            <a:extLst>
              <a:ext uri="{FF2B5EF4-FFF2-40B4-BE49-F238E27FC236}">
                <a16:creationId xmlns:a16="http://schemas.microsoft.com/office/drawing/2014/main" id="{FFF95265-2304-5AB3-AB80-9F29FE81A768}"/>
              </a:ext>
            </a:extLst>
          </p:cNvPr>
          <p:cNvPicPr>
            <a:picLocks noGrp="1" noChangeAspect="1"/>
          </p:cNvPicPr>
          <p:nvPr>
            <p:ph sz="quarter" idx="4"/>
          </p:nvPr>
        </p:nvPicPr>
        <p:blipFill>
          <a:blip r:embed="rId3"/>
          <a:stretch>
            <a:fillRect/>
          </a:stretch>
        </p:blipFill>
        <p:spPr>
          <a:xfrm>
            <a:off x="5812220" y="1931268"/>
            <a:ext cx="2651836" cy="4883259"/>
          </a:xfrm>
          <a:prstGeom prst="rect">
            <a:avLst/>
          </a:prstGeom>
        </p:spPr>
      </p:pic>
    </p:spTree>
    <p:extLst>
      <p:ext uri="{BB962C8B-B14F-4D97-AF65-F5344CB8AC3E}">
        <p14:creationId xmlns:p14="http://schemas.microsoft.com/office/powerpoint/2010/main" val="2700524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1623</TotalTime>
  <Words>1116</Words>
  <Application>Microsoft Macintosh PowerPoint</Application>
  <PresentationFormat>On-screen Show (4:3)</PresentationFormat>
  <Paragraphs>100</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Baskerville</vt:lpstr>
      <vt:lpstr>Calibri</vt:lpstr>
      <vt:lpstr>Times New Roman</vt:lpstr>
      <vt:lpstr>Office Theme</vt:lpstr>
      <vt:lpstr>Nation-building in the Nineteenth Century </vt:lpstr>
      <vt:lpstr>Domingo Faustino Sarmiento (1811-1888)</vt:lpstr>
      <vt:lpstr>An Important Book</vt:lpstr>
      <vt:lpstr>Lecture Structure</vt:lpstr>
      <vt:lpstr>PowerPoint Presentation</vt:lpstr>
      <vt:lpstr>Domingo Faustino Sarmiento, Facundo, or, Civilization and Barbarism, trans. Mary Mann (1868).</vt:lpstr>
      <vt:lpstr>Key Words for the 19th Century</vt:lpstr>
      <vt:lpstr>More Key Words</vt:lpstr>
      <vt:lpstr>‘Civilisation’</vt:lpstr>
      <vt:lpstr>Juan Bautista Alberdi, Political and Economic Organisation of the Argentine Confederation  (1856 edition)</vt:lpstr>
      <vt:lpstr>Juan Bautista Alberdi, ‘The Civilising Action of Europe in the South American Republic’, in Bases y puntos de partida para la organización política de la República Argentina .</vt:lpstr>
      <vt:lpstr>‘Barbarous’ popular culture</vt:lpstr>
      <vt:lpstr>PowerPoint Presentation</vt:lpstr>
      <vt:lpstr>Non-elite, Non-white People: An Obstacle to ‘Progress’ </vt:lpstr>
      <vt:lpstr>Gaceta de Guatemala, 1848.</vt:lpstr>
      <vt:lpstr>PowerPoint Presentation</vt:lpstr>
      <vt:lpstr>Nineteenth-Century Latin America: the Vanguard of Democracy</vt:lpstr>
      <vt:lpstr>Subaltern Nationalisms; Popular Liberalism some examples</vt:lpstr>
      <vt:lpstr>Some Important Research into How Non-Elites Engaged with the Ideas and Language of Democracy</vt:lpstr>
      <vt:lpstr>PowerPoint Presentation</vt:lpstr>
      <vt:lpstr>Civilisation as a material condition</vt:lpstr>
      <vt:lpstr>Vocabulary: Arnold Bauer’s terms</vt:lpstr>
      <vt:lpstr>‘Civilisation’ ?   The Bridge over the Metlac Canyon, Veracruz State, Mexico built in 1873 </vt:lpstr>
      <vt:lpstr>‘Barbarism’ ? Crossing the Quindío Pass in the Colombian Andes</vt:lpstr>
      <vt:lpstr>Barbarism vs. civilisation?</vt:lpstr>
      <vt:lpstr>Some concluding comments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224</cp:revision>
  <dcterms:created xsi:type="dcterms:W3CDTF">2011-12-06T10:46:53Z</dcterms:created>
  <dcterms:modified xsi:type="dcterms:W3CDTF">2024-01-11T12:15:07Z</dcterms:modified>
</cp:coreProperties>
</file>