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4" r:id="rId3"/>
    <p:sldId id="275" r:id="rId4"/>
    <p:sldId id="269" r:id="rId5"/>
    <p:sldId id="257" r:id="rId6"/>
    <p:sldId id="273" r:id="rId7"/>
    <p:sldId id="270" r:id="rId8"/>
    <p:sldId id="271" r:id="rId9"/>
    <p:sldId id="272" r:id="rId10"/>
    <p:sldId id="258" r:id="rId11"/>
    <p:sldId id="260" r:id="rId12"/>
    <p:sldId id="261" r:id="rId13"/>
    <p:sldId id="262" r:id="rId14"/>
    <p:sldId id="263" r:id="rId15"/>
    <p:sldId id="264"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p:cViewPr varScale="1">
        <p:scale>
          <a:sx n="67" d="100"/>
          <a:sy n="67" d="100"/>
        </p:scale>
        <p:origin x="1280" y="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D8718E-B51B-40ED-ADDA-B54C19365784}" type="datetimeFigureOut">
              <a:rPr lang="en-GB" smtClean="0"/>
              <a:t>10/01/2024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BC4F39-39D8-415E-937F-B8C53E734B7C}" type="slidenum">
              <a:rPr lang="en-GB" smtClean="0"/>
              <a:t>‹#›</a:t>
            </a:fld>
            <a:endParaRPr lang="en-GB"/>
          </a:p>
        </p:txBody>
      </p:sp>
    </p:spTree>
    <p:extLst>
      <p:ext uri="{BB962C8B-B14F-4D97-AF65-F5344CB8AC3E}">
        <p14:creationId xmlns:p14="http://schemas.microsoft.com/office/powerpoint/2010/main" val="466818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b="1" dirty="0" err="1"/>
              <a:t>Campaign</a:t>
            </a:r>
            <a:r>
              <a:rPr lang="es-ES" b="1" baseline="0" dirty="0"/>
              <a:t> </a:t>
            </a:r>
            <a:r>
              <a:rPr lang="es-ES" b="1" baseline="0" dirty="0" err="1"/>
              <a:t>against</a:t>
            </a:r>
            <a:r>
              <a:rPr lang="es-ES" b="1" baseline="0" dirty="0"/>
              <a:t> </a:t>
            </a:r>
            <a:r>
              <a:rPr lang="es-ES" b="1" baseline="0" dirty="0" err="1"/>
              <a:t>the</a:t>
            </a:r>
            <a:r>
              <a:rPr lang="es-ES" b="1" baseline="0" dirty="0"/>
              <a:t> Mapuche and Ranqueles </a:t>
            </a:r>
            <a:r>
              <a:rPr lang="es-ES" b="1" baseline="0" dirty="0" err="1"/>
              <a:t>tribes</a:t>
            </a:r>
            <a:r>
              <a:rPr lang="es-ES" b="1" baseline="0" dirty="0"/>
              <a:t>.</a:t>
            </a:r>
            <a:endParaRPr lang="es-ES" b="1" dirty="0"/>
          </a:p>
          <a:p>
            <a:r>
              <a:rPr lang="es-ES" b="1" dirty="0" err="1"/>
              <a:t>Wikipedia</a:t>
            </a:r>
            <a:r>
              <a:rPr lang="es-ES" b="1" baseline="0" dirty="0"/>
              <a:t> </a:t>
            </a:r>
            <a:r>
              <a:rPr lang="es-ES" b="1" baseline="0" dirty="0" err="1"/>
              <a:t>commons</a:t>
            </a:r>
            <a:r>
              <a:rPr lang="es-ES" b="1" baseline="0" dirty="0"/>
              <a:t>.</a:t>
            </a:r>
            <a:endParaRPr lang="es-ES" b="1" dirty="0"/>
          </a:p>
          <a:p>
            <a:r>
              <a:rPr lang="es-ES" b="1" dirty="0" err="1"/>
              <a:t>Description</a:t>
            </a:r>
            <a:r>
              <a:rPr lang="es-ES" dirty="0"/>
              <a:t> Retrato "Expedición en los desiertos del Sud contra los indios salvajes, en el año de 1833, ejecutada con el mayor acierto y </a:t>
            </a:r>
            <a:r>
              <a:rPr lang="es-ES" dirty="0" err="1"/>
              <a:t>saviduría</a:t>
            </a:r>
            <a:r>
              <a:rPr lang="es-ES" dirty="0"/>
              <a:t> por su digno jefe el gran Rosas". Conservado en el Museo Saavedra </a:t>
            </a:r>
            <a:r>
              <a:rPr lang="es-ES" b="1" dirty="0"/>
              <a:t>Date</a:t>
            </a:r>
            <a:r>
              <a:rPr lang="es-ES" dirty="0"/>
              <a:t> 19</a:t>
            </a:r>
            <a:r>
              <a:rPr lang="es-ES" baseline="30000" dirty="0"/>
              <a:t>th</a:t>
            </a:r>
            <a:r>
              <a:rPr lang="es-ES" dirty="0"/>
              <a:t> </a:t>
            </a:r>
            <a:r>
              <a:rPr lang="es-ES" dirty="0" err="1"/>
              <a:t>century</a:t>
            </a:r>
            <a:r>
              <a:rPr lang="es-ES" dirty="0"/>
              <a:t> </a:t>
            </a:r>
            <a:r>
              <a:rPr lang="es-ES" b="1" dirty="0" err="1"/>
              <a:t>Source</a:t>
            </a:r>
            <a:r>
              <a:rPr lang="es-ES" dirty="0"/>
              <a:t> "Juan Manuel de Rosas y los bloqueos al Río de la Plata de Francia e Inglaterra" </a:t>
            </a:r>
            <a:r>
              <a:rPr lang="es-ES" b="1" dirty="0" err="1"/>
              <a:t>Author</a:t>
            </a:r>
            <a:r>
              <a:rPr lang="es-ES" dirty="0"/>
              <a:t> Calixto </a:t>
            </a:r>
            <a:r>
              <a:rPr lang="es-ES" dirty="0" err="1"/>
              <a:t>Tagliabúe</a:t>
            </a:r>
            <a:r>
              <a:rPr lang="es-ES" dirty="0"/>
              <a:t>, 1797-1850</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7</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F7F6A94-B187-474C-9B5C-778B2FDFD51E}" type="slidenum">
              <a:rPr lang="en-GB" smtClean="0"/>
              <a:pPr/>
              <a:t>16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“El gaucho federal,” </a:t>
            </a:r>
            <a:r>
              <a:rPr lang="en-GB" dirty="0" err="1"/>
              <a:t>obra</a:t>
            </a:r>
            <a:r>
              <a:rPr lang="en-GB" dirty="0"/>
              <a:t> de Raymond</a:t>
            </a:r>
            <a:r>
              <a:rPr lang="en-GB" baseline="0" dirty="0"/>
              <a:t> </a:t>
            </a:r>
            <a:r>
              <a:rPr lang="en-GB" baseline="0" dirty="0" err="1"/>
              <a:t>Quinsac</a:t>
            </a:r>
            <a:r>
              <a:rPr lang="en-GB" baseline="0" dirty="0"/>
              <a:t> de </a:t>
            </a:r>
            <a:r>
              <a:rPr lang="en-GB" baseline="0" dirty="0" err="1"/>
              <a:t>Monvoisin</a:t>
            </a:r>
            <a:r>
              <a:rPr lang="en-GB" baseline="0" dirty="0"/>
              <a:t>. www.revisionista.com.ar/ </a:t>
            </a:r>
          </a:p>
          <a:p>
            <a:r>
              <a:rPr lang="en-GB" baseline="0" dirty="0"/>
              <a:t>Dressed in red – colour of </a:t>
            </a:r>
            <a:r>
              <a:rPr lang="en-GB" baseline="0" dirty="0" err="1"/>
              <a:t>mazorca</a:t>
            </a:r>
            <a:r>
              <a:rPr lang="en-GB" baseline="0" dirty="0"/>
              <a:t> movement in support </a:t>
            </a:r>
            <a:r>
              <a:rPr lang="en-GB" baseline="0"/>
              <a:t>of Rosas.</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s-ES" b="1" dirty="0" err="1"/>
              <a:t>Wikipedia</a:t>
            </a:r>
            <a:r>
              <a:rPr lang="es-ES" b="1" baseline="0" dirty="0"/>
              <a:t> </a:t>
            </a:r>
            <a:r>
              <a:rPr lang="es-ES" b="1" baseline="0" dirty="0" err="1"/>
              <a:t>Commons</a:t>
            </a:r>
            <a:r>
              <a:rPr lang="es-ES" b="1" baseline="0" dirty="0"/>
              <a:t>. </a:t>
            </a:r>
          </a:p>
          <a:p>
            <a:pPr rtl="0"/>
            <a:r>
              <a:rPr lang="es-ES" b="1" dirty="0" err="1"/>
              <a:t>Description</a:t>
            </a:r>
            <a:r>
              <a:rPr lang="es-ES" dirty="0"/>
              <a:t> </a:t>
            </a:r>
            <a:r>
              <a:rPr lang="es-ES" b="1" dirty="0"/>
              <a:t>Español:</a:t>
            </a:r>
            <a:r>
              <a:rPr lang="es-ES" dirty="0"/>
              <a:t> Fragmento del cuadro "Conquista del desierto" de Juan Manuel Blanes</a:t>
            </a:r>
          </a:p>
          <a:p>
            <a:r>
              <a:rPr lang="es-ES" b="1" dirty="0"/>
              <a:t>Date</a:t>
            </a:r>
            <a:r>
              <a:rPr lang="es-ES" dirty="0"/>
              <a:t> 1889 </a:t>
            </a:r>
            <a:r>
              <a:rPr lang="es-ES" b="1" dirty="0" err="1"/>
              <a:t>Source</a:t>
            </a:r>
            <a:r>
              <a:rPr lang="es-ES" dirty="0"/>
              <a:t> Museo histórico nacional </a:t>
            </a:r>
            <a:r>
              <a:rPr lang="es-ES" b="1" dirty="0" err="1"/>
              <a:t>Author</a:t>
            </a:r>
            <a:r>
              <a:rPr lang="es-ES" dirty="0"/>
              <a:t> Juan Manuel Blanes (1830 - 1901)</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9</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F7F6A94-B187-474C-9B5C-778B2FDFD51E}" type="slidenum">
              <a:rPr lang="en-GB" smtClean="0"/>
              <a:pPr/>
              <a:t>10</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F7F6A94-B187-474C-9B5C-778B2FDFD51E}" type="slidenum">
              <a:rPr lang="en-GB" smtClean="0"/>
              <a:pPr/>
              <a:t>11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Harvesting henequen</a:t>
            </a:r>
            <a:r>
              <a:rPr lang="en-GB" baseline="0" dirty="0"/>
              <a:t> to make paper. 1922. Wikipedia Commons. Original caption from book: </a:t>
            </a:r>
            <a:r>
              <a:rPr lang="en-GB" i="1" dirty="0"/>
              <a:t>How natives of Yucatan, Mexico, harvest </a:t>
            </a:r>
            <a:r>
              <a:rPr lang="en-GB" i="1" dirty="0" err="1"/>
              <a:t>hanequen</a:t>
            </a:r>
            <a:r>
              <a:rPr lang="en-GB" i="1" dirty="0"/>
              <a:t>, the abundant Sisal hemp that promises to relieve our depleted pulpwood forests in supplying America's enormous demand for newspaper print. The mature plants yield from 12 to 20 stiff, pulpy leaves, which the harvesters cut with sickle shaped knives. About an ounce of marketable </a:t>
            </a:r>
            <a:r>
              <a:rPr lang="en-GB" i="1" dirty="0" err="1"/>
              <a:t>fiber</a:t>
            </a:r>
            <a:r>
              <a:rPr lang="en-GB" i="1" dirty="0"/>
              <a:t> is obtained from one leaf.</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12</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Sierra Madre mountains,</a:t>
            </a:r>
            <a:r>
              <a:rPr lang="en-GB" baseline="0" dirty="0"/>
              <a:t> Sonora, Mexico.</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13</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Emperor Maximilian of Mexico. 1864-7.</a:t>
            </a:r>
          </a:p>
        </p:txBody>
      </p:sp>
      <p:sp>
        <p:nvSpPr>
          <p:cNvPr id="4" name="Slide Number Placeholder 3"/>
          <p:cNvSpPr>
            <a:spLocks noGrp="1"/>
          </p:cNvSpPr>
          <p:nvPr>
            <p:ph type="sldNum" sz="quarter" idx="10"/>
          </p:nvPr>
        </p:nvSpPr>
        <p:spPr/>
        <p:txBody>
          <a:bodyPr/>
          <a:lstStyle/>
          <a:p>
            <a:fld id="{DF7F6A94-B187-474C-9B5C-778B2FDFD51E}" type="slidenum">
              <a:rPr lang="en-GB" smtClean="0"/>
              <a:pPr/>
              <a:t>14</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Maximilian:</a:t>
            </a:r>
            <a:r>
              <a:rPr lang="en-GB" baseline="0" dirty="0"/>
              <a:t> portrait as emperor of Mexico. 1864.</a:t>
            </a:r>
            <a:endParaRPr lang="en-GB" dirty="0"/>
          </a:p>
        </p:txBody>
      </p:sp>
      <p:sp>
        <p:nvSpPr>
          <p:cNvPr id="4" name="Slide Number Placeholder 3"/>
          <p:cNvSpPr>
            <a:spLocks noGrp="1"/>
          </p:cNvSpPr>
          <p:nvPr>
            <p:ph type="sldNum" sz="quarter" idx="10"/>
          </p:nvPr>
        </p:nvSpPr>
        <p:spPr/>
        <p:txBody>
          <a:bodyPr/>
          <a:lstStyle/>
          <a:p>
            <a:fld id="{DF7F6A94-B187-474C-9B5C-778B2FDFD51E}" type="slidenum">
              <a:rPr lang="en-GB" smtClean="0"/>
              <a:pPr/>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Week 1: Nation-Building in the Nineteenth Century</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744148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Lopez de Santa Anna (Mexico)</a:t>
            </a:r>
          </a:p>
        </p:txBody>
      </p:sp>
      <p:pic>
        <p:nvPicPr>
          <p:cNvPr id="2050" name="Picture 2" descr="http://upload.wikimedia.org/wikipedia/commons/thumb/c/c2/Santaanna1.JPG/200px-Santaanna1.JPG"/>
          <p:cNvPicPr>
            <a:picLocks noChangeAspect="1" noChangeArrowheads="1"/>
          </p:cNvPicPr>
          <p:nvPr/>
        </p:nvPicPr>
        <p:blipFill>
          <a:blip r:embed="rId3" cstate="print"/>
          <a:srcRect/>
          <a:stretch>
            <a:fillRect/>
          </a:stretch>
        </p:blipFill>
        <p:spPr bwMode="auto">
          <a:xfrm>
            <a:off x="2843808" y="1772816"/>
            <a:ext cx="3528392" cy="4752528"/>
          </a:xfrm>
          <a:prstGeom prst="rect">
            <a:avLst/>
          </a:prstGeom>
          <a:noFill/>
        </p:spPr>
      </p:pic>
    </p:spTree>
    <p:extLst>
      <p:ext uri="{BB962C8B-B14F-4D97-AF65-F5344CB8AC3E}">
        <p14:creationId xmlns:p14="http://schemas.microsoft.com/office/powerpoint/2010/main" val="1967683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Vicente Guerrero (Mexico)</a:t>
            </a:r>
          </a:p>
        </p:txBody>
      </p:sp>
      <p:pic>
        <p:nvPicPr>
          <p:cNvPr id="2050" name="Picture 2" descr="http://upload.wikimedia.org/wikipedia/commons/thumb/3/35/Vicente_Guerrero_by_Anacleto_Escutia_%281850%29.jpg/225px-Vicente_Guerrero_by_Anacleto_Escutia_%281850%29.jpg"/>
          <p:cNvPicPr>
            <a:picLocks noChangeAspect="1" noChangeArrowheads="1"/>
          </p:cNvPicPr>
          <p:nvPr/>
        </p:nvPicPr>
        <p:blipFill>
          <a:blip r:embed="rId3" cstate="print"/>
          <a:srcRect/>
          <a:stretch>
            <a:fillRect/>
          </a:stretch>
        </p:blipFill>
        <p:spPr bwMode="auto">
          <a:xfrm>
            <a:off x="2771800" y="1772816"/>
            <a:ext cx="3456384" cy="4680520"/>
          </a:xfrm>
          <a:prstGeom prst="rect">
            <a:avLst/>
          </a:prstGeom>
          <a:noFill/>
        </p:spPr>
      </p:pic>
    </p:spTree>
    <p:extLst>
      <p:ext uri="{BB962C8B-B14F-4D97-AF65-F5344CB8AC3E}">
        <p14:creationId xmlns:p14="http://schemas.microsoft.com/office/powerpoint/2010/main" val="105549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a:t>Henequen</a:t>
            </a:r>
          </a:p>
        </p:txBody>
      </p:sp>
      <p:pic>
        <p:nvPicPr>
          <p:cNvPr id="3074" name="Picture 2" descr="http://upload.wikimedia.org/wikipedia/commons/d/d2/Henequenharvesting-yucatan-1922.jpg"/>
          <p:cNvPicPr>
            <a:picLocks noChangeAspect="1" noChangeArrowheads="1"/>
          </p:cNvPicPr>
          <p:nvPr/>
        </p:nvPicPr>
        <p:blipFill>
          <a:blip r:embed="rId3" cstate="print"/>
          <a:srcRect/>
          <a:stretch>
            <a:fillRect/>
          </a:stretch>
        </p:blipFill>
        <p:spPr bwMode="auto">
          <a:xfrm>
            <a:off x="1547665" y="1556792"/>
            <a:ext cx="6408712" cy="4833765"/>
          </a:xfrm>
          <a:prstGeom prst="rect">
            <a:avLst/>
          </a:prstGeom>
          <a:noFill/>
        </p:spPr>
      </p:pic>
    </p:spTree>
    <p:extLst>
      <p:ext uri="{BB962C8B-B14F-4D97-AF65-F5344CB8AC3E}">
        <p14:creationId xmlns:p14="http://schemas.microsoft.com/office/powerpoint/2010/main" val="3027838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a:t>Sierra Madre mountains, Mexico</a:t>
            </a:r>
          </a:p>
        </p:txBody>
      </p:sp>
      <p:pic>
        <p:nvPicPr>
          <p:cNvPr id="17410" name="Picture 2" descr="http://www.desertmuseum.org/programs/images/Confor34.jpg"/>
          <p:cNvPicPr>
            <a:picLocks noChangeAspect="1" noChangeArrowheads="1"/>
          </p:cNvPicPr>
          <p:nvPr/>
        </p:nvPicPr>
        <p:blipFill>
          <a:blip r:embed="rId3" cstate="print"/>
          <a:srcRect/>
          <a:stretch>
            <a:fillRect/>
          </a:stretch>
        </p:blipFill>
        <p:spPr bwMode="auto">
          <a:xfrm>
            <a:off x="827584" y="1844824"/>
            <a:ext cx="7200800" cy="4655815"/>
          </a:xfrm>
          <a:prstGeom prst="rect">
            <a:avLst/>
          </a:prstGeom>
          <a:noFill/>
        </p:spPr>
      </p:pic>
    </p:spTree>
    <p:extLst>
      <p:ext uri="{BB962C8B-B14F-4D97-AF65-F5344CB8AC3E}">
        <p14:creationId xmlns:p14="http://schemas.microsoft.com/office/powerpoint/2010/main" val="1516752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a:t>Maximilian of Mexico</a:t>
            </a:r>
          </a:p>
        </p:txBody>
      </p:sp>
      <p:pic>
        <p:nvPicPr>
          <p:cNvPr id="19458" name="Picture 2" descr="http://upload.wikimedia.org/wikipedia/commons/thumb/0/09/Emperor_maximilian_of_mexico.jpg/200px-Emperor_maximilian_of_mexico.jpg"/>
          <p:cNvPicPr>
            <a:picLocks noChangeAspect="1" noChangeArrowheads="1"/>
          </p:cNvPicPr>
          <p:nvPr/>
        </p:nvPicPr>
        <p:blipFill>
          <a:blip r:embed="rId3" cstate="print"/>
          <a:srcRect/>
          <a:stretch>
            <a:fillRect/>
          </a:stretch>
        </p:blipFill>
        <p:spPr bwMode="auto">
          <a:xfrm>
            <a:off x="2843808" y="1988840"/>
            <a:ext cx="3168352" cy="4536504"/>
          </a:xfrm>
          <a:prstGeom prst="rect">
            <a:avLst/>
          </a:prstGeom>
          <a:noFill/>
        </p:spPr>
      </p:pic>
    </p:spTree>
    <p:extLst>
      <p:ext uri="{BB962C8B-B14F-4D97-AF65-F5344CB8AC3E}">
        <p14:creationId xmlns:p14="http://schemas.microsoft.com/office/powerpoint/2010/main" val="3044689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a:t>Emperor Maximilian (1864-7)</a:t>
            </a:r>
          </a:p>
        </p:txBody>
      </p:sp>
      <p:pic>
        <p:nvPicPr>
          <p:cNvPr id="21506" name="Picture 2" descr="http://upload.wikimedia.org/wikipedia/commons/thumb/f/f8/Emperador_Maximiliano_I_de_Mexico.jpg/250px-Emperador_Maximiliano_I_de_Mexico.jpg"/>
          <p:cNvPicPr>
            <a:picLocks noChangeAspect="1" noChangeArrowheads="1"/>
          </p:cNvPicPr>
          <p:nvPr/>
        </p:nvPicPr>
        <p:blipFill>
          <a:blip r:embed="rId3" cstate="print"/>
          <a:srcRect/>
          <a:stretch>
            <a:fillRect/>
          </a:stretch>
        </p:blipFill>
        <p:spPr bwMode="auto">
          <a:xfrm>
            <a:off x="2483768" y="1457400"/>
            <a:ext cx="3816424" cy="5400600"/>
          </a:xfrm>
          <a:prstGeom prst="rect">
            <a:avLst/>
          </a:prstGeom>
          <a:noFill/>
        </p:spPr>
      </p:pic>
    </p:spTree>
    <p:extLst>
      <p:ext uri="{BB962C8B-B14F-4D97-AF65-F5344CB8AC3E}">
        <p14:creationId xmlns:p14="http://schemas.microsoft.com/office/powerpoint/2010/main" val="1614972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Benito Juarez (Mexico)</a:t>
            </a:r>
          </a:p>
        </p:txBody>
      </p:sp>
      <p:pic>
        <p:nvPicPr>
          <p:cNvPr id="27650" name="Picture 2" descr="http://upload.wikimedia.org/wikipedia/commons/thumb/3/33/Benito_Pablo_Ju%C3%A1rez_Garc%C3%ADa.jpg/220px-Benito_Pablo_Ju%C3%A1rez_Garc%C3%ADa.jpg"/>
          <p:cNvPicPr>
            <a:picLocks noChangeAspect="1" noChangeArrowheads="1"/>
          </p:cNvPicPr>
          <p:nvPr/>
        </p:nvPicPr>
        <p:blipFill>
          <a:blip r:embed="rId3" cstate="print"/>
          <a:srcRect/>
          <a:stretch>
            <a:fillRect/>
          </a:stretch>
        </p:blipFill>
        <p:spPr bwMode="auto">
          <a:xfrm>
            <a:off x="2555776" y="1772816"/>
            <a:ext cx="3672408" cy="4752528"/>
          </a:xfrm>
          <a:prstGeom prst="rect">
            <a:avLst/>
          </a:prstGeom>
          <a:noFill/>
        </p:spPr>
      </p:pic>
    </p:spTree>
    <p:extLst>
      <p:ext uri="{BB962C8B-B14F-4D97-AF65-F5344CB8AC3E}">
        <p14:creationId xmlns:p14="http://schemas.microsoft.com/office/powerpoint/2010/main" val="3881959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CBCF-F785-9FF2-6B62-B4AAA2B175D5}"/>
              </a:ext>
            </a:extLst>
          </p:cNvPr>
          <p:cNvSpPr>
            <a:spLocks noGrp="1"/>
          </p:cNvSpPr>
          <p:nvPr>
            <p:ph type="title"/>
          </p:nvPr>
        </p:nvSpPr>
        <p:spPr/>
        <p:txBody>
          <a:bodyPr/>
          <a:lstStyle/>
          <a:p>
            <a:r>
              <a:rPr lang="en-GB" b="1" dirty="0"/>
              <a:t>Adopt a country!</a:t>
            </a:r>
          </a:p>
        </p:txBody>
      </p:sp>
      <p:sp>
        <p:nvSpPr>
          <p:cNvPr id="3" name="Content Placeholder 2">
            <a:extLst>
              <a:ext uri="{FF2B5EF4-FFF2-40B4-BE49-F238E27FC236}">
                <a16:creationId xmlns:a16="http://schemas.microsoft.com/office/drawing/2014/main" id="{D79EE35B-E961-1D1D-16FA-61285968082F}"/>
              </a:ext>
            </a:extLst>
          </p:cNvPr>
          <p:cNvSpPr>
            <a:spLocks noGrp="1"/>
          </p:cNvSpPr>
          <p:nvPr>
            <p:ph idx="1"/>
          </p:nvPr>
        </p:nvSpPr>
        <p:spPr/>
        <p:txBody>
          <a:bodyPr>
            <a:noAutofit/>
          </a:bodyPr>
          <a:lstStyle/>
          <a:p>
            <a:pPr>
              <a:lnSpc>
                <a:spcPct val="115000"/>
              </a:lnSpc>
            </a:pPr>
            <a:r>
              <a:rPr lang="en-GB" sz="2300" b="1" dirty="0">
                <a:solidFill>
                  <a:srgbClr val="000000"/>
                </a:solidFill>
                <a:effectLst/>
                <a:ea typeface="Times New Roman" panose="02020603050405020304" pitchFamily="18" charset="0"/>
              </a:rPr>
              <a:t>Please sign up to “adopt” a Latin American country for this half of the term [Mexico, Argentina, Brazil, Cuba, or add your own!]</a:t>
            </a:r>
          </a:p>
          <a:p>
            <a:pPr>
              <a:lnSpc>
                <a:spcPct val="115000"/>
              </a:lnSpc>
            </a:pPr>
            <a:r>
              <a:rPr lang="en-GB" sz="2300" b="1" u="sng" dirty="0">
                <a:solidFill>
                  <a:srgbClr val="000000"/>
                </a:solidFill>
                <a:ea typeface="Arial" panose="020B0604020202020204" pitchFamily="34" charset="0"/>
              </a:rPr>
              <a:t>How to adopt:</a:t>
            </a:r>
            <a:endParaRPr lang="en-GB" sz="2300" u="sng" dirty="0">
              <a:effectLst/>
              <a:ea typeface="Arial" panose="020B0604020202020204" pitchFamily="34" charset="0"/>
            </a:endParaRPr>
          </a:p>
          <a:p>
            <a:pPr>
              <a:lnSpc>
                <a:spcPct val="115000"/>
              </a:lnSpc>
            </a:pPr>
            <a:r>
              <a:rPr lang="en-GB" sz="2300" b="1" dirty="0">
                <a:solidFill>
                  <a:srgbClr val="000000"/>
                </a:solidFill>
                <a:effectLst/>
                <a:ea typeface="Times New Roman" panose="02020603050405020304" pitchFamily="18" charset="0"/>
              </a:rPr>
              <a:t>Do the seminar readings as normal, but..</a:t>
            </a:r>
            <a:endParaRPr lang="en-GB" sz="2300" dirty="0">
              <a:effectLst/>
              <a:ea typeface="Arial" panose="020B0604020202020204" pitchFamily="34" charset="0"/>
            </a:endParaRPr>
          </a:p>
          <a:p>
            <a:pPr marL="342900" lvl="0" indent="-342900">
              <a:lnSpc>
                <a:spcPct val="115000"/>
              </a:lnSpc>
              <a:buFont typeface="Garamond" panose="02020404030301010803" pitchFamily="18" charset="0"/>
              <a:buChar char="-"/>
            </a:pPr>
            <a:r>
              <a:rPr lang="en-GB" sz="2300" b="1" dirty="0">
                <a:solidFill>
                  <a:srgbClr val="000000"/>
                </a:solidFill>
                <a:effectLst/>
                <a:ea typeface="Times New Roman" panose="02020603050405020304" pitchFamily="18" charset="0"/>
                <a:cs typeface="Arial" panose="020B0604020202020204" pitchFamily="34" charset="0"/>
              </a:rPr>
              <a:t>pay special attention to your adopted country </a:t>
            </a:r>
            <a:r>
              <a:rPr lang="en-GB" sz="2300" dirty="0">
                <a:solidFill>
                  <a:srgbClr val="000000"/>
                </a:solidFill>
                <a:effectLst/>
                <a:ea typeface="Times New Roman" panose="02020603050405020304" pitchFamily="18" charset="0"/>
                <a:cs typeface="Arial" panose="020B0604020202020204" pitchFamily="34" charset="0"/>
              </a:rPr>
              <a:t>in your reading (especially in the survey texts, e.g. Williamson)</a:t>
            </a:r>
            <a:endParaRPr lang="en-GB" sz="2300" dirty="0">
              <a:effectLst/>
              <a:ea typeface="Arial" panose="020B0604020202020204" pitchFamily="34" charset="0"/>
            </a:endParaRPr>
          </a:p>
          <a:p>
            <a:pPr marL="342900" lvl="0" indent="-342900">
              <a:lnSpc>
                <a:spcPct val="115000"/>
              </a:lnSpc>
              <a:buFont typeface="Garamond" panose="02020404030301010803" pitchFamily="18" charset="0"/>
              <a:buChar char="-"/>
            </a:pPr>
            <a:r>
              <a:rPr lang="en-GB" sz="2300" b="1" dirty="0">
                <a:solidFill>
                  <a:srgbClr val="000000"/>
                </a:solidFill>
                <a:effectLst/>
                <a:ea typeface="Times New Roman" panose="02020603050405020304" pitchFamily="18" charset="0"/>
                <a:cs typeface="Arial" panose="020B0604020202020204" pitchFamily="34" charset="0"/>
              </a:rPr>
              <a:t>Look it up on Wikipedia or similar; discover some interesting facts about it</a:t>
            </a:r>
            <a:r>
              <a:rPr lang="en-GB" sz="2300" dirty="0">
                <a:solidFill>
                  <a:srgbClr val="000000"/>
                </a:solidFill>
                <a:effectLst/>
                <a:ea typeface="Times New Roman" panose="02020603050405020304" pitchFamily="18" charset="0"/>
                <a:cs typeface="Arial" panose="020B0604020202020204" pitchFamily="34" charset="0"/>
              </a:rPr>
              <a:t> to share with the class </a:t>
            </a:r>
            <a:endParaRPr lang="en-GB" sz="2300" dirty="0">
              <a:effectLst/>
              <a:ea typeface="Arial" panose="020B0604020202020204" pitchFamily="34" charset="0"/>
            </a:endParaRPr>
          </a:p>
          <a:p>
            <a:pPr marL="342900" lvl="0" indent="-342900">
              <a:lnSpc>
                <a:spcPct val="115000"/>
              </a:lnSpc>
              <a:buFont typeface="Garamond" panose="02020404030301010803" pitchFamily="18" charset="0"/>
              <a:buChar char="-"/>
            </a:pPr>
            <a:r>
              <a:rPr lang="en-GB" sz="2300" dirty="0">
                <a:solidFill>
                  <a:srgbClr val="000000"/>
                </a:solidFill>
                <a:effectLst/>
                <a:ea typeface="Times New Roman" panose="02020603050405020304" pitchFamily="18" charset="0"/>
                <a:cs typeface="Arial" panose="020B0604020202020204" pitchFamily="34" charset="0"/>
              </a:rPr>
              <a:t>Think about </a:t>
            </a:r>
            <a:r>
              <a:rPr lang="en-GB" sz="2300" b="1" dirty="0">
                <a:solidFill>
                  <a:srgbClr val="000000"/>
                </a:solidFill>
                <a:effectLst/>
                <a:ea typeface="Times New Roman" panose="02020603050405020304" pitchFamily="18" charset="0"/>
                <a:cs typeface="Arial" panose="020B0604020202020204" pitchFamily="34" charset="0"/>
              </a:rPr>
              <a:t>how its history looks similar or different</a:t>
            </a:r>
            <a:r>
              <a:rPr lang="en-GB" sz="2300" dirty="0">
                <a:solidFill>
                  <a:srgbClr val="000000"/>
                </a:solidFill>
                <a:effectLst/>
                <a:ea typeface="Times New Roman" panose="02020603050405020304" pitchFamily="18" charset="0"/>
                <a:cs typeface="Arial" panose="020B0604020202020204" pitchFamily="34" charset="0"/>
              </a:rPr>
              <a:t> to the general narrative each week (and why). </a:t>
            </a:r>
            <a:endParaRPr lang="en-GB" sz="2300" dirty="0">
              <a:effectLst/>
              <a:ea typeface="Times New Roman" panose="02020603050405020304" pitchFamily="18" charset="0"/>
              <a:cs typeface="Arial" panose="020B0604020202020204" pitchFamily="34" charset="0"/>
            </a:endParaRPr>
          </a:p>
          <a:p>
            <a:endParaRPr lang="en-GB" sz="2300" dirty="0"/>
          </a:p>
        </p:txBody>
      </p:sp>
    </p:spTree>
    <p:extLst>
      <p:ext uri="{BB962C8B-B14F-4D97-AF65-F5344CB8AC3E}">
        <p14:creationId xmlns:p14="http://schemas.microsoft.com/office/powerpoint/2010/main" val="829210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5015A-037B-371E-901B-C5C2653BCD66}"/>
              </a:ext>
            </a:extLst>
          </p:cNvPr>
          <p:cNvSpPr>
            <a:spLocks noGrp="1"/>
          </p:cNvSpPr>
          <p:nvPr>
            <p:ph type="title"/>
          </p:nvPr>
        </p:nvSpPr>
        <p:spPr/>
        <p:txBody>
          <a:bodyPr>
            <a:normAutofit fontScale="90000"/>
          </a:bodyPr>
          <a:lstStyle/>
          <a:p>
            <a:r>
              <a:rPr lang="en-GB" b="1" dirty="0"/>
              <a:t>Essays: talk to your partner/ group about how you’re finding (some of) …</a:t>
            </a:r>
          </a:p>
        </p:txBody>
      </p:sp>
      <p:sp>
        <p:nvSpPr>
          <p:cNvPr id="3" name="Content Placeholder 2">
            <a:extLst>
              <a:ext uri="{FF2B5EF4-FFF2-40B4-BE49-F238E27FC236}">
                <a16:creationId xmlns:a16="http://schemas.microsoft.com/office/drawing/2014/main" id="{BCD17065-A56F-8D62-3FAE-C6D1D1FBD16E}"/>
              </a:ext>
            </a:extLst>
          </p:cNvPr>
          <p:cNvSpPr>
            <a:spLocks noGrp="1"/>
          </p:cNvSpPr>
          <p:nvPr>
            <p:ph idx="1"/>
          </p:nvPr>
        </p:nvSpPr>
        <p:spPr/>
        <p:txBody>
          <a:bodyPr>
            <a:normAutofit fontScale="92500" lnSpcReduction="10000"/>
          </a:bodyPr>
          <a:lstStyle/>
          <a:p>
            <a:r>
              <a:rPr lang="en-GB" dirty="0"/>
              <a:t>the transition from school to university essays</a:t>
            </a:r>
          </a:p>
          <a:p>
            <a:r>
              <a:rPr lang="en-GB" dirty="0"/>
              <a:t>turning the plan into a full essay</a:t>
            </a:r>
          </a:p>
          <a:p>
            <a:r>
              <a:rPr lang="en-GB" dirty="0"/>
              <a:t>finding primary/ secondary sources</a:t>
            </a:r>
          </a:p>
          <a:p>
            <a:r>
              <a:rPr lang="en-GB" dirty="0"/>
              <a:t>engaging with historians’ views and finding your own ‘voice’</a:t>
            </a:r>
          </a:p>
          <a:p>
            <a:r>
              <a:rPr lang="en-GB" dirty="0"/>
              <a:t>introductions/ conclusions </a:t>
            </a:r>
          </a:p>
          <a:p>
            <a:r>
              <a:rPr lang="en-GB" dirty="0"/>
              <a:t>how to construct an argument</a:t>
            </a:r>
          </a:p>
          <a:p>
            <a:r>
              <a:rPr lang="en-GB" dirty="0"/>
              <a:t>essay structure: chronological? Thematic? Country comparisons? </a:t>
            </a:r>
          </a:p>
          <a:p>
            <a:endParaRPr lang="en-GB" dirty="0"/>
          </a:p>
        </p:txBody>
      </p:sp>
    </p:spTree>
    <p:extLst>
      <p:ext uri="{BB962C8B-B14F-4D97-AF65-F5344CB8AC3E}">
        <p14:creationId xmlns:p14="http://schemas.microsoft.com/office/powerpoint/2010/main" val="390418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Readings</a:t>
            </a:r>
          </a:p>
        </p:txBody>
      </p:sp>
      <p:sp>
        <p:nvSpPr>
          <p:cNvPr id="3" name="Content Placeholder 2"/>
          <p:cNvSpPr>
            <a:spLocks noGrp="1"/>
          </p:cNvSpPr>
          <p:nvPr>
            <p:ph idx="1"/>
          </p:nvPr>
        </p:nvSpPr>
        <p:spPr/>
        <p:txBody>
          <a:bodyPr>
            <a:normAutofit lnSpcReduction="10000"/>
          </a:bodyPr>
          <a:lstStyle/>
          <a:p>
            <a:r>
              <a:rPr lang="en-GB" b="1" dirty="0"/>
              <a:t>Earle, Rebecca, </a:t>
            </a:r>
            <a:r>
              <a:rPr lang="en-GB" dirty="0"/>
              <a:t>“</a:t>
            </a:r>
            <a:r>
              <a:rPr lang="en-GB" dirty="0" err="1"/>
              <a:t>Sobre</a:t>
            </a:r>
            <a:r>
              <a:rPr lang="en-GB" dirty="0"/>
              <a:t> </a:t>
            </a:r>
            <a:r>
              <a:rPr lang="en-GB" dirty="0" err="1"/>
              <a:t>Héroes</a:t>
            </a:r>
            <a:r>
              <a:rPr lang="en-GB" dirty="0"/>
              <a:t> y </a:t>
            </a:r>
            <a:r>
              <a:rPr lang="en-GB" dirty="0" err="1"/>
              <a:t>Tumbas</a:t>
            </a:r>
            <a:r>
              <a:rPr lang="en-GB" dirty="0"/>
              <a:t>: National Symbols in Nineteenth-Century Spanish America,” </a:t>
            </a:r>
            <a:r>
              <a:rPr lang="en-GB" i="1" dirty="0"/>
              <a:t>Hispanic American Historical Review</a:t>
            </a:r>
            <a:r>
              <a:rPr lang="en-GB" dirty="0"/>
              <a:t>, vol. 85:3 (2005), pp. 375-416.</a:t>
            </a:r>
          </a:p>
          <a:p>
            <a:r>
              <a:rPr lang="en-GB" b="1" dirty="0"/>
              <a:t>Jose </a:t>
            </a:r>
            <a:r>
              <a:rPr lang="en-GB" b="1" dirty="0" err="1"/>
              <a:t>Murilo</a:t>
            </a:r>
            <a:r>
              <a:rPr lang="en-GB" b="1" dirty="0"/>
              <a:t> de Carvalho, “Political Elites and </a:t>
            </a:r>
            <a:r>
              <a:rPr lang="en-GB" b="1" dirty="0" err="1"/>
              <a:t>Statebuilding</a:t>
            </a:r>
            <a:r>
              <a:rPr lang="en-GB" b="1" dirty="0"/>
              <a:t>: The Case of Nineteenth-Century Brazil,” </a:t>
            </a:r>
            <a:r>
              <a:rPr lang="en-GB" b="1" i="1" dirty="0"/>
              <a:t>Comparative Studies in Society and History, </a:t>
            </a:r>
            <a:r>
              <a:rPr lang="en-GB" b="1" dirty="0"/>
              <a:t>1982</a:t>
            </a:r>
          </a:p>
          <a:p>
            <a:endParaRPr lang="en-GB" b="1" dirty="0"/>
          </a:p>
        </p:txBody>
      </p:sp>
      <p:sp>
        <p:nvSpPr>
          <p:cNvPr id="6" name="Rectangle 3">
            <a:extLst>
              <a:ext uri="{FF2B5EF4-FFF2-40B4-BE49-F238E27FC236}">
                <a16:creationId xmlns:a16="http://schemas.microsoft.com/office/drawing/2014/main" id="{26DC3929-3DC8-4E7C-9A98-43F88C2131A5}"/>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56860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Discussion questions</a:t>
            </a:r>
          </a:p>
        </p:txBody>
      </p:sp>
      <p:sp>
        <p:nvSpPr>
          <p:cNvPr id="3" name="Content Placeholder 2"/>
          <p:cNvSpPr>
            <a:spLocks noGrp="1"/>
          </p:cNvSpPr>
          <p:nvPr>
            <p:ph idx="1"/>
          </p:nvPr>
        </p:nvSpPr>
        <p:spPr/>
        <p:txBody>
          <a:bodyPr>
            <a:normAutofit fontScale="85000" lnSpcReduction="20000"/>
          </a:bodyPr>
          <a:lstStyle/>
          <a:p>
            <a:pPr>
              <a:buFont typeface="Arial" panose="020B0604020202020204" pitchFamily="34" charset="0"/>
              <a:buChar char="•"/>
            </a:pPr>
            <a:r>
              <a:rPr lang="en-GB" dirty="0"/>
              <a:t>How did nineteenth-century elites “imagine” their nations and their pasts? </a:t>
            </a:r>
          </a:p>
          <a:p>
            <a:pPr>
              <a:buFont typeface="Arial" panose="020B0604020202020204" pitchFamily="34" charset="0"/>
              <a:buChar char="•"/>
            </a:pPr>
            <a:r>
              <a:rPr lang="en-GB" dirty="0"/>
              <a:t>What obstacles to "effective" government did they identify?</a:t>
            </a:r>
          </a:p>
          <a:p>
            <a:pPr>
              <a:buFont typeface="Arial" panose="020B0604020202020204" pitchFamily="34" charset="0"/>
              <a:buChar char="•"/>
            </a:pPr>
            <a:r>
              <a:rPr lang="en-GB" dirty="0"/>
              <a:t>Did all sections of society share this vision?</a:t>
            </a:r>
          </a:p>
          <a:p>
            <a:pPr>
              <a:buFont typeface="Arial" panose="020B0604020202020204" pitchFamily="34" charset="0"/>
              <a:buChar char="•"/>
            </a:pPr>
            <a:r>
              <a:rPr lang="en-GB" dirty="0"/>
              <a:t>Why was political stability so hard to achieve after independence? Why did some countries achieve it sooner than others?</a:t>
            </a:r>
          </a:p>
          <a:p>
            <a:pPr>
              <a:buFont typeface="Arial" panose="020B0604020202020204" pitchFamily="34" charset="0"/>
              <a:buChar char="•"/>
            </a:pPr>
            <a:r>
              <a:rPr lang="en-GB" dirty="0"/>
              <a:t>Do you see more similarities or more differences between the Hispanic American republics and the case of Brazil? Why did Brazil remain united?</a:t>
            </a:r>
          </a:p>
          <a:p>
            <a:pPr>
              <a:buFont typeface="Arial" panose="020B0604020202020204" pitchFamily="34" charset="0"/>
              <a:buChar char="•"/>
            </a:pPr>
            <a:r>
              <a:rPr lang="en-GB" dirty="0"/>
              <a:t>How "liberal" were the new nations?</a:t>
            </a:r>
          </a:p>
          <a:p>
            <a:endParaRPr lang="en-GB" b="1" dirty="0"/>
          </a:p>
        </p:txBody>
      </p:sp>
      <p:sp>
        <p:nvSpPr>
          <p:cNvPr id="7" name="TextBox 6">
            <a:extLst>
              <a:ext uri="{FF2B5EF4-FFF2-40B4-BE49-F238E27FC236}">
                <a16:creationId xmlns:a16="http://schemas.microsoft.com/office/drawing/2014/main" id="{9F84A122-3658-4B59-B38C-A9A5D3848769}"/>
              </a:ext>
            </a:extLst>
          </p:cNvPr>
          <p:cNvSpPr txBox="1"/>
          <p:nvPr/>
        </p:nvSpPr>
        <p:spPr>
          <a:xfrm>
            <a:off x="2286000" y="3040272"/>
            <a:ext cx="4572000" cy="312650"/>
          </a:xfrm>
          <a:prstGeom prst="rect">
            <a:avLst/>
          </a:prstGeom>
          <a:noFill/>
        </p:spPr>
        <p:txBody>
          <a:bodyPr wrap="square">
            <a:spAutoFit/>
          </a:bodyPr>
          <a:lstStyle/>
          <a:p>
            <a:pPr>
              <a:lnSpc>
                <a:spcPct val="1070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8011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CDDF9-F130-42DC-86FA-44C2B7D65251}"/>
              </a:ext>
            </a:extLst>
          </p:cNvPr>
          <p:cNvSpPr>
            <a:spLocks noGrp="1"/>
          </p:cNvSpPr>
          <p:nvPr>
            <p:ph type="title"/>
          </p:nvPr>
        </p:nvSpPr>
        <p:spPr/>
        <p:txBody>
          <a:bodyPr>
            <a:normAutofit fontScale="90000"/>
          </a:bodyPr>
          <a:lstStyle/>
          <a:p>
            <a:r>
              <a:rPr lang="en-GB" dirty="0"/>
              <a:t>What is a “nation”? A couple of useful classic references</a:t>
            </a:r>
          </a:p>
        </p:txBody>
      </p:sp>
      <p:sp>
        <p:nvSpPr>
          <p:cNvPr id="3" name="Content Placeholder 2">
            <a:extLst>
              <a:ext uri="{FF2B5EF4-FFF2-40B4-BE49-F238E27FC236}">
                <a16:creationId xmlns:a16="http://schemas.microsoft.com/office/drawing/2014/main" id="{B8E6E1B3-B271-4110-9C4E-14F29356D15B}"/>
              </a:ext>
            </a:extLst>
          </p:cNvPr>
          <p:cNvSpPr>
            <a:spLocks noGrp="1"/>
          </p:cNvSpPr>
          <p:nvPr>
            <p:ph idx="1"/>
          </p:nvPr>
        </p:nvSpPr>
        <p:spPr/>
        <p:txBody>
          <a:bodyPr/>
          <a:lstStyle/>
          <a:p>
            <a:r>
              <a:rPr lang="en-GB" dirty="0"/>
              <a:t>Benedict Anderson </a:t>
            </a:r>
            <a:r>
              <a:rPr lang="en-GB" i="1" dirty="0"/>
              <a:t>Imagined Communities</a:t>
            </a:r>
            <a:r>
              <a:rPr lang="en-GB" dirty="0"/>
              <a:t> 1983</a:t>
            </a:r>
          </a:p>
          <a:p>
            <a:r>
              <a:rPr lang="en-GB" dirty="0"/>
              <a:t>Eric Hobsbawm and Terence Ranger, eds. </a:t>
            </a:r>
            <a:r>
              <a:rPr lang="en-GB" i="1" dirty="0"/>
              <a:t>The Invention of Tradition, </a:t>
            </a:r>
            <a:r>
              <a:rPr lang="en-GB" dirty="0"/>
              <a:t>1983 </a:t>
            </a:r>
          </a:p>
        </p:txBody>
      </p:sp>
    </p:spTree>
    <p:extLst>
      <p:ext uri="{BB962C8B-B14F-4D97-AF65-F5344CB8AC3E}">
        <p14:creationId xmlns:p14="http://schemas.microsoft.com/office/powerpoint/2010/main" val="2319653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Argentina: Rosas’ first desert campaign, 1833</a:t>
            </a:r>
          </a:p>
        </p:txBody>
      </p:sp>
      <p:pic>
        <p:nvPicPr>
          <p:cNvPr id="35842" name="Picture 2" descr="File:Primer Conquista del Desierto.jpg"/>
          <p:cNvPicPr>
            <a:picLocks noChangeAspect="1" noChangeArrowheads="1"/>
          </p:cNvPicPr>
          <p:nvPr/>
        </p:nvPicPr>
        <p:blipFill>
          <a:blip r:embed="rId3" cstate="print"/>
          <a:srcRect/>
          <a:stretch>
            <a:fillRect/>
          </a:stretch>
        </p:blipFill>
        <p:spPr bwMode="auto">
          <a:xfrm>
            <a:off x="467544" y="1628800"/>
            <a:ext cx="8064896" cy="5040560"/>
          </a:xfrm>
          <a:prstGeom prst="rect">
            <a:avLst/>
          </a:prstGeom>
          <a:noFill/>
        </p:spPr>
      </p:pic>
    </p:spTree>
    <p:extLst>
      <p:ext uri="{BB962C8B-B14F-4D97-AF65-F5344CB8AC3E}">
        <p14:creationId xmlns:p14="http://schemas.microsoft.com/office/powerpoint/2010/main" val="2274451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La </a:t>
            </a:r>
            <a:r>
              <a:rPr lang="en-GB" b="1" dirty="0" err="1"/>
              <a:t>Mazorca</a:t>
            </a:r>
            <a:r>
              <a:rPr lang="en-GB" b="1" dirty="0"/>
              <a:t>: a federal gaucho</a:t>
            </a:r>
          </a:p>
        </p:txBody>
      </p:sp>
      <p:pic>
        <p:nvPicPr>
          <p:cNvPr id="37890" name="Picture 2" descr="Gaucho Federal obra de Raymond Quinsac de Monvoisin"/>
          <p:cNvPicPr>
            <a:picLocks noChangeAspect="1" noChangeArrowheads="1"/>
          </p:cNvPicPr>
          <p:nvPr/>
        </p:nvPicPr>
        <p:blipFill>
          <a:blip r:embed="rId3" cstate="print"/>
          <a:srcRect/>
          <a:stretch>
            <a:fillRect/>
          </a:stretch>
        </p:blipFill>
        <p:spPr bwMode="auto">
          <a:xfrm>
            <a:off x="2339752" y="1295400"/>
            <a:ext cx="3960440" cy="5229944"/>
          </a:xfrm>
          <a:prstGeom prst="rect">
            <a:avLst/>
          </a:prstGeom>
          <a:noFill/>
        </p:spPr>
      </p:pic>
    </p:spTree>
    <p:extLst>
      <p:ext uri="{BB962C8B-B14F-4D97-AF65-F5344CB8AC3E}">
        <p14:creationId xmlns:p14="http://schemas.microsoft.com/office/powerpoint/2010/main" val="2147912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Argentine desert campaigns, 1870s-80s</a:t>
            </a:r>
          </a:p>
        </p:txBody>
      </p:sp>
      <p:pic>
        <p:nvPicPr>
          <p:cNvPr id="33794" name="Picture 2" descr="File:La conquista del desierto.jpg"/>
          <p:cNvPicPr>
            <a:picLocks noChangeAspect="1" noChangeArrowheads="1"/>
          </p:cNvPicPr>
          <p:nvPr/>
        </p:nvPicPr>
        <p:blipFill>
          <a:blip r:embed="rId3" cstate="print"/>
          <a:srcRect/>
          <a:stretch>
            <a:fillRect/>
          </a:stretch>
        </p:blipFill>
        <p:spPr bwMode="auto">
          <a:xfrm>
            <a:off x="467544" y="1556792"/>
            <a:ext cx="8280920" cy="5112568"/>
          </a:xfrm>
          <a:prstGeom prst="rect">
            <a:avLst/>
          </a:prstGeom>
          <a:noFill/>
        </p:spPr>
      </p:pic>
    </p:spTree>
    <p:extLst>
      <p:ext uri="{BB962C8B-B14F-4D97-AF65-F5344CB8AC3E}">
        <p14:creationId xmlns:p14="http://schemas.microsoft.com/office/powerpoint/2010/main" val="16337068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TotalTime>
  <Words>673</Words>
  <Application>Microsoft Office PowerPoint</Application>
  <PresentationFormat>On-screen Show (4:3)</PresentationFormat>
  <Paragraphs>61</Paragraphs>
  <Slides>16</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Garamond</vt:lpstr>
      <vt:lpstr>Times New Roman</vt:lpstr>
      <vt:lpstr>Office Theme</vt:lpstr>
      <vt:lpstr>Week 1: Nation-Building in the Nineteenth Century</vt:lpstr>
      <vt:lpstr>Adopt a country!</vt:lpstr>
      <vt:lpstr>Essays: talk to your partner/ group about how you’re finding (some of) …</vt:lpstr>
      <vt:lpstr>Readings</vt:lpstr>
      <vt:lpstr>Discussion questions</vt:lpstr>
      <vt:lpstr>What is a “nation”? A couple of useful classic references</vt:lpstr>
      <vt:lpstr>Argentina: Rosas’ first desert campaign, 1833</vt:lpstr>
      <vt:lpstr>La Mazorca: a federal gaucho</vt:lpstr>
      <vt:lpstr>Argentine desert campaigns, 1870s-80s</vt:lpstr>
      <vt:lpstr>Lopez de Santa Anna (Mexico)</vt:lpstr>
      <vt:lpstr>Vicente Guerrero (Mexico)</vt:lpstr>
      <vt:lpstr>Henequen</vt:lpstr>
      <vt:lpstr>Sierra Madre mountains, Mexico</vt:lpstr>
      <vt:lpstr>Maximilian of Mexico</vt:lpstr>
      <vt:lpstr>Emperor Maximilian (1864-7)</vt:lpstr>
      <vt:lpstr>Benito Juarez (Mexico)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10: Nation-Building in the Nineteenth Century</dc:title>
  <dc:creator>user</dc:creator>
  <cp:lastModifiedBy>camillia Cowling</cp:lastModifiedBy>
  <cp:revision>14</cp:revision>
  <dcterms:created xsi:type="dcterms:W3CDTF">2006-08-16T00:00:00Z</dcterms:created>
  <dcterms:modified xsi:type="dcterms:W3CDTF">2024-01-10T22:02:54Z</dcterms:modified>
</cp:coreProperties>
</file>