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3" r:id="rId3"/>
    <p:sldId id="279" r:id="rId4"/>
    <p:sldId id="257" r:id="rId5"/>
    <p:sldId id="264" r:id="rId6"/>
    <p:sldId id="265" r:id="rId7"/>
    <p:sldId id="266" r:id="rId8"/>
    <p:sldId id="286" r:id="rId9"/>
    <p:sldId id="267" r:id="rId10"/>
    <p:sldId id="284" r:id="rId11"/>
    <p:sldId id="268" r:id="rId12"/>
    <p:sldId id="285" r:id="rId13"/>
    <p:sldId id="269" r:id="rId14"/>
    <p:sldId id="271" r:id="rId15"/>
    <p:sldId id="281" r:id="rId16"/>
    <p:sldId id="282" r:id="rId17"/>
    <p:sldId id="270" r:id="rId18"/>
    <p:sldId id="280" r:id="rId19"/>
    <p:sldId id="273" r:id="rId20"/>
    <p:sldId id="283" r:id="rId21"/>
    <p:sldId id="274" r:id="rId22"/>
    <p:sldId id="27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04242-819A-4065-9820-9868DE1BB165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5CD93-3DFF-4156-A6B5-EE57E7938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302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51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939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26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24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147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052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580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567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41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07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524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32207-CD82-4521-9092-53729B397DA3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631D6-D5C3-4F0D-A4EF-8A1E9FB75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43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Some Themes and Problems in Latin American History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403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Land and politics in the twentieth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1440897"/>
            <a:ext cx="6484489" cy="5275150"/>
          </a:xfrm>
        </p:spPr>
        <p:txBody>
          <a:bodyPr>
            <a:normAutofit/>
          </a:bodyPr>
          <a:lstStyle/>
          <a:p>
            <a:pPr lvl="0"/>
            <a:endParaRPr lang="en-GB" sz="3200" dirty="0"/>
          </a:p>
          <a:p>
            <a:pPr lvl="0"/>
            <a:r>
              <a:rPr lang="en-GB" sz="3200" dirty="0"/>
              <a:t>Land as a social problem: addressed by peasant movements, such as the Brazilian Landless Workers’ Movement (MST) </a:t>
            </a:r>
          </a:p>
          <a:p>
            <a:pPr lvl="0"/>
            <a:r>
              <a:rPr lang="en-GB" sz="3200" dirty="0"/>
              <a:t>According to the MST, in 1998, 1% of Brazilians owned 46% of the land. 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0731" r="-10731"/>
          <a:stretch>
            <a:fillRect/>
          </a:stretch>
        </p:blipFill>
        <p:spPr/>
      </p:pic>
      <p:sp>
        <p:nvSpPr>
          <p:cNvPr id="6" name="Right Arrow 5"/>
          <p:cNvSpPr/>
          <p:nvPr/>
        </p:nvSpPr>
        <p:spPr>
          <a:xfrm>
            <a:off x="3431528" y="4933242"/>
            <a:ext cx="2833148" cy="34190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576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Labour in the colonial era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" y="1575218"/>
            <a:ext cx="6020438" cy="5128617"/>
          </a:xfrm>
        </p:spPr>
        <p:txBody>
          <a:bodyPr>
            <a:normAutofit fontScale="92500"/>
          </a:bodyPr>
          <a:lstStyle/>
          <a:p>
            <a:pPr lvl="0"/>
            <a:r>
              <a:rPr lang="en-GB" dirty="0"/>
              <a:t>Settlers wanted labour for mining  (such as at Potosí in Bolivia), for agriculture (sugar production, etc.)  and for ranching.</a:t>
            </a:r>
          </a:p>
          <a:p>
            <a:pPr lvl="0"/>
            <a:r>
              <a:rPr lang="en-GB" dirty="0"/>
              <a:t>Spanish America: colonial laws forbade enslavement of indigenous people but many indigenous workers were effectively enslaved. Enslavement of Africans was ‘legal’.</a:t>
            </a:r>
          </a:p>
          <a:p>
            <a:pPr lvl="0"/>
            <a:r>
              <a:rPr lang="en-GB" dirty="0"/>
              <a:t>Colonial Brazil:  indigenous, then African, slavery. </a:t>
            </a:r>
          </a:p>
          <a:p>
            <a:pPr lvl="0"/>
            <a:r>
              <a:rPr lang="en-GB" dirty="0"/>
              <a:t>50% of all African slaves brought to the Americas went to Latin America; 40% went to Brazil.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5436" b="-15436"/>
          <a:stretch>
            <a:fillRect/>
          </a:stretch>
        </p:blipFill>
        <p:spPr/>
      </p:pic>
      <p:sp>
        <p:nvSpPr>
          <p:cNvPr id="10" name="Bent-Up Arrow 9"/>
          <p:cNvSpPr/>
          <p:nvPr/>
        </p:nvSpPr>
        <p:spPr>
          <a:xfrm>
            <a:off x="3370469" y="6044442"/>
            <a:ext cx="4029909" cy="525073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333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Labour: free and unfree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449" y="1746172"/>
            <a:ext cx="5763351" cy="4430791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Slavery abolished everywhere by 1880s </a:t>
            </a:r>
          </a:p>
          <a:p>
            <a:pPr lvl="0"/>
            <a:r>
              <a:rPr lang="en-GB" dirty="0"/>
              <a:t>But problem of labour rights left for the twentieth century to solve</a:t>
            </a:r>
          </a:p>
          <a:p>
            <a:pPr marL="0" lv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6273" b="-6273"/>
          <a:stretch>
            <a:fillRect/>
          </a:stretch>
        </p:blipFill>
        <p:spPr>
          <a:xfrm>
            <a:off x="7071592" y="1764570"/>
            <a:ext cx="4282207" cy="3596057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036" y="3699471"/>
            <a:ext cx="5148564" cy="283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40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GB" b="1" dirty="0"/>
              <a:t>Urban labour and politics in the twentieth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sz="3200" dirty="0"/>
              <a:t>Mexican Constitution (1917) pioneered social guarantees for workers (length of working day, child labour, etc.).</a:t>
            </a:r>
          </a:p>
          <a:p>
            <a:pPr lvl="0"/>
            <a:r>
              <a:rPr lang="en-GB" sz="3200" dirty="0"/>
              <a:t>Tendency for state to take responsibility for social/ labour reform was echoed elsewhere, </a:t>
            </a:r>
          </a:p>
          <a:p>
            <a:pPr lvl="0"/>
            <a:r>
              <a:rPr lang="en-GB" sz="3200" dirty="0"/>
              <a:t>Demands of working classes shaped politics in the mid-20</a:t>
            </a:r>
            <a:r>
              <a:rPr lang="en-GB" sz="3200" baseline="30000" dirty="0"/>
              <a:t>th</a:t>
            </a:r>
            <a:r>
              <a:rPr lang="en-GB" sz="3200" dirty="0"/>
              <a:t> century (populism and corporatism). </a:t>
            </a:r>
          </a:p>
          <a:p>
            <a:pPr lvl="0"/>
            <a:r>
              <a:rPr lang="en-GB" sz="3200" dirty="0"/>
              <a:t>Juan </a:t>
            </a:r>
            <a:r>
              <a:rPr lang="en-GB" sz="3200" dirty="0" err="1"/>
              <a:t>Perón</a:t>
            </a:r>
            <a:r>
              <a:rPr lang="en-GB" sz="3200" dirty="0"/>
              <a:t> (Argentina), </a:t>
            </a:r>
            <a:r>
              <a:rPr lang="en-GB" sz="3200" dirty="0" err="1"/>
              <a:t>Getulio</a:t>
            </a:r>
            <a:r>
              <a:rPr lang="en-GB" sz="3200" dirty="0"/>
              <a:t> Vargas (Brazil), </a:t>
            </a:r>
            <a:r>
              <a:rPr lang="en-GB" sz="3200" dirty="0" err="1"/>
              <a:t>Fulgencio</a:t>
            </a:r>
            <a:r>
              <a:rPr lang="en-GB" sz="3200" dirty="0"/>
              <a:t> Batista (Cuba): harnessed workers’ demands in their own interests.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093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‘Race’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4400" dirty="0"/>
              <a:t>Most scholars view ‘race’ as a social construct, not a biological reality.</a:t>
            </a:r>
          </a:p>
          <a:p>
            <a:pPr marL="0" lvl="0" indent="0">
              <a:buNone/>
            </a:pPr>
            <a:endParaRPr lang="en-GB" sz="4400" dirty="0"/>
          </a:p>
          <a:p>
            <a:pPr lvl="0"/>
            <a:r>
              <a:rPr lang="en-GB" sz="4400" dirty="0"/>
              <a:t>In Latin America it has always been about social status, reputation, and wealth, not merely skin colour: ‘money whitens’.</a:t>
            </a:r>
          </a:p>
        </p:txBody>
      </p:sp>
    </p:spTree>
    <p:extLst>
      <p:ext uri="{BB962C8B-B14F-4D97-AF65-F5344CB8AC3E}">
        <p14:creationId xmlns:p14="http://schemas.microsoft.com/office/powerpoint/2010/main" val="419225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‘Race’ in the colonial era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4000" dirty="0"/>
              <a:t>Contradictory aims of the colonial state: </a:t>
            </a:r>
          </a:p>
          <a:p>
            <a:pPr marL="0" lvl="0" indent="0">
              <a:buNone/>
            </a:pPr>
            <a:endParaRPr lang="en-GB" sz="4000" dirty="0"/>
          </a:p>
          <a:p>
            <a:pPr marL="0" lvl="0" indent="0">
              <a:buNone/>
            </a:pPr>
            <a:r>
              <a:rPr lang="en-GB" sz="4000" dirty="0"/>
              <a:t>Separate ‘Republics’ of Spaniards and Indians were enshrined in law, but the colonial state also thought that contact with Europeans would help ‘civilise’ Amerindians, Africans and those of mixed ancestry.</a:t>
            </a:r>
          </a:p>
        </p:txBody>
      </p:sp>
    </p:spTree>
    <p:extLst>
      <p:ext uri="{BB962C8B-B14F-4D97-AF65-F5344CB8AC3E}">
        <p14:creationId xmlns:p14="http://schemas.microsoft.com/office/powerpoint/2010/main" val="15128279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‘Race’ in the colonial era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3200" dirty="0"/>
              <a:t>Daily reality of MIXTURE – </a:t>
            </a:r>
            <a:r>
              <a:rPr lang="en-GB" sz="3200" i="1" dirty="0"/>
              <a:t>mestizaje</a:t>
            </a:r>
            <a:r>
              <a:rPr lang="en-GB" sz="3200" dirty="0"/>
              <a:t> (Spanish) </a:t>
            </a:r>
            <a:r>
              <a:rPr lang="en-GB" sz="3200" i="1" dirty="0"/>
              <a:t>/ </a:t>
            </a:r>
            <a:r>
              <a:rPr lang="en-GB" sz="3200" i="1" dirty="0" err="1"/>
              <a:t>mestiçagem</a:t>
            </a:r>
            <a:r>
              <a:rPr lang="en-GB" sz="3200" dirty="0"/>
              <a:t> (Portuguese)</a:t>
            </a:r>
          </a:p>
          <a:p>
            <a:pPr marL="0" lvl="0" indent="0">
              <a:buNone/>
            </a:pPr>
            <a:endParaRPr lang="en-GB" sz="3200" dirty="0"/>
          </a:p>
          <a:p>
            <a:pPr marL="0" lvl="0" indent="0">
              <a:buNone/>
            </a:pPr>
            <a:endParaRPr lang="en-GB" sz="3200" dirty="0"/>
          </a:p>
        </p:txBody>
      </p:sp>
      <p:pic>
        <p:nvPicPr>
          <p:cNvPr id="4" name="Picture 3" descr="IMAGE 1- Magon de mulato y mestiz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2" y="2987171"/>
            <a:ext cx="2724912" cy="2247138"/>
          </a:xfrm>
          <a:prstGeom prst="rect">
            <a:avLst/>
          </a:prstGeom>
        </p:spPr>
      </p:pic>
      <p:pic>
        <p:nvPicPr>
          <p:cNvPr id="5" name="Picture 4" descr="Rodríguez Juárez De español y morisca produce albin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013" y="2772718"/>
            <a:ext cx="5316628" cy="4085282"/>
          </a:xfrm>
          <a:prstGeom prst="rect">
            <a:avLst/>
          </a:prstGeom>
        </p:spPr>
      </p:pic>
      <p:pic>
        <p:nvPicPr>
          <p:cNvPr id="6" name="Picture 5" descr="Rodríguez Juárez De lobo y de india produce lobo que es torna atra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408" y="3489835"/>
            <a:ext cx="3846945" cy="297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584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Race and National Identity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5404674" cy="4536795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GB" sz="3600" dirty="0"/>
              <a:t>In popular and nationalist mythology, Latin America is the result of a meeting of three peoples (Indians, Iberians, Africans).</a:t>
            </a:r>
          </a:p>
          <a:p>
            <a:pPr marL="0" lvl="0" indent="0">
              <a:buNone/>
            </a:pPr>
            <a:endParaRPr lang="en-GB" sz="3600" dirty="0"/>
          </a:p>
          <a:p>
            <a:pPr marL="0" lvl="0" indent="0">
              <a:buNone/>
            </a:pPr>
            <a:r>
              <a:rPr lang="en-GB" sz="3600" dirty="0"/>
              <a:t>The image shows a statue in Puerto Rico that depicts  ‘the three races’ that make up the heritage of Puerto-Ricans. </a:t>
            </a:r>
          </a:p>
          <a:p>
            <a:pPr lvl="0"/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788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539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Race and National Identity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But: ‘Indians’ not a single group. There are hundreds of ethnic groups and over 57M people. </a:t>
            </a:r>
          </a:p>
          <a:p>
            <a:pPr lvl="0"/>
            <a:r>
              <a:rPr lang="en-GB" dirty="0"/>
              <a:t>‘Iberian’ is also a poorly-defined category. The Iberian peninsula was home to different ethnic and cultural groups (Muslims, Christians, Jews).</a:t>
            </a:r>
          </a:p>
          <a:p>
            <a:pPr lvl="0"/>
            <a:r>
              <a:rPr lang="en-GB" dirty="0"/>
              <a:t>Ditto ‘Africans’ . . .</a:t>
            </a:r>
          </a:p>
          <a:p>
            <a:pPr lvl="0"/>
            <a:r>
              <a:rPr lang="en-GB" dirty="0"/>
              <a:t>Late C19: millions of other Europeans arrived (Germans, Italians…) especially in Argentina and Brazil</a:t>
            </a:r>
          </a:p>
          <a:p>
            <a:pPr lvl="0"/>
            <a:r>
              <a:rPr lang="en-GB" dirty="0"/>
              <a:t>So the  idea of ‘three races’ is a nationalist construction, not a simple reflection of reality.</a:t>
            </a:r>
          </a:p>
        </p:txBody>
      </p:sp>
    </p:spTree>
    <p:extLst>
      <p:ext uri="{BB962C8B-B14F-4D97-AF65-F5344CB8AC3E}">
        <p14:creationId xmlns:p14="http://schemas.microsoft.com/office/powerpoint/2010/main" val="15980553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83" y="1"/>
            <a:ext cx="6814209" cy="1355420"/>
          </a:xfrm>
        </p:spPr>
        <p:txBody>
          <a:bodyPr/>
          <a:lstStyle/>
          <a:p>
            <a:r>
              <a:rPr lang="en-GB" dirty="0"/>
              <a:t>The twentieth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423" y="1495643"/>
            <a:ext cx="5696919" cy="522288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3200" dirty="0"/>
              <a:t>New national imaginings and representations of the population</a:t>
            </a:r>
          </a:p>
          <a:p>
            <a:pPr marL="0" lvl="0" indent="0">
              <a:buNone/>
            </a:pPr>
            <a:endParaRPr lang="en-GB" sz="3200" dirty="0"/>
          </a:p>
          <a:p>
            <a:pPr lvl="0"/>
            <a:r>
              <a:rPr lang="en-GB" sz="3200" dirty="0"/>
              <a:t>Revolutionary Mexico: </a:t>
            </a:r>
          </a:p>
          <a:p>
            <a:pPr lvl="0"/>
            <a:endParaRPr lang="en-GB" sz="3200" dirty="0"/>
          </a:p>
          <a:p>
            <a:pPr marL="0" lvl="0" indent="0">
              <a:buNone/>
            </a:pPr>
            <a:r>
              <a:rPr lang="en-GB" sz="3200" dirty="0"/>
              <a:t>idea of </a:t>
            </a:r>
            <a:r>
              <a:rPr lang="en-GB" sz="3200" i="1" dirty="0"/>
              <a:t>raza </a:t>
            </a:r>
            <a:r>
              <a:rPr lang="en-GB" sz="3200" i="1" dirty="0" err="1"/>
              <a:t>cósmica</a:t>
            </a:r>
            <a:r>
              <a:rPr lang="en-GB" sz="3200" i="1" dirty="0"/>
              <a:t> </a:t>
            </a:r>
            <a:r>
              <a:rPr lang="en-GB" sz="3200" dirty="0"/>
              <a:t>(murals, literature, educational policies; influence of José </a:t>
            </a:r>
            <a:r>
              <a:rPr lang="en-GB" sz="3200" dirty="0" err="1"/>
              <a:t>Vasconcelos</a:t>
            </a:r>
            <a:r>
              <a:rPr lang="en-GB" sz="3200" dirty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9901" y="1917126"/>
            <a:ext cx="6587830" cy="49408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15829" y="354119"/>
            <a:ext cx="5031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Aaron Piña Mora, ‘The prophecy of the cosmic race’ (1978)</a:t>
            </a:r>
            <a:endParaRPr lang="en-GB" sz="2400" dirty="0"/>
          </a:p>
        </p:txBody>
      </p:sp>
      <p:sp>
        <p:nvSpPr>
          <p:cNvPr id="6" name="Down Arrow 5"/>
          <p:cNvSpPr/>
          <p:nvPr/>
        </p:nvSpPr>
        <p:spPr>
          <a:xfrm>
            <a:off x="9000129" y="1111201"/>
            <a:ext cx="769346" cy="53728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054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83166"/>
            <a:ext cx="11992031" cy="1477530"/>
          </a:xfrm>
        </p:spPr>
        <p:txBody>
          <a:bodyPr>
            <a:normAutofit/>
          </a:bodyPr>
          <a:lstStyle/>
          <a:p>
            <a:r>
              <a:rPr lang="en-GB" b="1" dirty="0"/>
              <a:t>Latin America: historical concept or geographical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695" y="1795016"/>
            <a:ext cx="5922105" cy="438194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dirty="0"/>
              <a:t>What is ‘Latin America’? 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GB" dirty="0"/>
              <a:t>the term ‘Latin America’  began to be used in the 19</a:t>
            </a:r>
            <a:r>
              <a:rPr lang="en-GB" baseline="30000" dirty="0"/>
              <a:t>th</a:t>
            </a:r>
            <a:r>
              <a:rPr lang="en-GB" dirty="0"/>
              <a:t> century so you could argue that before that ‘Latin America’ didn’t exist.</a:t>
            </a:r>
          </a:p>
          <a:p>
            <a:pPr lvl="0"/>
            <a:r>
              <a:rPr lang="en-GB" dirty="0"/>
              <a:t>So perhaps the idea of ‘Latin America’ is itself a theme and a problem . . . </a:t>
            </a:r>
          </a:p>
          <a:p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42691" r="-42691"/>
          <a:stretch>
            <a:fillRect/>
          </a:stretch>
        </p:blipFill>
        <p:spPr>
          <a:xfrm>
            <a:off x="6172200" y="1825625"/>
            <a:ext cx="5807075" cy="4719638"/>
          </a:xfrm>
        </p:spPr>
      </p:pic>
    </p:spTree>
    <p:extLst>
      <p:ext uri="{BB962C8B-B14F-4D97-AF65-F5344CB8AC3E}">
        <p14:creationId xmlns:p14="http://schemas.microsoft.com/office/powerpoint/2010/main" val="6766804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83" y="1"/>
            <a:ext cx="6814209" cy="1355420"/>
          </a:xfrm>
        </p:spPr>
        <p:txBody>
          <a:bodyPr/>
          <a:lstStyle/>
          <a:p>
            <a:r>
              <a:rPr lang="en-GB" dirty="0"/>
              <a:t>The twentieth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423" y="1208888"/>
            <a:ext cx="5696919" cy="550963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3200" dirty="0"/>
              <a:t>New national imaginings and representations of the population</a:t>
            </a:r>
          </a:p>
          <a:p>
            <a:pPr marL="0" lvl="0" indent="0">
              <a:buNone/>
            </a:pPr>
            <a:endParaRPr lang="en-GB" sz="3200" dirty="0"/>
          </a:p>
          <a:p>
            <a:pPr lvl="0"/>
            <a:r>
              <a:rPr lang="en-GB" sz="3200" dirty="0"/>
              <a:t>Peru: </a:t>
            </a:r>
            <a:r>
              <a:rPr lang="en-GB" sz="3200" i="1" dirty="0" err="1"/>
              <a:t>indigenismo</a:t>
            </a:r>
            <a:r>
              <a:rPr lang="en-GB" sz="3200" dirty="0"/>
              <a:t> helps found new political party (APRA – American Popular Revolutionary Alliance, 1924). </a:t>
            </a:r>
          </a:p>
          <a:p>
            <a:pPr lvl="0"/>
            <a:r>
              <a:rPr lang="en-GB" sz="3200" dirty="0"/>
              <a:t>Brazil: new notion of ‘racial democracy’, associated with sociologist Gilberto </a:t>
            </a:r>
            <a:r>
              <a:rPr lang="en-GB" sz="3200" dirty="0" err="1"/>
              <a:t>Freyre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977077" y="390752"/>
            <a:ext cx="1587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José </a:t>
            </a:r>
            <a:r>
              <a:rPr lang="en-US" sz="2400" dirty="0" err="1"/>
              <a:t>Sabogal</a:t>
            </a:r>
            <a:r>
              <a:rPr lang="en-US" sz="2400" dirty="0"/>
              <a:t> </a:t>
            </a:r>
            <a:endParaRPr lang="en-GB" sz="2400" dirty="0"/>
          </a:p>
        </p:txBody>
      </p:sp>
      <p:sp>
        <p:nvSpPr>
          <p:cNvPr id="6" name="Down Arrow 5"/>
          <p:cNvSpPr/>
          <p:nvPr/>
        </p:nvSpPr>
        <p:spPr>
          <a:xfrm>
            <a:off x="10538821" y="1697329"/>
            <a:ext cx="769346" cy="53728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1565" y="3048000"/>
            <a:ext cx="3276600" cy="381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2843" y="329696"/>
            <a:ext cx="3410557" cy="46478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00626" y="5604847"/>
            <a:ext cx="2405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Carybé</a:t>
            </a:r>
            <a:r>
              <a:rPr lang="en-US" dirty="0"/>
              <a:t>, ‘</a:t>
            </a:r>
            <a:r>
              <a:rPr lang="en-US" dirty="0" err="1"/>
              <a:t>Mulata</a:t>
            </a:r>
            <a:r>
              <a:rPr lang="en-US" dirty="0"/>
              <a:t> Grande’ (1980)</a:t>
            </a:r>
            <a:endParaRPr lang="en-GB" dirty="0"/>
          </a:p>
        </p:txBody>
      </p:sp>
      <p:sp>
        <p:nvSpPr>
          <p:cNvPr id="10" name="Up Arrow 9"/>
          <p:cNvSpPr/>
          <p:nvPr/>
        </p:nvSpPr>
        <p:spPr>
          <a:xfrm>
            <a:off x="7571343" y="5079774"/>
            <a:ext cx="720499" cy="23200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208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Some Latin American presidents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85484" y="1563007"/>
            <a:ext cx="5912092" cy="942068"/>
          </a:xfrm>
        </p:spPr>
        <p:txBody>
          <a:bodyPr/>
          <a:lstStyle/>
          <a:p>
            <a:r>
              <a:rPr lang="en-GB" dirty="0" err="1"/>
              <a:t>Evo</a:t>
            </a:r>
            <a:r>
              <a:rPr lang="en-GB" dirty="0"/>
              <a:t> Morales: Latin America’s first indigenous president (elected 2006)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5484" y="2894005"/>
            <a:ext cx="5654083" cy="3963995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Michelle </a:t>
            </a:r>
            <a:r>
              <a:rPr lang="en-GB" dirty="0" err="1"/>
              <a:t>Bachelet</a:t>
            </a:r>
            <a:r>
              <a:rPr lang="en-GB" dirty="0"/>
              <a:t>: Chile’s first female president (first elected 2006)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-39327" r="-39327"/>
          <a:stretch>
            <a:fillRect/>
          </a:stretch>
        </p:blipFill>
        <p:spPr/>
      </p:pic>
      <p:pic>
        <p:nvPicPr>
          <p:cNvPr id="5122" name="Picture 2" descr="http://www.lostiempos.com/diario/actualidad/nacional/20110807/media_recortes/2011/08/07/279419_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" y="2869111"/>
            <a:ext cx="5632397" cy="388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519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Other Latin American ‘themes and problems’?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3600" dirty="0"/>
          </a:p>
          <a:p>
            <a:r>
              <a:rPr lang="en-GB" sz="3600" dirty="0"/>
              <a:t>nation-building and democracy </a:t>
            </a:r>
          </a:p>
          <a:p>
            <a:r>
              <a:rPr lang="en-GB" sz="3600" dirty="0"/>
              <a:t>Economic ‘dependence’ and economic nationalism </a:t>
            </a:r>
          </a:p>
          <a:p>
            <a:r>
              <a:rPr lang="en-GB" sz="3600" dirty="0"/>
              <a:t>Latin American revolutionary histories </a:t>
            </a:r>
          </a:p>
          <a:p>
            <a:r>
              <a:rPr lang="en-GB" sz="3600" dirty="0"/>
              <a:t>the military </a:t>
            </a:r>
          </a:p>
          <a:p>
            <a:r>
              <a:rPr lang="en-GB" sz="3600" dirty="0"/>
              <a:t>Latin American’s relationship with the United States </a:t>
            </a:r>
          </a:p>
          <a:p>
            <a:r>
              <a:rPr lang="en-GB" sz="3600" dirty="0"/>
              <a:t>. . . </a:t>
            </a:r>
          </a:p>
        </p:txBody>
      </p:sp>
    </p:spTree>
    <p:extLst>
      <p:ext uri="{BB962C8B-B14F-4D97-AF65-F5344CB8AC3E}">
        <p14:creationId xmlns:p14="http://schemas.microsoft.com/office/powerpoint/2010/main" val="25853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Three more ‘themes and problems’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5400" b="1" dirty="0"/>
          </a:p>
          <a:p>
            <a:pPr marL="0" indent="0" algn="ctr">
              <a:buNone/>
            </a:pPr>
            <a:r>
              <a:rPr lang="en-GB" sz="5400" b="1" dirty="0"/>
              <a:t>land</a:t>
            </a:r>
          </a:p>
          <a:p>
            <a:pPr marL="0" indent="0" algn="ctr">
              <a:buNone/>
            </a:pPr>
            <a:r>
              <a:rPr lang="en-GB" sz="5400" b="1" dirty="0"/>
              <a:t>labour</a:t>
            </a:r>
          </a:p>
          <a:p>
            <a:pPr marL="0" indent="0" algn="ctr">
              <a:buNone/>
            </a:pPr>
            <a:r>
              <a:rPr lang="en-GB" sz="5400" b="1" dirty="0"/>
              <a:t>race</a:t>
            </a:r>
          </a:p>
        </p:txBody>
      </p:sp>
    </p:spTree>
    <p:extLst>
      <p:ext uri="{BB962C8B-B14F-4D97-AF65-F5344CB8AC3E}">
        <p14:creationId xmlns:p14="http://schemas.microsoft.com/office/powerpoint/2010/main" val="363167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5293"/>
          </a:xfrm>
        </p:spPr>
        <p:txBody>
          <a:bodyPr>
            <a:normAutofit fontScale="90000"/>
          </a:bodyPr>
          <a:lstStyle/>
          <a:p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71562"/>
            <a:ext cx="10515600" cy="5405401"/>
          </a:xfrm>
        </p:spPr>
        <p:txBody>
          <a:bodyPr>
            <a:normAutofit/>
          </a:bodyPr>
          <a:lstStyle/>
          <a:p>
            <a:endParaRPr lang="en-GB" sz="4800" dirty="0"/>
          </a:p>
          <a:p>
            <a:r>
              <a:rPr lang="en-GB" sz="4800" dirty="0"/>
              <a:t>All three run through the </a:t>
            </a:r>
            <a:r>
              <a:rPr lang="en-GB" sz="4800"/>
              <a:t>whole module.</a:t>
            </a:r>
            <a:endParaRPr lang="en-GB" sz="4800" dirty="0"/>
          </a:p>
          <a:p>
            <a:pPr marL="0" indent="0">
              <a:buNone/>
            </a:pPr>
            <a:endParaRPr lang="en-GB" sz="4800" dirty="0"/>
          </a:p>
          <a:p>
            <a:r>
              <a:rPr lang="en-GB" sz="4800" dirty="0"/>
              <a:t>They are addressed in different ways in different countries at different times.</a:t>
            </a:r>
          </a:p>
        </p:txBody>
      </p:sp>
    </p:spTree>
    <p:extLst>
      <p:ext uri="{BB962C8B-B14F-4D97-AF65-F5344CB8AC3E}">
        <p14:creationId xmlns:p14="http://schemas.microsoft.com/office/powerpoint/2010/main" val="4135030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9443"/>
          </a:xfrm>
        </p:spPr>
        <p:txBody>
          <a:bodyPr/>
          <a:lstStyle/>
          <a:p>
            <a:r>
              <a:rPr lang="en-GB" b="1" dirty="0"/>
              <a:t>Land: colonial era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907" y="1538584"/>
            <a:ext cx="5849473" cy="5319415"/>
          </a:xfrm>
        </p:spPr>
        <p:txBody>
          <a:bodyPr>
            <a:noAutofit/>
          </a:bodyPr>
          <a:lstStyle/>
          <a:p>
            <a:pPr lvl="0"/>
            <a:r>
              <a:rPr lang="en-GB" sz="3600" dirty="0"/>
              <a:t>Spanish and the Portuguese settlers wanted RURAL LAND for mining, commercial agriculture, ranching . . .</a:t>
            </a:r>
          </a:p>
          <a:p>
            <a:pPr marL="0" lvl="0" indent="0">
              <a:buNone/>
            </a:pPr>
            <a:endParaRPr lang="en-GB" sz="3600" dirty="0"/>
          </a:p>
          <a:p>
            <a:pPr lvl="0"/>
            <a:r>
              <a:rPr lang="en-GB" sz="3600" dirty="0"/>
              <a:t>CITIES become cultural and political centres. Angel Rama’s influential 1984 book discussed idea of the </a:t>
            </a:r>
            <a:r>
              <a:rPr lang="en-GB" sz="3600" i="1" dirty="0"/>
              <a:t>ciudad </a:t>
            </a:r>
            <a:r>
              <a:rPr lang="en-GB" sz="3600" i="1" dirty="0" err="1"/>
              <a:t>letrada</a:t>
            </a:r>
            <a:r>
              <a:rPr lang="en-GB" sz="3600" i="1" dirty="0"/>
              <a:t> </a:t>
            </a:r>
            <a:r>
              <a:rPr lang="en-GB" sz="3600" dirty="0"/>
              <a:t>or ‘lettered city’.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42935" r="-42935"/>
          <a:stretch>
            <a:fillRect/>
          </a:stretch>
        </p:blipFill>
        <p:spPr/>
      </p:pic>
      <p:sp>
        <p:nvSpPr>
          <p:cNvPr id="6" name="Right Arrow 5"/>
          <p:cNvSpPr/>
          <p:nvPr/>
        </p:nvSpPr>
        <p:spPr>
          <a:xfrm>
            <a:off x="5898321" y="5006508"/>
            <a:ext cx="1147913" cy="5739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185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Land: a comparative perspective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400" b="1" dirty="0"/>
              <a:t>Brazil 1850 Lei de </a:t>
            </a:r>
            <a:r>
              <a:rPr lang="en-GB" sz="4400" b="1" dirty="0" err="1"/>
              <a:t>Terras</a:t>
            </a:r>
            <a:r>
              <a:rPr lang="en-GB" sz="4400" b="1" dirty="0"/>
              <a:t> (land law): </a:t>
            </a:r>
            <a:r>
              <a:rPr lang="en-GB" sz="4400" dirty="0"/>
              <a:t>makes it hard for small purchasers to buy land.</a:t>
            </a:r>
          </a:p>
          <a:p>
            <a:pPr marL="0" indent="0">
              <a:buNone/>
            </a:pPr>
            <a:r>
              <a:rPr lang="en-GB" sz="4400" dirty="0"/>
              <a:t> </a:t>
            </a:r>
          </a:p>
          <a:p>
            <a:r>
              <a:rPr lang="en-GB" sz="4400" b="1" dirty="0"/>
              <a:t>US 1862 Homestead Act: </a:t>
            </a:r>
            <a:r>
              <a:rPr lang="en-GB" sz="4400" dirty="0"/>
              <a:t>deliberately makes land available to small farmers and families.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556866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839" y="1"/>
            <a:ext cx="10901962" cy="1196676"/>
          </a:xfrm>
        </p:spPr>
        <p:txBody>
          <a:bodyPr/>
          <a:lstStyle/>
          <a:p>
            <a:r>
              <a:rPr lang="en-GB" b="1" dirty="0"/>
              <a:t>Land reform in the twentieth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7324" y="1330998"/>
            <a:ext cx="3814676" cy="552700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dirty="0"/>
              <a:t>Latin  America entered the 20</a:t>
            </a:r>
            <a:r>
              <a:rPr lang="en-GB" baseline="30000" dirty="0"/>
              <a:t>th</a:t>
            </a:r>
            <a:r>
              <a:rPr lang="en-GB" dirty="0"/>
              <a:t> century with huge LAND CONCENTRATION.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Most land was in the hands of very few people.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This is still the case.  </a:t>
            </a:r>
          </a:p>
          <a:p>
            <a:pPr marL="0" lv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4677"/>
            <a:ext cx="8305800" cy="5638800"/>
          </a:xfrm>
          <a:prstGeom prst="rect">
            <a:avLst/>
          </a:prstGeom>
        </p:spPr>
      </p:pic>
      <p:sp>
        <p:nvSpPr>
          <p:cNvPr id="6" name="Left-Up Arrow 5"/>
          <p:cNvSpPr/>
          <p:nvPr/>
        </p:nvSpPr>
        <p:spPr>
          <a:xfrm>
            <a:off x="8548291" y="5739168"/>
            <a:ext cx="830405" cy="354118"/>
          </a:xfrm>
          <a:prstGeom prst="lef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307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626" y="122110"/>
            <a:ext cx="10914174" cy="915826"/>
          </a:xfrm>
        </p:spPr>
        <p:txBody>
          <a:bodyPr>
            <a:normAutofit/>
          </a:bodyPr>
          <a:lstStyle/>
          <a:p>
            <a:r>
              <a:rPr lang="en-GB" b="1" dirty="0"/>
              <a:t>Land reform in the twentieth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330" y="1563006"/>
            <a:ext cx="5885470" cy="5189673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/>
              <a:t>Unequal distribution of land helped inspire the MEXICAN REVOLUTION of 1910. Peasant struggles helped put land reform on the Mexican Constitution of 1917.</a:t>
            </a:r>
          </a:p>
          <a:p>
            <a:pPr lvl="0"/>
            <a:r>
              <a:rPr lang="en-GB" dirty="0"/>
              <a:t>Similar conflicts occurred elsewhere (Bolivia, Nicaragua, Peru, Chile, Ecuador, Costa Rica, Colombia. . .)</a:t>
            </a:r>
          </a:p>
          <a:p>
            <a:pPr lvl="0"/>
            <a:r>
              <a:rPr lang="en-GB" dirty="0"/>
              <a:t>Fidel Castro’s 1953 ‘History will Absolve Me’ speech addressed the problem of land; the hemisphere’s most radical land reform occurred in CUBA after 1959.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81" b="-181"/>
          <a:stretch>
            <a:fillRect/>
          </a:stretch>
        </p:blipFill>
        <p:spPr>
          <a:xfrm>
            <a:off x="6123353" y="1776781"/>
            <a:ext cx="5181600" cy="4351338"/>
          </a:xfrm>
        </p:spPr>
      </p:pic>
    </p:spTree>
    <p:extLst>
      <p:ext uri="{BB962C8B-B14F-4D97-AF65-F5344CB8AC3E}">
        <p14:creationId xmlns:p14="http://schemas.microsoft.com/office/powerpoint/2010/main" val="4284172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Land and politics in the twentieth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1440897"/>
            <a:ext cx="6484489" cy="5275150"/>
          </a:xfrm>
        </p:spPr>
        <p:txBody>
          <a:bodyPr>
            <a:normAutofit/>
          </a:bodyPr>
          <a:lstStyle/>
          <a:p>
            <a:pPr lvl="0"/>
            <a:endParaRPr lang="en-GB" sz="3200" dirty="0"/>
          </a:p>
          <a:p>
            <a:pPr lvl="0"/>
            <a:r>
              <a:rPr lang="en-GB" sz="3200" dirty="0"/>
              <a:t>Link between the problems facing small farmers and rapid urbanisation: most people can’t make a living on the land.  </a:t>
            </a:r>
          </a:p>
          <a:p>
            <a:pPr lvl="0"/>
            <a:endParaRPr lang="en-GB" sz="3200" dirty="0"/>
          </a:p>
          <a:p>
            <a:pPr lvl="0"/>
            <a:r>
              <a:rPr lang="en-GB" sz="3200" dirty="0"/>
              <a:t>Projected Latin American population, 1950-2030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3205" b="-13205"/>
          <a:stretch>
            <a:fillRect/>
          </a:stretch>
        </p:blipFill>
        <p:spPr/>
      </p:pic>
      <p:sp>
        <p:nvSpPr>
          <p:cNvPr id="9" name="Right Arrow 8"/>
          <p:cNvSpPr/>
          <p:nvPr/>
        </p:nvSpPr>
        <p:spPr>
          <a:xfrm>
            <a:off x="4530594" y="5091985"/>
            <a:ext cx="1343303" cy="3296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996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2817</TotalTime>
  <Words>1001</Words>
  <Application>Microsoft Office PowerPoint</Application>
  <PresentationFormat>Widescreen</PresentationFormat>
  <Paragraphs>100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Some Themes and Problems in Latin American History </vt:lpstr>
      <vt:lpstr>Latin America: historical concept or geographical fact?</vt:lpstr>
      <vt:lpstr>Three more ‘themes and problems’</vt:lpstr>
      <vt:lpstr>PowerPoint Presentation</vt:lpstr>
      <vt:lpstr>Land: colonial era</vt:lpstr>
      <vt:lpstr>Land: a comparative perspective </vt:lpstr>
      <vt:lpstr>Land reform in the twentieth century</vt:lpstr>
      <vt:lpstr>Land reform in the twentieth century</vt:lpstr>
      <vt:lpstr>Land and politics in the twentieth century</vt:lpstr>
      <vt:lpstr>Land and politics in the twentieth century</vt:lpstr>
      <vt:lpstr>Labour in the colonial era</vt:lpstr>
      <vt:lpstr>Labour: free and unfree</vt:lpstr>
      <vt:lpstr>Urban labour and politics in the twentieth century</vt:lpstr>
      <vt:lpstr>‘Race’</vt:lpstr>
      <vt:lpstr>‘Race’ in the colonial era</vt:lpstr>
      <vt:lpstr>‘Race’ in the colonial era</vt:lpstr>
      <vt:lpstr>Race and National Identity</vt:lpstr>
      <vt:lpstr>Race and National Identity</vt:lpstr>
      <vt:lpstr>The twentieth century</vt:lpstr>
      <vt:lpstr>The twentieth century</vt:lpstr>
      <vt:lpstr>Some Latin American presidents</vt:lpstr>
      <vt:lpstr>Other Latin American ‘themes and problems’?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1: Revision  Some Themes and Problems in Latin American History</dc:title>
  <dc:creator>user</dc:creator>
  <cp:lastModifiedBy>camillia</cp:lastModifiedBy>
  <cp:revision>195</cp:revision>
  <dcterms:created xsi:type="dcterms:W3CDTF">2014-04-22T21:39:34Z</dcterms:created>
  <dcterms:modified xsi:type="dcterms:W3CDTF">2020-10-09T09:16:41Z</dcterms:modified>
</cp:coreProperties>
</file>