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8" r:id="rId2"/>
    <p:sldId id="257" r:id="rId3"/>
    <p:sldId id="259" r:id="rId4"/>
    <p:sldId id="263"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8704DF-6638-491E-9C17-F6B8A20F2CF1}" type="datetimeFigureOut">
              <a:rPr lang="en-GB" smtClean="0"/>
              <a:t>13/10/2020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90A7C-D5BC-4502-9032-8DEDF4CB8497}" type="slidenum">
              <a:rPr lang="en-GB" smtClean="0"/>
              <a:t>‹#›</a:t>
            </a:fld>
            <a:endParaRPr lang="en-GB"/>
          </a:p>
        </p:txBody>
      </p:sp>
    </p:spTree>
    <p:extLst>
      <p:ext uri="{BB962C8B-B14F-4D97-AF65-F5344CB8AC3E}">
        <p14:creationId xmlns:p14="http://schemas.microsoft.com/office/powerpoint/2010/main" val="2690842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b="1" dirty="0"/>
          </a:p>
          <a:p>
            <a:r>
              <a:rPr lang="en-GB" b="1" dirty="0"/>
              <a:t>Image:</a:t>
            </a:r>
          </a:p>
          <a:p>
            <a:r>
              <a:rPr lang="en-GB" b="1" dirty="0"/>
              <a:t>By Brigade </a:t>
            </a:r>
            <a:r>
              <a:rPr lang="en-GB" b="1" dirty="0" err="1"/>
              <a:t>Piron</a:t>
            </a:r>
            <a:r>
              <a:rPr lang="en-GB" b="1" dirty="0"/>
              <a:t>, CC BY-SA 3.0, https://commons.wikimedia.org/w/index.php?curid=29086973</a:t>
            </a:r>
          </a:p>
          <a:p>
            <a:endParaRPr lang="en-GB" dirty="0"/>
          </a:p>
        </p:txBody>
      </p:sp>
      <p:sp>
        <p:nvSpPr>
          <p:cNvPr id="4" name="Slide Number Placeholder 3"/>
          <p:cNvSpPr>
            <a:spLocks noGrp="1"/>
          </p:cNvSpPr>
          <p:nvPr>
            <p:ph type="sldNum" sz="quarter" idx="5"/>
          </p:nvPr>
        </p:nvSpPr>
        <p:spPr/>
        <p:txBody>
          <a:bodyPr/>
          <a:lstStyle/>
          <a:p>
            <a:fld id="{25E5BD68-C20C-4F2D-97D0-8E054A55D3E5}" type="slidenum">
              <a:rPr lang="en-GB" smtClean="0"/>
              <a:t>2</a:t>
            </a:fld>
            <a:endParaRPr lang="en-GB"/>
          </a:p>
        </p:txBody>
      </p:sp>
    </p:spTree>
    <p:extLst>
      <p:ext uri="{BB962C8B-B14F-4D97-AF65-F5344CB8AC3E}">
        <p14:creationId xmlns:p14="http://schemas.microsoft.com/office/powerpoint/2010/main" val="204780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28C6C-8704-4FBC-A46B-2A91B6E873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1C673D6-8CCA-4A77-A64E-7F688E6FC9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003236C-3D04-4AEE-AC68-3F3B6D270144}"/>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3C7B63FB-CE07-495F-9591-E9A1AC1B3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F1F4DC-6B34-4149-B24A-9B391A8376D9}"/>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2730788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8B3C0-DEE8-4A4A-8E89-CDC5466ED05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B5DFADC-33B6-4D10-A218-9A94BA4BD8D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80DFDC-BC28-480A-9390-FC87357A7D95}"/>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A7A56C09-1B42-499A-AAAC-E8A99DF3FC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9AF2FE-D324-4936-B78E-E3363847FDA2}"/>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292729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E4870A-38C0-4B91-AD46-464F0BA9BD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0440AA-269B-4A9C-A21D-6657C4FB7B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5FC3CA-90A4-4D17-8FB9-2A27DCD802B5}"/>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B4C902F7-330D-4197-889D-1C31C99FE5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E17932-9AE3-410F-8D79-9113EF866B24}"/>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313189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FE6F2-33EA-4167-983B-28FEFEC502F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B4B2E4C-3483-4E17-9A4F-C537D00DA6D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08790D-03D8-421C-B335-CF5834BC7A7D}"/>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83E6104A-5F86-4801-B4FE-DA1AD019E9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4BBB10-BC77-4942-B1E9-3E39C30D0563}"/>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2691714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7100F-D917-4F87-A061-7100FA7A45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2C29F7-A2D6-4E54-BDAD-7C8F308449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C88F43-E385-4DD7-9341-CCE6387E3A67}"/>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5DB1EFAE-2848-4B64-8A81-73E2E6B703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0DD856-EE6E-48EF-B2CE-E292170C4210}"/>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1741594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D1D45-EB8D-4E7B-8095-A4FFE5167A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0554376-4EF1-4AE5-958F-391469B653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BDC9ABF-6E68-4485-ABCA-585B78BB77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0EC49BB-665C-4D74-B605-978BD2C217E8}"/>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6" name="Footer Placeholder 5">
            <a:extLst>
              <a:ext uri="{FF2B5EF4-FFF2-40B4-BE49-F238E27FC236}">
                <a16:creationId xmlns:a16="http://schemas.microsoft.com/office/drawing/2014/main" id="{23C67D95-011D-4D51-9B4A-55DA39BC61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4497C9-84BB-4836-B983-FC3B141828D2}"/>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1009516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E6C73-508D-4108-8F41-8478ECBDAF4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9E1529-8FE9-4178-AEDE-1A4E907DC4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8DB525B-6187-4421-AA5E-C92C092C1F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07878B6-E4F3-42A7-BB87-C930ABB94F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4B0496-D6CA-49A2-B94E-50A3696E16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69333A7-473B-470F-85E3-F35829F11EE1}"/>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8" name="Footer Placeholder 7">
            <a:extLst>
              <a:ext uri="{FF2B5EF4-FFF2-40B4-BE49-F238E27FC236}">
                <a16:creationId xmlns:a16="http://schemas.microsoft.com/office/drawing/2014/main" id="{B781C387-BE78-4F56-A118-72A66CF1624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A45CA2B-3C27-4519-9034-04D26B137FFE}"/>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2497729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49B26-61D7-41E6-81D7-62F30CADC01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F19AE4F-F64A-4AE8-AA12-94A050FF4E16}"/>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4" name="Footer Placeholder 3">
            <a:extLst>
              <a:ext uri="{FF2B5EF4-FFF2-40B4-BE49-F238E27FC236}">
                <a16:creationId xmlns:a16="http://schemas.microsoft.com/office/drawing/2014/main" id="{60B18EA4-B08A-4008-B658-73CE7A2CC10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46A8E5-C0D9-4ED6-9A2F-D51ADDD74878}"/>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3347512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2DA2D1-8571-4941-B176-6150CDCD9B19}"/>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3" name="Footer Placeholder 2">
            <a:extLst>
              <a:ext uri="{FF2B5EF4-FFF2-40B4-BE49-F238E27FC236}">
                <a16:creationId xmlns:a16="http://schemas.microsoft.com/office/drawing/2014/main" id="{1399C321-E648-4F22-8845-F85193B778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AFB7A11-7EAA-40E0-84CC-0620DB00AE5C}"/>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13419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029E9-DC03-4A9C-8C60-95789DD41A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BBB07A8-838E-4FD0-AFE9-03C82BD18F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7A76057-3A1E-4E92-AF15-2EDEB2B1F7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E598B9-1D9F-4EF1-8AFC-1C1AAFF8CBCB}"/>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6" name="Footer Placeholder 5">
            <a:extLst>
              <a:ext uri="{FF2B5EF4-FFF2-40B4-BE49-F238E27FC236}">
                <a16:creationId xmlns:a16="http://schemas.microsoft.com/office/drawing/2014/main" id="{55F9DB8C-F8F9-47D1-A43E-3E11E730C9D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64C009-EFE8-4A55-97F0-CBE1FC08271E}"/>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3954181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787A9-C8F1-46FD-9BEC-A9583197FA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873D20D-0A58-48C3-BC6C-0C548FF5F7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4237997-C5CB-4F52-B6D7-C02AD4EE1E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4F79AA-A092-4AC3-8899-AF48DDB861CC}"/>
              </a:ext>
            </a:extLst>
          </p:cNvPr>
          <p:cNvSpPr>
            <a:spLocks noGrp="1"/>
          </p:cNvSpPr>
          <p:nvPr>
            <p:ph type="dt" sz="half" idx="10"/>
          </p:nvPr>
        </p:nvSpPr>
        <p:spPr/>
        <p:txBody>
          <a:bodyPr/>
          <a:lstStyle/>
          <a:p>
            <a:fld id="{745B6CBB-9F2C-4381-8191-151FE1F4B034}" type="datetimeFigureOut">
              <a:rPr lang="en-GB" smtClean="0"/>
              <a:t>13/10/2020</a:t>
            </a:fld>
            <a:endParaRPr lang="en-GB"/>
          </a:p>
        </p:txBody>
      </p:sp>
      <p:sp>
        <p:nvSpPr>
          <p:cNvPr id="6" name="Footer Placeholder 5">
            <a:extLst>
              <a:ext uri="{FF2B5EF4-FFF2-40B4-BE49-F238E27FC236}">
                <a16:creationId xmlns:a16="http://schemas.microsoft.com/office/drawing/2014/main" id="{FCF7576C-D561-4D87-831A-0402605F78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8BB463-33CD-4C75-B669-CA2A31DA72FA}"/>
              </a:ext>
            </a:extLst>
          </p:cNvPr>
          <p:cNvSpPr>
            <a:spLocks noGrp="1"/>
          </p:cNvSpPr>
          <p:nvPr>
            <p:ph type="sldNum" sz="quarter" idx="12"/>
          </p:nvPr>
        </p:nvSpPr>
        <p:spPr/>
        <p:txBody>
          <a:bodyPr/>
          <a:lstStyle/>
          <a:p>
            <a:fld id="{585ADB73-A221-4C5F-968A-2C8865C603E6}" type="slidenum">
              <a:rPr lang="en-GB" smtClean="0"/>
              <a:t>‹#›</a:t>
            </a:fld>
            <a:endParaRPr lang="en-GB"/>
          </a:p>
        </p:txBody>
      </p:sp>
    </p:spTree>
    <p:extLst>
      <p:ext uri="{BB962C8B-B14F-4D97-AF65-F5344CB8AC3E}">
        <p14:creationId xmlns:p14="http://schemas.microsoft.com/office/powerpoint/2010/main" val="3557024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E77AE2-F9CC-4B56-8EE2-01470E08B3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4D60D1-1B21-49E8-923B-655449E131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EF8D4F-3BE5-4244-B7F9-0DA9A133A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5B6CBB-9F2C-4381-8191-151FE1F4B034}" type="datetimeFigureOut">
              <a:rPr lang="en-GB" smtClean="0"/>
              <a:t>13/10/2020</a:t>
            </a:fld>
            <a:endParaRPr lang="en-GB"/>
          </a:p>
        </p:txBody>
      </p:sp>
      <p:sp>
        <p:nvSpPr>
          <p:cNvPr id="5" name="Footer Placeholder 4">
            <a:extLst>
              <a:ext uri="{FF2B5EF4-FFF2-40B4-BE49-F238E27FC236}">
                <a16:creationId xmlns:a16="http://schemas.microsoft.com/office/drawing/2014/main" id="{833E0934-59B9-4B53-B92A-03F4C7EA24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3F833A-5FD2-4959-B11C-E3C9337724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5ADB73-A221-4C5F-968A-2C8865C603E6}" type="slidenum">
              <a:rPr lang="en-GB" smtClean="0"/>
              <a:t>‹#›</a:t>
            </a:fld>
            <a:endParaRPr lang="en-GB"/>
          </a:p>
        </p:txBody>
      </p:sp>
    </p:spTree>
    <p:extLst>
      <p:ext uri="{BB962C8B-B14F-4D97-AF65-F5344CB8AC3E}">
        <p14:creationId xmlns:p14="http://schemas.microsoft.com/office/powerpoint/2010/main" val="772977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4A48A-48AF-4A74-9857-F13E6A7928AC}"/>
              </a:ext>
            </a:extLst>
          </p:cNvPr>
          <p:cNvSpPr>
            <a:spLocks noGrp="1"/>
          </p:cNvSpPr>
          <p:nvPr>
            <p:ph type="title"/>
          </p:nvPr>
        </p:nvSpPr>
        <p:spPr/>
        <p:txBody>
          <a:bodyPr/>
          <a:lstStyle/>
          <a:p>
            <a:r>
              <a:rPr lang="en-GB" b="1" dirty="0"/>
              <a:t>Why “Latin” America?</a:t>
            </a:r>
          </a:p>
        </p:txBody>
      </p:sp>
      <p:sp>
        <p:nvSpPr>
          <p:cNvPr id="3" name="Content Placeholder 2">
            <a:extLst>
              <a:ext uri="{FF2B5EF4-FFF2-40B4-BE49-F238E27FC236}">
                <a16:creationId xmlns:a16="http://schemas.microsoft.com/office/drawing/2014/main" id="{FA9E8908-7413-491B-9498-6DDEA71A21F7}"/>
              </a:ext>
            </a:extLst>
          </p:cNvPr>
          <p:cNvSpPr>
            <a:spLocks noGrp="1"/>
          </p:cNvSpPr>
          <p:nvPr>
            <p:ph idx="1"/>
          </p:nvPr>
        </p:nvSpPr>
        <p:spPr/>
        <p:txBody>
          <a:bodyPr>
            <a:normAutofit fontScale="85000" lnSpcReduction="20000"/>
          </a:bodyPr>
          <a:lstStyle/>
          <a:p>
            <a:endParaRPr lang="en-GB" b="1" dirty="0"/>
          </a:p>
          <a:p>
            <a:r>
              <a:rPr lang="en-GB" b="1" dirty="0"/>
              <a:t>Like most other terms, the notion of “Latin America” has a HISTORY, steeped in struggles for power and control in the region </a:t>
            </a:r>
          </a:p>
          <a:p>
            <a:r>
              <a:rPr lang="en-GB" dirty="0"/>
              <a:t>First used as an idea by French writer Michel Chevalier, 1830s</a:t>
            </a:r>
          </a:p>
          <a:p>
            <a:r>
              <a:rPr lang="en-GB" dirty="0"/>
              <a:t>Took on further currency during the French invasion of Mexico, 1861-7</a:t>
            </a:r>
          </a:p>
          <a:p>
            <a:r>
              <a:rPr lang="en-GB" dirty="0"/>
              <a:t>Notion of </a:t>
            </a:r>
            <a:r>
              <a:rPr lang="en-GB" b="1" dirty="0"/>
              <a:t>non-Anglophone Americas </a:t>
            </a:r>
            <a:r>
              <a:rPr lang="en-GB" dirty="0"/>
              <a:t>as sharing history/ culture based on romance languages; tied in with cultural dominance of France for many Latin American countries in C19, after independence from Spain/ Portugal</a:t>
            </a:r>
          </a:p>
          <a:p>
            <a:r>
              <a:rPr lang="en-GB" b="1" dirty="0"/>
              <a:t>Generally used to differentiate Anglophone North America (especially the increasingly dominant US)</a:t>
            </a:r>
            <a:r>
              <a:rPr lang="en-GB" dirty="0"/>
              <a:t> from the rest of the region</a:t>
            </a:r>
          </a:p>
          <a:p>
            <a:r>
              <a:rPr lang="en-GB" dirty="0"/>
              <a:t>Hence, a series of </a:t>
            </a:r>
            <a:r>
              <a:rPr lang="en-GB" b="1" dirty="0"/>
              <a:t>dichotomies: </a:t>
            </a:r>
            <a:r>
              <a:rPr lang="en-GB" dirty="0"/>
              <a:t>easy association with economic backwardness, non-whiteness/ race mixture, “non-western” – see Jose Moya’s article in this week’s seminar reading for these arguments… </a:t>
            </a:r>
          </a:p>
          <a:p>
            <a:endParaRPr lang="en-GB" dirty="0"/>
          </a:p>
        </p:txBody>
      </p:sp>
    </p:spTree>
    <p:extLst>
      <p:ext uri="{BB962C8B-B14F-4D97-AF65-F5344CB8AC3E}">
        <p14:creationId xmlns:p14="http://schemas.microsoft.com/office/powerpoint/2010/main" val="2507796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9BA1D4-957B-4B3C-ABDA-27DD3A791B59}"/>
              </a:ext>
            </a:extLst>
          </p:cNvPr>
          <p:cNvSpPr>
            <a:spLocks noGrp="1"/>
          </p:cNvSpPr>
          <p:nvPr>
            <p:ph type="title"/>
          </p:nvPr>
        </p:nvSpPr>
        <p:spPr/>
        <p:txBody>
          <a:bodyPr>
            <a:normAutofit/>
          </a:bodyPr>
          <a:lstStyle/>
          <a:p>
            <a:br>
              <a:rPr lang="en-GB" dirty="0"/>
            </a:br>
            <a:br>
              <a:rPr lang="en-GB" dirty="0"/>
            </a:br>
            <a:endParaRPr lang="en-GB" dirty="0"/>
          </a:p>
        </p:txBody>
      </p:sp>
      <p:pic>
        <p:nvPicPr>
          <p:cNvPr id="8" name="Picture Placeholder 7">
            <a:extLst>
              <a:ext uri="{FF2B5EF4-FFF2-40B4-BE49-F238E27FC236}">
                <a16:creationId xmlns:a16="http://schemas.microsoft.com/office/drawing/2014/main" id="{65E3850B-DE76-4EF7-89F8-D590B1C8AA26}"/>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t="6622" b="6622"/>
          <a:stretch>
            <a:fillRect/>
          </a:stretch>
        </p:blipFill>
        <p:spPr>
          <a:xfrm>
            <a:off x="4772025" y="987425"/>
            <a:ext cx="6583363" cy="4873625"/>
          </a:xfrm>
        </p:spPr>
      </p:pic>
      <p:sp>
        <p:nvSpPr>
          <p:cNvPr id="6" name="Text Placeholder 5">
            <a:extLst>
              <a:ext uri="{FF2B5EF4-FFF2-40B4-BE49-F238E27FC236}">
                <a16:creationId xmlns:a16="http://schemas.microsoft.com/office/drawing/2014/main" id="{3DAD9C81-FF80-4587-9330-40821AC5DB78}"/>
              </a:ext>
            </a:extLst>
          </p:cNvPr>
          <p:cNvSpPr>
            <a:spLocks noGrp="1"/>
          </p:cNvSpPr>
          <p:nvPr>
            <p:ph type="body" sz="half" idx="2"/>
          </p:nvPr>
        </p:nvSpPr>
        <p:spPr/>
        <p:txBody>
          <a:bodyPr>
            <a:normAutofit/>
          </a:bodyPr>
          <a:lstStyle/>
          <a:p>
            <a:endParaRPr lang="en-GB" dirty="0"/>
          </a:p>
          <a:p>
            <a:r>
              <a:rPr lang="en-GB" sz="2000" b="1" dirty="0"/>
              <a:t>The French invasion of Mexico, 1861-7</a:t>
            </a:r>
          </a:p>
          <a:p>
            <a:endParaRPr lang="en-GB" sz="2000" b="1" dirty="0"/>
          </a:p>
        </p:txBody>
      </p:sp>
    </p:spTree>
    <p:extLst>
      <p:ext uri="{BB962C8B-B14F-4D97-AF65-F5344CB8AC3E}">
        <p14:creationId xmlns:p14="http://schemas.microsoft.com/office/powerpoint/2010/main" val="2498307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D6D2E33-B51E-4858-8A40-63E80925B3E4}"/>
              </a:ext>
            </a:extLst>
          </p:cNvPr>
          <p:cNvSpPr>
            <a:spLocks noGrp="1"/>
          </p:cNvSpPr>
          <p:nvPr>
            <p:ph type="title"/>
          </p:nvPr>
        </p:nvSpPr>
        <p:spPr/>
        <p:txBody>
          <a:bodyPr/>
          <a:lstStyle/>
          <a:p>
            <a:r>
              <a:rPr lang="en-GB" b="1" dirty="0"/>
              <a:t>How useful is the term?</a:t>
            </a:r>
          </a:p>
        </p:txBody>
      </p:sp>
      <p:sp>
        <p:nvSpPr>
          <p:cNvPr id="6" name="Content Placeholder 5">
            <a:extLst>
              <a:ext uri="{FF2B5EF4-FFF2-40B4-BE49-F238E27FC236}">
                <a16:creationId xmlns:a16="http://schemas.microsoft.com/office/drawing/2014/main" id="{F21E415F-85AC-4E30-A533-B47B27AA5538}"/>
              </a:ext>
            </a:extLst>
          </p:cNvPr>
          <p:cNvSpPr>
            <a:spLocks noGrp="1"/>
          </p:cNvSpPr>
          <p:nvPr>
            <p:ph idx="1"/>
          </p:nvPr>
        </p:nvSpPr>
        <p:spPr/>
        <p:txBody>
          <a:bodyPr>
            <a:normAutofit fontScale="77500" lnSpcReduction="20000"/>
          </a:bodyPr>
          <a:lstStyle/>
          <a:p>
            <a:r>
              <a:rPr lang="en-GB" dirty="0"/>
              <a:t>Used more </a:t>
            </a:r>
            <a:r>
              <a:rPr lang="en-GB" b="1" dirty="0"/>
              <a:t>outside </a:t>
            </a:r>
            <a:r>
              <a:rPr lang="en-GB" dirty="0"/>
              <a:t>the region than inside; people in “Latin America” think of themselves more in terms of local or national identities; </a:t>
            </a:r>
          </a:p>
          <a:p>
            <a:r>
              <a:rPr lang="en-GB" dirty="0"/>
              <a:t>Those who travel internationally often go to the US or Europe more than their immediate neighbours; extensive influence of US and Northern Europe culturally, economically</a:t>
            </a:r>
          </a:p>
          <a:p>
            <a:r>
              <a:rPr lang="en-GB" dirty="0"/>
              <a:t>Significant </a:t>
            </a:r>
            <a:r>
              <a:rPr lang="en-GB" b="1" dirty="0"/>
              <a:t>geographical, climatic differences </a:t>
            </a:r>
            <a:r>
              <a:rPr lang="en-GB" dirty="0"/>
              <a:t>as well as national and social ones…</a:t>
            </a:r>
          </a:p>
          <a:p>
            <a:r>
              <a:rPr lang="en-GB" dirty="0"/>
              <a:t>Deserts; Andean highlands; tropics and subtropics; temperate plains of southern cone (look more like the US mid-west)</a:t>
            </a:r>
          </a:p>
          <a:p>
            <a:r>
              <a:rPr lang="en-GB" dirty="0"/>
              <a:t>Major differences between Spanish and Portuguese colonial experiences…</a:t>
            </a:r>
          </a:p>
          <a:p>
            <a:r>
              <a:rPr lang="en-GB" dirty="0"/>
              <a:t>But overall, very </a:t>
            </a:r>
            <a:r>
              <a:rPr lang="en-GB" b="1" dirty="0"/>
              <a:t>long, thoroughgoing history of Iberian colonisation does create a large number of similarities between “Latin American” countries</a:t>
            </a:r>
          </a:p>
          <a:p>
            <a:r>
              <a:rPr lang="en-GB" dirty="0"/>
              <a:t>Many places in the Americas don’t ‘fit’ very well within the categorisations… Haiti? The Caribbean in general (what about Cuba)? Quebec? Texas, California, Florida..? What about the huge Latino presence in the US?...</a:t>
            </a:r>
            <a:endParaRPr lang="en-GB" b="1" dirty="0"/>
          </a:p>
          <a:p>
            <a:pPr marL="0" indent="0">
              <a:buNone/>
            </a:pPr>
            <a:endParaRPr lang="en-GB" dirty="0"/>
          </a:p>
        </p:txBody>
      </p:sp>
    </p:spTree>
    <p:extLst>
      <p:ext uri="{BB962C8B-B14F-4D97-AF65-F5344CB8AC3E}">
        <p14:creationId xmlns:p14="http://schemas.microsoft.com/office/powerpoint/2010/main" val="2399704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E9126F-EF78-4B8F-AE87-EF99064F4E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930" y="15240"/>
            <a:ext cx="10424140" cy="6827520"/>
          </a:xfrm>
          <a:prstGeom prst="rect">
            <a:avLst/>
          </a:prstGeom>
        </p:spPr>
      </p:pic>
    </p:spTree>
    <p:extLst>
      <p:ext uri="{BB962C8B-B14F-4D97-AF65-F5344CB8AC3E}">
        <p14:creationId xmlns:p14="http://schemas.microsoft.com/office/powerpoint/2010/main" val="2336739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354</Words>
  <Application>Microsoft Office PowerPoint</Application>
  <PresentationFormat>Widescreen</PresentationFormat>
  <Paragraphs>23</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Why “Latin” America?</vt:lpstr>
      <vt:lpstr>  </vt:lpstr>
      <vt:lpstr>How useful is the term?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“Latin” America?</dc:title>
  <dc:creator>camillia</dc:creator>
  <cp:lastModifiedBy>camillia</cp:lastModifiedBy>
  <cp:revision>2</cp:revision>
  <dcterms:created xsi:type="dcterms:W3CDTF">2020-10-13T20:25:05Z</dcterms:created>
  <dcterms:modified xsi:type="dcterms:W3CDTF">2020-10-13T20:26:05Z</dcterms:modified>
</cp:coreProperties>
</file>