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5" r:id="rId3"/>
    <p:sldId id="315" r:id="rId4"/>
    <p:sldId id="316" r:id="rId5"/>
    <p:sldId id="318" r:id="rId6"/>
    <p:sldId id="319" r:id="rId7"/>
    <p:sldId id="320" r:id="rId8"/>
    <p:sldId id="32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DEA92D3-B603-4B5E-A96A-348C956A1AC1}">
          <p14:sldIdLst>
            <p14:sldId id="264"/>
            <p14:sldId id="265"/>
            <p14:sldId id="315"/>
            <p14:sldId id="316"/>
            <p14:sldId id="318"/>
            <p14:sldId id="319"/>
            <p14:sldId id="320"/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F092A-E7CF-475D-BEC0-1CF04F4DBE1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5BD68-C20C-4F2D-97D0-8E054A55D3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94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prii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E5BD68-C20C-4F2D-97D0-8E054A55D3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263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04405-25EA-4724-93FC-B600B6CE69A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390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97F9C-426C-43A4-8E69-A695CE4F0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00BE9-302E-4781-A0B5-6763A33DF9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C7DDE-7833-462B-A22A-C8F845054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70D55-439B-44EF-9B6E-2FABD8CB1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BAF8E-B38B-431E-B633-DC838C14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944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EC931-3238-4A48-9DD2-E9A499F7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6D141-1C6B-4870-9970-5F7A7CB17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80BD4-A8F8-4997-BDAD-743BD207E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99EA5-53DC-4758-ABBA-2E354472A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1C843-85C5-4A7E-B81A-544D4CC7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3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BC42DE-4414-4701-AE55-02B50D7E2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41831-3B70-43E2-B407-00893E7CE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B30DE-DE48-4AA8-9624-E2FF334E2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7ECB7-3B8F-49F7-A828-08A8AC433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CB918-3AE5-4F4B-9A8E-883DF487F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4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86F14-376D-4431-9A73-7CE754173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B70C7-15A9-499D-867F-B62111B8F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C3C87-58AE-4FD2-9C3D-E732C19B9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81470-B15D-4C2F-B321-D35E4148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E98DA-44DC-45C4-A16B-BED5EC5D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43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A8C06-4D97-4470-9297-270A2AA04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5D58C-8C9A-4045-A1EB-E701B3709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1C631-2BF7-4C2C-82F4-18E9BADD9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F8C48-57CB-429C-AB9C-5E77EA79C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DB8A9-DA3B-42F2-8081-2CDD511B0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42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7230D-F27C-4539-BD99-D002DE815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26429-69BC-4EC9-B70E-638568548D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35FCD-1AB8-40E5-ABD3-17BE7636C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85DB0-1922-40F9-86ED-028081ECF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3617B1-C4D0-46CC-B06B-D5F5F5BC3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3F59C-D379-40D5-B163-C387CF78F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69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A40C3-6BC6-4963-8C83-66D7B9E35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1B245-1760-4DDB-BD30-4DF7E6100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57082-EEE5-4284-AD8C-D27F7EFEC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A37E94-79BA-4568-A33B-3B21628A2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28E958-FA3C-40D8-BC9B-A68D708101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8B5740-5748-47B8-92F1-9CAD55ACC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16ABB2-B0DC-4FD6-8DDE-117C2F107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8A70AF-60C0-4726-9E97-62B61B5A5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8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05E23-6D74-415E-B15D-5BF2BB5EF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C3476-3E03-49FF-9206-0C8320BD5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2CB07-FDFD-47FD-80C5-AD8C761F7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957B26-E180-41CA-ACA3-D49A65B6F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37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91BC3D-3173-4FEF-9E90-4E26E94C4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3AC8D5-E4E6-4213-AE48-AE2E2F71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97A5C-5DC5-4D09-A5C0-5F746C0A5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02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A0156-9B34-49DC-8223-79A1B6742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8ECF4-2AA6-4AC1-82E7-88C945979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49BD9E-D5C3-4573-99F9-3398424842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77266-93D4-4A99-BAC8-8843B7884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1E4C3-0844-4501-B580-6BAE4C4AD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D2263-870A-466C-AA70-D03597A3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75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B80C-1CF9-4466-A6E8-2D25BDAD0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C69023-7557-4C8B-A779-2B9D29F7D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AFFF44-8DD9-4028-A4E0-D61301B5B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4151A-B4CC-4D80-88A7-6DE140F96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CC03C-BCF8-4B1D-B32F-F6F57F2F6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93ED97-44C5-41C9-9BF2-BAC86F13B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1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65B827-2697-4B6F-ABAA-5512D397B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86812-68CF-4E7B-B2DA-C8F773F97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42D18-A58D-4FC5-8F37-0927F759E1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0511C-EC19-473E-9D5C-B586B520C5F6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22901-10C8-420A-A2B1-0DA251369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B3ABA-E91A-4391-8D48-29218C019C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489DD-2DEC-424D-89E8-1CF1E82359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018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7455B-7779-4A92-8635-B5AE639F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Inequality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C7ACF-4DC9-4072-903A-737DFAC2C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Social; racial; economic</a:t>
            </a:r>
          </a:p>
          <a:p>
            <a:r>
              <a:rPr lang="en-GB" dirty="0"/>
              <a:t>Stems in first instance from violently unequal colonial encounters…</a:t>
            </a:r>
          </a:p>
          <a:p>
            <a:r>
              <a:rPr lang="en-GB" dirty="0"/>
              <a:t>And from </a:t>
            </a:r>
            <a:r>
              <a:rPr lang="en-GB" b="1" dirty="0"/>
              <a:t>labour demands </a:t>
            </a:r>
            <a:r>
              <a:rPr lang="en-GB" dirty="0"/>
              <a:t>of Spanish and Portuguese</a:t>
            </a:r>
          </a:p>
          <a:p>
            <a:r>
              <a:rPr lang="en-GB" dirty="0"/>
              <a:t>Existence of dense populations for </a:t>
            </a:r>
            <a:r>
              <a:rPr lang="en-GB" b="1" dirty="0"/>
              <a:t>work in mines</a:t>
            </a:r>
            <a:r>
              <a:rPr lang="en-GB" dirty="0"/>
              <a:t> helps determine which areas become </a:t>
            </a:r>
            <a:r>
              <a:rPr lang="en-GB" b="1" dirty="0"/>
              <a:t>centres of empire, </a:t>
            </a:r>
            <a:r>
              <a:rPr lang="en-GB" b="1" dirty="0" err="1"/>
              <a:t>esp</a:t>
            </a:r>
            <a:r>
              <a:rPr lang="en-GB" b="1" dirty="0"/>
              <a:t> in Spanish case</a:t>
            </a:r>
          </a:p>
          <a:p>
            <a:r>
              <a:rPr lang="en-GB" dirty="0"/>
              <a:t>Other areas: no native labour supply</a:t>
            </a:r>
          </a:p>
          <a:p>
            <a:r>
              <a:rPr lang="en-GB" dirty="0"/>
              <a:t>Arrival of </a:t>
            </a:r>
            <a:r>
              <a:rPr lang="en-GB" b="1" dirty="0"/>
              <a:t>enslaved Africans </a:t>
            </a:r>
            <a:r>
              <a:rPr lang="en-GB" dirty="0"/>
              <a:t>in huge numbers  - early C16 to late C19</a:t>
            </a:r>
          </a:p>
          <a:p>
            <a:r>
              <a:rPr lang="en-GB" dirty="0"/>
              <a:t>Polities/ societies </a:t>
            </a:r>
            <a:r>
              <a:rPr lang="en-GB" b="1" dirty="0"/>
              <a:t>rested on complex systems of hierarchy; </a:t>
            </a:r>
            <a:r>
              <a:rPr lang="en-GB" dirty="0"/>
              <a:t>combined notions of religious purity with elements of what we’d now call race, class, gender…</a:t>
            </a:r>
          </a:p>
          <a:p>
            <a:r>
              <a:rPr lang="en-GB" dirty="0"/>
              <a:t>Important </a:t>
            </a:r>
            <a:r>
              <a:rPr lang="en-GB" b="1" dirty="0"/>
              <a:t>evolution </a:t>
            </a:r>
            <a:r>
              <a:rPr lang="en-GB" dirty="0"/>
              <a:t>of social hierarchies, and </a:t>
            </a:r>
            <a:r>
              <a:rPr lang="en-GB" b="1" dirty="0"/>
              <a:t>resistance/ subversion </a:t>
            </a:r>
            <a:r>
              <a:rPr lang="en-GB" dirty="0"/>
              <a:t>to them; but they nonetheless endure long after colonial rule; legacy felt today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03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04F6-C2E7-4F20-B4AD-651092E46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More inequality: economic components: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AA181-8C77-4832-8BDC-DBB972CAF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Profoundly unequal economic situation for different parts of society, during colonial rule; worsens if anything after independence</a:t>
            </a:r>
          </a:p>
          <a:p>
            <a:r>
              <a:rPr lang="en-GB" b="1" dirty="0"/>
              <a:t>Land inequality: massive land grants </a:t>
            </a:r>
            <a:r>
              <a:rPr lang="en-GB" dirty="0"/>
              <a:t>to privileged Europeans is </a:t>
            </a:r>
            <a:r>
              <a:rPr lang="en-GB" b="1" dirty="0"/>
              <a:t>tool of empire-building; </a:t>
            </a:r>
            <a:r>
              <a:rPr lang="en-GB" dirty="0"/>
              <a:t>phenomenon of </a:t>
            </a:r>
            <a:r>
              <a:rPr lang="en-GB" b="1" i="1" dirty="0"/>
              <a:t>hacienda/ fazenda </a:t>
            </a:r>
            <a:r>
              <a:rPr lang="en-GB" dirty="0"/>
              <a:t>is about social and political inequality as well as economic; </a:t>
            </a:r>
          </a:p>
          <a:p>
            <a:r>
              <a:rPr lang="en-GB" b="1" dirty="0"/>
              <a:t>Late C19: Lat Am economies and lands drawn on huge scale into Atlantic economy/ industrialising north Atlantic; </a:t>
            </a:r>
            <a:r>
              <a:rPr lang="en-GB" dirty="0"/>
              <a:t>process compounds economic inequality</a:t>
            </a:r>
          </a:p>
          <a:p>
            <a:r>
              <a:rPr lang="en-GB" dirty="0"/>
              <a:t>Periods of very fast </a:t>
            </a:r>
            <a:r>
              <a:rPr lang="en-GB" b="1" dirty="0"/>
              <a:t>economic growth </a:t>
            </a:r>
            <a:r>
              <a:rPr lang="en-GB" dirty="0"/>
              <a:t>in C20 generally </a:t>
            </a:r>
            <a:r>
              <a:rPr lang="en-GB" b="1" dirty="0"/>
              <a:t>widen economic inequality</a:t>
            </a:r>
          </a:p>
          <a:p>
            <a:r>
              <a:rPr lang="en-GB" b="1" dirty="0"/>
              <a:t>Lat Am countries (with notable exceptions) score really highly on the Gini coefficient (measure of economic inequality)</a:t>
            </a:r>
          </a:p>
          <a:p>
            <a:r>
              <a:rPr lang="en-GB" b="1" dirty="0"/>
              <a:t>Rapid, uncontrolled urbanisation </a:t>
            </a:r>
            <a:r>
              <a:rPr lang="en-GB" dirty="0"/>
              <a:t>is part of this process; </a:t>
            </a:r>
            <a:r>
              <a:rPr lang="en-GB" b="1" dirty="0"/>
              <a:t>urban inequality, shantytowns (favelas) very general Latin American phenomenon </a:t>
            </a: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8020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Morumbi</a:t>
            </a:r>
            <a:r>
              <a:rPr lang="en-GB" dirty="0"/>
              <a:t> neighbourhood, S</a:t>
            </a:r>
            <a:r>
              <a:rPr lang="es-PR" dirty="0"/>
              <a:t>ã</a:t>
            </a:r>
            <a:r>
              <a:rPr lang="en-GB" dirty="0"/>
              <a:t>o Paulo, with Para</a:t>
            </a:r>
            <a:r>
              <a:rPr lang="es-PR" dirty="0"/>
              <a:t>í</a:t>
            </a:r>
            <a:r>
              <a:rPr lang="en-GB" dirty="0"/>
              <a:t>so </a:t>
            </a:r>
            <a:r>
              <a:rPr lang="en-GB" i="1" dirty="0" err="1"/>
              <a:t>favela</a:t>
            </a:r>
            <a:r>
              <a:rPr lang="en-GB" dirty="0"/>
              <a:t> next door</a:t>
            </a:r>
          </a:p>
        </p:txBody>
      </p:sp>
      <p:pic>
        <p:nvPicPr>
          <p:cNvPr id="4" name="Content Placeholder 3" descr="image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71040" y="1928802"/>
            <a:ext cx="7911174" cy="46650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AF91E57-B754-415E-9EDB-DB4D89017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err="1"/>
              <a:t>Garapa</a:t>
            </a:r>
            <a:r>
              <a:rPr lang="en-GB" b="1" i="1" dirty="0"/>
              <a:t>, </a:t>
            </a:r>
            <a:r>
              <a:rPr lang="en-GB" b="1" dirty="0"/>
              <a:t>dir. Jose </a:t>
            </a:r>
            <a:r>
              <a:rPr lang="en-GB" b="1" dirty="0" err="1"/>
              <a:t>Padilha</a:t>
            </a:r>
            <a:r>
              <a:rPr lang="en-GB" b="1" dirty="0"/>
              <a:t>, 2009</a:t>
            </a:r>
            <a:endParaRPr lang="en-GB" b="1" i="1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08295E-1EA0-4375-879E-D518E816C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/>
              <a:t>A documentary film about people living with chronic hunger in Brazil’s arid north-eastern region</a:t>
            </a:r>
          </a:p>
          <a:p>
            <a:r>
              <a:rPr lang="en-GB" sz="2400" i="1" dirty="0" err="1"/>
              <a:t>Garapa</a:t>
            </a:r>
            <a:r>
              <a:rPr lang="en-GB" sz="2400" i="1" dirty="0"/>
              <a:t> </a:t>
            </a:r>
            <a:r>
              <a:rPr lang="en-GB" sz="2400" dirty="0"/>
              <a:t>is a sugar solution given by parents to their children to assuage their hunger when they don’t have enough food to eat</a:t>
            </a:r>
          </a:p>
          <a:p>
            <a:r>
              <a:rPr lang="en-GB" sz="2400" dirty="0"/>
              <a:t>Brazil is currently the world’s ninth richest country…</a:t>
            </a:r>
          </a:p>
          <a:p>
            <a:endParaRPr lang="en-GB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A1D5534-0DAB-4AC3-88E7-F4E2B1549D9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1" b="106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786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6E62B3-E16E-485D-9B4E-A8A0F1B07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Resistance and politics “from below”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A8DA72-6429-49EB-B6DF-FB355AE34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Indigenous and enslaved rebellions and resistance from earliest colonial times</a:t>
            </a:r>
          </a:p>
          <a:p>
            <a:r>
              <a:rPr lang="en-GB" dirty="0"/>
              <a:t>C19 “popular democracy”: non-elite, enslaved, indigenous people adopt notions of liberalism and anticolonial struggle to their own ends</a:t>
            </a:r>
          </a:p>
          <a:p>
            <a:r>
              <a:rPr lang="en-GB" dirty="0"/>
              <a:t>Mexico 1910: world’s first “social revolution”</a:t>
            </a:r>
          </a:p>
          <a:p>
            <a:r>
              <a:rPr lang="en-GB" dirty="0"/>
              <a:t>Mid-twentieth century revolutions (Cuba is only the most famous…)</a:t>
            </a:r>
          </a:p>
          <a:p>
            <a:r>
              <a:rPr lang="en-GB" dirty="0"/>
              <a:t>Late-twentieth-century social movements – Zapatistas, land reform/ peasant leagues, racial equality movements, women’s movements…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32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13285-9FC5-48D4-A7BD-28FF424E2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Ideas about race, and race mixture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AEAF6-C621-43B9-84BF-C9AF6A72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Particular mix of different peoples is synonymous with region</a:t>
            </a:r>
          </a:p>
          <a:p>
            <a:r>
              <a:rPr lang="en-GB" dirty="0" err="1"/>
              <a:t>Nationbuilding</a:t>
            </a:r>
            <a:r>
              <a:rPr lang="en-GB" dirty="0"/>
              <a:t> founded on notions about race mixture - </a:t>
            </a:r>
            <a:r>
              <a:rPr lang="en-GB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mestiçagem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mestizaje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Mixture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 is part of reproductive history under conditions of extreme inequality, conquest, slavery, rape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Traditionally, history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told as a meeting of “three groups”: Europeans, indigenous peoples, Africans…</a:t>
            </a:r>
          </a:p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In fact, all of them (especially Africans and indigenous Americas) made up of hundreds of entirely separate ethnic groups; indigenous people lumped together as “Indians” after 1492 (misnomer)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Afri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can history of Americas often marginalised…</a:t>
            </a:r>
          </a:p>
          <a:p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392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27C7-BC1A-4D21-B3FA-AE8052A42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Africans in the Americas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B8C4A-55D0-4EE4-AE5A-6693601F8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ore </a:t>
            </a:r>
            <a:r>
              <a:rPr lang="en-GB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Africans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went to the Americas before 1800 than did Europeans…</a:t>
            </a:r>
          </a:p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…and more enslaved Africans went to Latin America than any other part of the Americas.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ea typeface="Calibri" panose="020F0502020204030204" pitchFamily="34" charset="0"/>
                <a:cs typeface="Times New Roman" panose="02020603050405020304" pitchFamily="18" charset="0"/>
              </a:rPr>
              <a:t>Africans and their descendants were not at synonymous with slaves. </a:t>
            </a:r>
          </a:p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They arrived as sailors with the earliest European voyages; 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many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societies of Latin America, for much of the colonial period, there were </a:t>
            </a:r>
            <a:r>
              <a:rPr lang="en-GB" b="1" dirty="0">
                <a:ea typeface="Calibri" panose="020F0502020204030204" pitchFamily="34" charset="0"/>
                <a:cs typeface="Times New Roman" panose="02020603050405020304" pitchFamily="18" charset="0"/>
              </a:rPr>
              <a:t>more free than enslaved people of African descent</a:t>
            </a:r>
          </a:p>
          <a:p>
            <a:r>
              <a:rPr lang="en-GB" b="1" dirty="0">
                <a:ea typeface="Calibri" panose="020F0502020204030204" pitchFamily="34" charset="0"/>
                <a:cs typeface="Times New Roman" panose="02020603050405020304" pitchFamily="18" charset="0"/>
              </a:rPr>
              <a:t>Nonetheless, African slavery played a huge role 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in shaping the region, politically, socially, economically. </a:t>
            </a:r>
            <a:endParaRPr lang="en-GB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See Henry Louis Gates, Jr, </a:t>
            </a:r>
            <a:r>
              <a:rPr lang="en-GB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Black in Latin America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(book and PBS TV series, some episodes and interviews on YouTube)</a:t>
            </a:r>
          </a:p>
          <a:p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See George Reid Andrews, </a:t>
            </a:r>
            <a:r>
              <a:rPr lang="en-GB" i="1" dirty="0">
                <a:ea typeface="Calibri" panose="020F0502020204030204" pitchFamily="34" charset="0"/>
                <a:cs typeface="Times New Roman" panose="02020603050405020304" pitchFamily="18" charset="0"/>
              </a:rPr>
              <a:t>Afro-Latin America: Black Lives, 1600-2000</a:t>
            </a: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 (at library)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359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Map 1: Overview of the slave trade out of Africa, 1500-19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8873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647</Words>
  <Application>Microsoft Office PowerPoint</Application>
  <PresentationFormat>Widescreen</PresentationFormat>
  <Paragraphs>47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Inequality</vt:lpstr>
      <vt:lpstr>More inequality: economic components:</vt:lpstr>
      <vt:lpstr>Morumbi neighbourhood, São Paulo, with Paraíso favela next door</vt:lpstr>
      <vt:lpstr>Garapa, dir. Jose Padilha, 2009</vt:lpstr>
      <vt:lpstr>Resistance and politics “from below”</vt:lpstr>
      <vt:lpstr>Ideas about race, and race mixture</vt:lpstr>
      <vt:lpstr>Africans in the Americas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camillia</dc:creator>
  <cp:lastModifiedBy>camillia</cp:lastModifiedBy>
  <cp:revision>24</cp:revision>
  <dcterms:created xsi:type="dcterms:W3CDTF">2020-10-09T09:36:21Z</dcterms:created>
  <dcterms:modified xsi:type="dcterms:W3CDTF">2020-10-13T20:26:17Z</dcterms:modified>
</cp:coreProperties>
</file>