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24" r:id="rId2"/>
    <p:sldId id="256" r:id="rId3"/>
    <p:sldId id="327" r:id="rId4"/>
    <p:sldId id="328" r:id="rId5"/>
    <p:sldId id="260" r:id="rId6"/>
    <p:sldId id="322" r:id="rId7"/>
    <p:sldId id="325" r:id="rId8"/>
    <p:sldId id="261" r:id="rId9"/>
    <p:sldId id="317" r:id="rId10"/>
    <p:sldId id="262" r:id="rId11"/>
    <p:sldId id="258" r:id="rId12"/>
    <p:sldId id="257" r:id="rId13"/>
    <p:sldId id="329" r:id="rId14"/>
    <p:sldId id="259" r:id="rId15"/>
    <p:sldId id="263" r:id="rId16"/>
    <p:sldId id="264" r:id="rId17"/>
    <p:sldId id="265" r:id="rId18"/>
    <p:sldId id="315" r:id="rId19"/>
    <p:sldId id="316" r:id="rId20"/>
    <p:sldId id="318" r:id="rId21"/>
    <p:sldId id="326" r:id="rId22"/>
    <p:sldId id="319" r:id="rId23"/>
    <p:sldId id="320" r:id="rId24"/>
    <p:sldId id="321" r:id="rId25"/>
    <p:sldId id="33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DEA92D3-B603-4B5E-A96A-348C956A1AC1}">
          <p14:sldIdLst>
            <p14:sldId id="324"/>
            <p14:sldId id="256"/>
            <p14:sldId id="327"/>
            <p14:sldId id="328"/>
            <p14:sldId id="260"/>
            <p14:sldId id="322"/>
            <p14:sldId id="325"/>
            <p14:sldId id="261"/>
            <p14:sldId id="317"/>
            <p14:sldId id="262"/>
            <p14:sldId id="258"/>
            <p14:sldId id="257"/>
            <p14:sldId id="329"/>
            <p14:sldId id="259"/>
            <p14:sldId id="263"/>
            <p14:sldId id="264"/>
            <p14:sldId id="265"/>
            <p14:sldId id="315"/>
            <p14:sldId id="316"/>
            <p14:sldId id="318"/>
            <p14:sldId id="326"/>
            <p14:sldId id="319"/>
            <p14:sldId id="320"/>
            <p14:sldId id="321"/>
            <p14:sldId id="3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1" d="100"/>
          <a:sy n="71" d="100"/>
        </p:scale>
        <p:origin x="4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yle, Rosie" userId="5dc1ee3f-9b2a-4c55-85b1-648ff68ca97e" providerId="ADAL" clId="{C943A462-58DC-41ED-B296-6F2E7F583FB3}"/>
    <pc:docChg chg="modSld">
      <pc:chgData name="Doyle, Rosie" userId="5dc1ee3f-9b2a-4c55-85b1-648ff68ca97e" providerId="ADAL" clId="{C943A462-58DC-41ED-B296-6F2E7F583FB3}" dt="2026-10-12T13:14:26.645" v="4" actId="1076"/>
      <pc:docMkLst>
        <pc:docMk/>
      </pc:docMkLst>
      <pc:sldChg chg="modSp mod">
        <pc:chgData name="Doyle, Rosie" userId="5dc1ee3f-9b2a-4c55-85b1-648ff68ca97e" providerId="ADAL" clId="{C943A462-58DC-41ED-B296-6F2E7F583FB3}" dt="2026-10-12T13:14:26.645" v="4" actId="1076"/>
        <pc:sldMkLst>
          <pc:docMk/>
          <pc:sldMk cId="3912097988" sldId="256"/>
        </pc:sldMkLst>
        <pc:spChg chg="mod">
          <ac:chgData name="Doyle, Rosie" userId="5dc1ee3f-9b2a-4c55-85b1-648ff68ca97e" providerId="ADAL" clId="{C943A462-58DC-41ED-B296-6F2E7F583FB3}" dt="2026-10-12T13:14:14.596" v="3" actId="20577"/>
          <ac:spMkLst>
            <pc:docMk/>
            <pc:sldMk cId="3912097988" sldId="256"/>
            <ac:spMk id="2" creationId="{9C701A8C-1B61-4915-941F-24D5AA5EA7A3}"/>
          </ac:spMkLst>
        </pc:spChg>
        <pc:spChg chg="mod">
          <ac:chgData name="Doyle, Rosie" userId="5dc1ee3f-9b2a-4c55-85b1-648ff68ca97e" providerId="ADAL" clId="{C943A462-58DC-41ED-B296-6F2E7F583FB3}" dt="2026-10-12T13:14:26.645" v="4" actId="1076"/>
          <ac:spMkLst>
            <pc:docMk/>
            <pc:sldMk cId="3912097988" sldId="256"/>
            <ac:spMk id="3" creationId="{736DB136-04D1-45F5-AA52-D0FEB9AFA31B}"/>
          </ac:spMkLst>
        </pc:spChg>
      </pc:sldChg>
      <pc:sldChg chg="modSp mod">
        <pc:chgData name="Doyle, Rosie" userId="5dc1ee3f-9b2a-4c55-85b1-648ff68ca97e" providerId="ADAL" clId="{C943A462-58DC-41ED-B296-6F2E7F583FB3}" dt="2026-10-12T13:13:58.717" v="2" actId="1076"/>
        <pc:sldMkLst>
          <pc:docMk/>
          <pc:sldMk cId="826530281" sldId="324"/>
        </pc:sldMkLst>
        <pc:spChg chg="mod">
          <ac:chgData name="Doyle, Rosie" userId="5dc1ee3f-9b2a-4c55-85b1-648ff68ca97e" providerId="ADAL" clId="{C943A462-58DC-41ED-B296-6F2E7F583FB3}" dt="2026-10-12T13:13:50.344" v="1" actId="20577"/>
          <ac:spMkLst>
            <pc:docMk/>
            <pc:sldMk cId="826530281" sldId="324"/>
            <ac:spMk id="4" creationId="{234D36C1-B228-1F72-0B0D-4A5B20D17F1B}"/>
          </ac:spMkLst>
        </pc:spChg>
        <pc:spChg chg="mod">
          <ac:chgData name="Doyle, Rosie" userId="5dc1ee3f-9b2a-4c55-85b1-648ff68ca97e" providerId="ADAL" clId="{C943A462-58DC-41ED-B296-6F2E7F583FB3}" dt="2026-10-12T13:13:58.717" v="2" actId="1076"/>
          <ac:spMkLst>
            <pc:docMk/>
            <pc:sldMk cId="826530281" sldId="324"/>
            <ac:spMk id="5" creationId="{602918B7-779B-6DBB-914C-051C0444B88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F092A-E7CF-475D-BEC0-1CF04F4DBE16}" type="datetimeFigureOut">
              <a:rPr lang="en-GB" smtClean="0"/>
              <a:t>12/10/2026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E5BD68-C20C-4F2D-97D0-8E054A55D3E5}" type="slidenum">
              <a:rPr lang="en-GB" smtClean="0"/>
              <a:t>‹#›</a:t>
            </a:fld>
            <a:endParaRPr lang="en-GB"/>
          </a:p>
        </p:txBody>
      </p:sp>
    </p:spTree>
    <p:extLst>
      <p:ext uri="{BB962C8B-B14F-4D97-AF65-F5344CB8AC3E}">
        <p14:creationId xmlns:p14="http://schemas.microsoft.com/office/powerpoint/2010/main" val="2789947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b="1" dirty="0"/>
          </a:p>
          <a:p>
            <a:r>
              <a:rPr lang="en-GB" b="1" dirty="0"/>
              <a:t>Image:</a:t>
            </a:r>
          </a:p>
          <a:p>
            <a:r>
              <a:rPr lang="en-GB" b="1" dirty="0"/>
              <a:t>By Brigade </a:t>
            </a:r>
            <a:r>
              <a:rPr lang="en-GB" b="1" dirty="0" err="1"/>
              <a:t>Piron</a:t>
            </a:r>
            <a:r>
              <a:rPr lang="en-GB" b="1" dirty="0"/>
              <a:t>, CC BY-SA 3.0, https://commons.wikimedia.org/w/index.php?curid=29086973</a:t>
            </a:r>
          </a:p>
          <a:p>
            <a:endParaRPr lang="en-GB" dirty="0"/>
          </a:p>
        </p:txBody>
      </p:sp>
      <p:sp>
        <p:nvSpPr>
          <p:cNvPr id="4" name="Slide Number Placeholder 3"/>
          <p:cNvSpPr>
            <a:spLocks noGrp="1"/>
          </p:cNvSpPr>
          <p:nvPr>
            <p:ph type="sldNum" sz="quarter" idx="5"/>
          </p:nvPr>
        </p:nvSpPr>
        <p:spPr/>
        <p:txBody>
          <a:bodyPr/>
          <a:lstStyle/>
          <a:p>
            <a:fld id="{25E5BD68-C20C-4F2D-97D0-8E054A55D3E5}" type="slidenum">
              <a:rPr lang="en-GB" smtClean="0"/>
              <a:t>12</a:t>
            </a:fld>
            <a:endParaRPr lang="en-GB"/>
          </a:p>
        </p:txBody>
      </p:sp>
    </p:spTree>
    <p:extLst>
      <p:ext uri="{BB962C8B-B14F-4D97-AF65-F5344CB8AC3E}">
        <p14:creationId xmlns:p14="http://schemas.microsoft.com/office/powerpoint/2010/main" val="204780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prii</a:t>
            </a:r>
            <a:endParaRPr lang="en-GB" dirty="0"/>
          </a:p>
        </p:txBody>
      </p:sp>
      <p:sp>
        <p:nvSpPr>
          <p:cNvPr id="4" name="Slide Number Placeholder 3"/>
          <p:cNvSpPr>
            <a:spLocks noGrp="1"/>
          </p:cNvSpPr>
          <p:nvPr>
            <p:ph type="sldNum" sz="quarter" idx="5"/>
          </p:nvPr>
        </p:nvSpPr>
        <p:spPr/>
        <p:txBody>
          <a:bodyPr/>
          <a:lstStyle/>
          <a:p>
            <a:fld id="{25E5BD68-C20C-4F2D-97D0-8E054A55D3E5}" type="slidenum">
              <a:rPr lang="en-GB" smtClean="0"/>
              <a:t>17</a:t>
            </a:fld>
            <a:endParaRPr lang="en-GB"/>
          </a:p>
        </p:txBody>
      </p:sp>
    </p:spTree>
    <p:extLst>
      <p:ext uri="{BB962C8B-B14F-4D97-AF65-F5344CB8AC3E}">
        <p14:creationId xmlns:p14="http://schemas.microsoft.com/office/powerpoint/2010/main" val="1137263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3A604405-25EA-4724-93FC-B600B6CE69AB}" type="slidenum">
              <a:rPr lang="en-GB" smtClean="0"/>
              <a:pPr/>
              <a:t>18</a:t>
            </a:fld>
            <a:endParaRPr lang="en-GB"/>
          </a:p>
        </p:txBody>
      </p:sp>
    </p:spTree>
    <p:extLst>
      <p:ext uri="{BB962C8B-B14F-4D97-AF65-F5344CB8AC3E}">
        <p14:creationId xmlns:p14="http://schemas.microsoft.com/office/powerpoint/2010/main" val="1063390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E7BFA72-EB56-4B54-AF48-7FAD0621986E}" type="slidenum">
              <a:rPr lang="en-GB" smtClean="0"/>
              <a:pPr/>
              <a:t>24</a:t>
            </a:fld>
            <a:endParaRPr lang="en-GB"/>
          </a:p>
        </p:txBody>
      </p:sp>
    </p:spTree>
    <p:extLst>
      <p:ext uri="{BB962C8B-B14F-4D97-AF65-F5344CB8AC3E}">
        <p14:creationId xmlns:p14="http://schemas.microsoft.com/office/powerpoint/2010/main" val="1157116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97F9C-426C-43A4-8E69-A695CE4F08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1600BE9-302E-4781-A0B5-6763A33DF9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A3C7DDE-7833-462B-A22A-C8F845054AE2}"/>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5" name="Footer Placeholder 4">
            <a:extLst>
              <a:ext uri="{FF2B5EF4-FFF2-40B4-BE49-F238E27FC236}">
                <a16:creationId xmlns:a16="http://schemas.microsoft.com/office/drawing/2014/main" id="{62370D55-439B-44EF-9B6E-2FABD8CB12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9BAF8E-B38B-431E-B633-DC838C144764}"/>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2682944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86F14-376D-4431-9A73-7CE75417315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ABB70C7-15A9-499D-867F-B62111B8FD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7EC3C87-58AE-4FD2-9C3D-E732C19B98E1}"/>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5" name="Footer Placeholder 4">
            <a:extLst>
              <a:ext uri="{FF2B5EF4-FFF2-40B4-BE49-F238E27FC236}">
                <a16:creationId xmlns:a16="http://schemas.microsoft.com/office/drawing/2014/main" id="{42B81470-B15D-4C2F-B321-D35E414839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BE98DA-44DC-45C4-A16B-BED5EC5D099F}"/>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2412430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A8C06-4D97-4470-9297-270A2AA040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B5D58C-8C9A-4045-A1EB-E701B37096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B1C631-2BF7-4C2C-82F4-18E9BADD9870}"/>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5" name="Footer Placeholder 4">
            <a:extLst>
              <a:ext uri="{FF2B5EF4-FFF2-40B4-BE49-F238E27FC236}">
                <a16:creationId xmlns:a16="http://schemas.microsoft.com/office/drawing/2014/main" id="{924F8C48-57CB-429C-AB9C-5E77EA79C8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BDB8A9-DA3B-42F2-8081-2CDD511B034E}"/>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2742429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230D-F27C-4539-BD99-D002DE8150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9126429-69BC-4EC9-B70E-638568548D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135FCD-1AB8-40E5-ABD3-17BE7636C1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BE85DB0-1922-40F9-86ED-028081ECFAEC}"/>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6" name="Footer Placeholder 5">
            <a:extLst>
              <a:ext uri="{FF2B5EF4-FFF2-40B4-BE49-F238E27FC236}">
                <a16:creationId xmlns:a16="http://schemas.microsoft.com/office/drawing/2014/main" id="{503617B1-C4D0-46CC-B06B-D5F5F5BC3B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13F59C-D379-40D5-B163-C387CF78FE6F}"/>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1722692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A40C3-6BC6-4963-8C83-66D7B9E35C0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811B245-1760-4DDB-BD30-4DF7E61001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857082-EEE5-4284-AD8C-D27F7EFECF1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CA37E94-79BA-4568-A33B-3B21628A20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28E958-FA3C-40D8-BC9B-A68D708101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58B5740-5748-47B8-92F1-9CAD55ACCBA6}"/>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8" name="Footer Placeholder 7">
            <a:extLst>
              <a:ext uri="{FF2B5EF4-FFF2-40B4-BE49-F238E27FC236}">
                <a16:creationId xmlns:a16="http://schemas.microsoft.com/office/drawing/2014/main" id="{D816ABB2-B0DC-4FD6-8DDE-117C2F107DE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68A70AF-60C0-4726-9E97-62B61B5A5693}"/>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3607282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05E23-6D74-415E-B15D-5BF2BB5EFB7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AFC3476-3E03-49FF-9206-0C8320BD5902}"/>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4" name="Footer Placeholder 3">
            <a:extLst>
              <a:ext uri="{FF2B5EF4-FFF2-40B4-BE49-F238E27FC236}">
                <a16:creationId xmlns:a16="http://schemas.microsoft.com/office/drawing/2014/main" id="{B9A2CB07-FDFD-47FD-80C5-AD8C761F735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1957B26-E180-41CA-ACA3-D49A65B6F5A7}"/>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374537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91BC3D-3173-4FEF-9E90-4E26E94C484B}"/>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3" name="Footer Placeholder 2">
            <a:extLst>
              <a:ext uri="{FF2B5EF4-FFF2-40B4-BE49-F238E27FC236}">
                <a16:creationId xmlns:a16="http://schemas.microsoft.com/office/drawing/2014/main" id="{0E3AC8D5-E4E6-4213-AE48-AE2E2F71D8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E197A5C-5DC5-4D09-A5C0-5F746C0A5B53}"/>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3732023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A0156-9B34-49DC-8223-79A1B6742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E88ECF4-2AA6-4AC1-82E7-88C9459791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A49BD9E-D5C3-4573-99F9-3398424842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577266-93D4-4A99-BAC8-8843B7884C1B}"/>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6" name="Footer Placeholder 5">
            <a:extLst>
              <a:ext uri="{FF2B5EF4-FFF2-40B4-BE49-F238E27FC236}">
                <a16:creationId xmlns:a16="http://schemas.microsoft.com/office/drawing/2014/main" id="{4A31E4C3-0844-4501-B580-6BAE4C4ADE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FD2263-870A-466C-AA70-D03597A3B9D6}"/>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769750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7B80C-1CF9-4466-A6E8-2D25BDAD0B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3C69023-7557-4C8B-A779-2B9D29F7D6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AFFF44-8DD9-4028-A4E0-D61301B5BB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D4151A-B4CC-4D80-88A7-6DE140F96F37}"/>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6" name="Footer Placeholder 5">
            <a:extLst>
              <a:ext uri="{FF2B5EF4-FFF2-40B4-BE49-F238E27FC236}">
                <a16:creationId xmlns:a16="http://schemas.microsoft.com/office/drawing/2014/main" id="{BCCCC03C-BCF8-4B1D-B32F-F6F57F2F66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93ED97-44C5-41C9-9BF2-BAC86F13B5C2}"/>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2364015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C931-3238-4A48-9DD2-E9A499F74D7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46D141-1C6B-4870-9970-5F7A7CB177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F80BD4-A8F8-4997-BDAD-743BD207E9AF}"/>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5" name="Footer Placeholder 4">
            <a:extLst>
              <a:ext uri="{FF2B5EF4-FFF2-40B4-BE49-F238E27FC236}">
                <a16:creationId xmlns:a16="http://schemas.microsoft.com/office/drawing/2014/main" id="{8AD99EA5-53DC-4758-ABBA-2E354472A8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B1C843-85C5-4A7E-B81A-544D4CC7B339}"/>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1522132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BC42DE-4414-4701-AE55-02B50D7E22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B41831-3B70-43E2-B407-00893E7CEB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4B30DE-DE48-4AA8-9624-E2FF334E27DC}"/>
              </a:ext>
            </a:extLst>
          </p:cNvPr>
          <p:cNvSpPr>
            <a:spLocks noGrp="1"/>
          </p:cNvSpPr>
          <p:nvPr>
            <p:ph type="dt" sz="half" idx="10"/>
          </p:nvPr>
        </p:nvSpPr>
        <p:spPr/>
        <p:txBody>
          <a:bodyPr/>
          <a:lstStyle/>
          <a:p>
            <a:fld id="{E530511C-EC19-473E-9D5C-B586B520C5F6}" type="datetimeFigureOut">
              <a:rPr lang="en-GB" smtClean="0"/>
              <a:t>12/10/2026</a:t>
            </a:fld>
            <a:endParaRPr lang="en-GB"/>
          </a:p>
        </p:txBody>
      </p:sp>
      <p:sp>
        <p:nvSpPr>
          <p:cNvPr id="5" name="Footer Placeholder 4">
            <a:extLst>
              <a:ext uri="{FF2B5EF4-FFF2-40B4-BE49-F238E27FC236}">
                <a16:creationId xmlns:a16="http://schemas.microsoft.com/office/drawing/2014/main" id="{7977ECB7-3B8F-49F7-A828-08A8AC433D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9CB918-3AE5-4F4B-9A8E-883DF487F4A6}"/>
              </a:ext>
            </a:extLst>
          </p:cNvPr>
          <p:cNvSpPr>
            <a:spLocks noGrp="1"/>
          </p:cNvSpPr>
          <p:nvPr>
            <p:ph type="sldNum" sz="quarter" idx="12"/>
          </p:nvPr>
        </p:nvSpPr>
        <p:spPr/>
        <p:txBody>
          <a:bodyPr/>
          <a:lstStyle/>
          <a:p>
            <a:fld id="{1E5489DD-2DEC-424D-89E8-1CF1E823596F}" type="slidenum">
              <a:rPr lang="en-GB" smtClean="0"/>
              <a:t>‹#›</a:t>
            </a:fld>
            <a:endParaRPr lang="en-GB"/>
          </a:p>
        </p:txBody>
      </p:sp>
    </p:spTree>
    <p:extLst>
      <p:ext uri="{BB962C8B-B14F-4D97-AF65-F5344CB8AC3E}">
        <p14:creationId xmlns:p14="http://schemas.microsoft.com/office/powerpoint/2010/main" val="764048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65B827-2697-4B6F-ABAA-5512D397B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086812-68CF-4E7B-B2DA-C8F773F975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342D18-A58D-4FC5-8F37-0927F759E1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30511C-EC19-473E-9D5C-B586B520C5F6}" type="datetimeFigureOut">
              <a:rPr lang="en-GB" smtClean="0"/>
              <a:t>12/10/2026</a:t>
            </a:fld>
            <a:endParaRPr lang="en-GB"/>
          </a:p>
        </p:txBody>
      </p:sp>
      <p:sp>
        <p:nvSpPr>
          <p:cNvPr id="5" name="Footer Placeholder 4">
            <a:extLst>
              <a:ext uri="{FF2B5EF4-FFF2-40B4-BE49-F238E27FC236}">
                <a16:creationId xmlns:a16="http://schemas.microsoft.com/office/drawing/2014/main" id="{ED322901-10C8-420A-A2B1-0DA2513699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5B3ABA-E91A-4391-8D48-29218C019C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5489DD-2DEC-424D-89E8-1CF1E823596F}" type="slidenum">
              <a:rPr lang="en-GB" smtClean="0"/>
              <a:t>‹#›</a:t>
            </a:fld>
            <a:endParaRPr lang="en-GB"/>
          </a:p>
        </p:txBody>
      </p:sp>
    </p:spTree>
    <p:extLst>
      <p:ext uri="{BB962C8B-B14F-4D97-AF65-F5344CB8AC3E}">
        <p14:creationId xmlns:p14="http://schemas.microsoft.com/office/powerpoint/2010/main" val="32630186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Cowling@warwick.ac.u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c.cowling@warwick.ac.uk"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eur01.safelinks.protection.outlook.com/?url=https%3A%2F%2Fforms.cloud.microsoft%2Fe%2FGcRgzFgDgJ&amp;data=05%7C02%7CR.Doyle.1%40warwick.ac.uk%7C26ce242542c34123d66e08df2851a4d2%7C09bacfbd47ef446592653546f2eaf6bc%7C0%7C0%7C639274003276619466%7CUnknown%7CTWFpbGZsb3d8eyJFbXB0eU1hcGkiOnRydWUsIlYiOiIwLjAuMDAwMCIsIlAiOiJXaW4zMiIsIkFOIjoiTWFpbCIsIldUIjoyfQ%3D%3D%7C0%7C%7C%7C&amp;sdata=vjpVhgge%2Bukzl0GxYVRhV5qTknihyblMogIbv9OWqJk%3D&amp;reserved=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arwick.ac.uk/fac/arts/schoolforcross-facultystudies/research/centre_and_networks/lawn/activitieslaw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2" Type="http://schemas.openxmlformats.org/officeDocument/2006/relationships/hyperlink" Target="https://warwick.ac.uk/fac/arts/history/students/modules/hi115/"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arwick.ac.uk/fac/arts/history/students/modules/hi115/detail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5" Type="http://schemas.openxmlformats.org/officeDocument/2006/relationships/image" Target="../media/image15.jpeg"/><Relationship Id="rId4" Type="http://schemas.openxmlformats.org/officeDocument/2006/relationships/hyperlink" Target="https://en.wikipedia.org/wiki/en:Joaqu%C3%ADn_Torres_Garc%C3%AD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s://0-academic-oup-com.pugwash.lib.warwick.ac.uk/edited-volume/28226/chapter/213258335" TargetMode="External"/><Relationship Id="rId13" Type="http://schemas.openxmlformats.org/officeDocument/2006/relationships/hyperlink" Target="https://0-academic-oup-com.pugwash.lib.warwick.ac.uk/edited-volume/28226/chapter/213265933" TargetMode="External"/><Relationship Id="rId18" Type="http://schemas.openxmlformats.org/officeDocument/2006/relationships/hyperlink" Target="https://0-www-oxfordhandbooks-com.pugwash.lib.warwick.ac.uk/view/10.1093/oxfordhb/9780195166217.001.0001/oxfordhb-9780195166217-e-1" TargetMode="External"/><Relationship Id="rId3" Type="http://schemas.openxmlformats.org/officeDocument/2006/relationships/hyperlink" Target="https://0-academic-oup-com.pugwash.lib.warwick.ac.uk/edited-volume/28226/chapter/213252240" TargetMode="External"/><Relationship Id="rId7" Type="http://schemas.openxmlformats.org/officeDocument/2006/relationships/hyperlink" Target="https://0-academic-oup-com.pugwash.lib.warwick.ac.uk/edited-volume/28226/chapter/213257280" TargetMode="External"/><Relationship Id="rId12" Type="http://schemas.openxmlformats.org/officeDocument/2006/relationships/hyperlink" Target="https://0-academic-oup-com.pugwash.lib.warwick.ac.uk/edited-volume/28226/chapter/213264748" TargetMode="External"/><Relationship Id="rId17" Type="http://schemas.openxmlformats.org/officeDocument/2006/relationships/hyperlink" Target="https://0-academic-oup-com.pugwash.lib.warwick.ac.uk/edited-volume/28226/chapter/213271620" TargetMode="External"/><Relationship Id="rId2" Type="http://schemas.openxmlformats.org/officeDocument/2006/relationships/hyperlink" Target="https://0-academic-oup-com.pugwash.lib.warwick.ac.uk/edited-volume/28226/chapter/213250026" TargetMode="External"/><Relationship Id="rId16" Type="http://schemas.openxmlformats.org/officeDocument/2006/relationships/hyperlink" Target="https://0-academic-oup-com.pugwash.lib.warwick.ac.uk/edited-volume/28226/chapter/213269702" TargetMode="External"/><Relationship Id="rId1" Type="http://schemas.openxmlformats.org/officeDocument/2006/relationships/slideLayout" Target="../slideLayouts/slideLayout7.xml"/><Relationship Id="rId6" Type="http://schemas.openxmlformats.org/officeDocument/2006/relationships/hyperlink" Target="https://0-academic-oup-com.pugwash.lib.warwick.ac.uk/edited-volume/28226/chapter/213256133" TargetMode="External"/><Relationship Id="rId11" Type="http://schemas.openxmlformats.org/officeDocument/2006/relationships/hyperlink" Target="https://0-academic-oup-com.pugwash.lib.warwick.ac.uk/edited-volume/28226/chapter/213263411" TargetMode="External"/><Relationship Id="rId5" Type="http://schemas.openxmlformats.org/officeDocument/2006/relationships/hyperlink" Target="https://0-academic-oup-com.pugwash.lib.warwick.ac.uk/edited-volume/28226/chapter/213255419" TargetMode="External"/><Relationship Id="rId15" Type="http://schemas.openxmlformats.org/officeDocument/2006/relationships/hyperlink" Target="https://0-academic-oup-com.pugwash.lib.warwick.ac.uk/edited-volume/28226/chapter/213268587" TargetMode="External"/><Relationship Id="rId10" Type="http://schemas.openxmlformats.org/officeDocument/2006/relationships/hyperlink" Target="https://0-academic-oup-com.pugwash.lib.warwick.ac.uk/edited-volume/28226/chapter/213262178" TargetMode="External"/><Relationship Id="rId4" Type="http://schemas.openxmlformats.org/officeDocument/2006/relationships/hyperlink" Target="https://0-academic-oup-com.pugwash.lib.warwick.ac.uk/edited-volume/28226/chapter/213254237" TargetMode="External"/><Relationship Id="rId9" Type="http://schemas.openxmlformats.org/officeDocument/2006/relationships/hyperlink" Target="https://0-academic-oup-com.pugwash.lib.warwick.ac.uk/edited-volume/28226/chapter/213260907" TargetMode="External"/><Relationship Id="rId14" Type="http://schemas.openxmlformats.org/officeDocument/2006/relationships/hyperlink" Target="https://0-academic-oup-com.pugwash.lib.warwick.ac.uk/edited-volume/28226/chapter/21326674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4D36C1-B228-1F72-0B0D-4A5B20D17F1B}"/>
              </a:ext>
            </a:extLst>
          </p:cNvPr>
          <p:cNvSpPr>
            <a:spLocks noGrp="1"/>
          </p:cNvSpPr>
          <p:nvPr>
            <p:ph type="ctrTitle"/>
          </p:nvPr>
        </p:nvSpPr>
        <p:spPr/>
        <p:txBody>
          <a:bodyPr>
            <a:normAutofit fontScale="90000"/>
          </a:bodyPr>
          <a:lstStyle/>
          <a:p>
            <a:r>
              <a:rPr lang="en-GB" dirty="0"/>
              <a:t>Welcome to HI115, </a:t>
            </a:r>
            <a:br>
              <a:rPr lang="en-GB" dirty="0"/>
            </a:br>
            <a:r>
              <a:rPr lang="en-GB" dirty="0"/>
              <a:t>Latin America: </a:t>
            </a:r>
            <a:br>
              <a:rPr lang="en-GB" dirty="0"/>
            </a:br>
            <a:r>
              <a:rPr lang="en-GB" dirty="0"/>
              <a:t>Themes and Problems</a:t>
            </a:r>
          </a:p>
        </p:txBody>
      </p:sp>
      <p:sp>
        <p:nvSpPr>
          <p:cNvPr id="5" name="Subtitle 4">
            <a:extLst>
              <a:ext uri="{FF2B5EF4-FFF2-40B4-BE49-F238E27FC236}">
                <a16:creationId xmlns:a16="http://schemas.microsoft.com/office/drawing/2014/main" id="{602918B7-779B-6DBB-914C-051C0444B888}"/>
              </a:ext>
            </a:extLst>
          </p:cNvPr>
          <p:cNvSpPr>
            <a:spLocks noGrp="1"/>
          </p:cNvSpPr>
          <p:nvPr>
            <p:ph type="subTitle" idx="1"/>
          </p:nvPr>
        </p:nvSpPr>
        <p:spPr>
          <a:xfrm>
            <a:off x="1524000" y="4079875"/>
            <a:ext cx="9144000" cy="1655762"/>
          </a:xfrm>
        </p:spPr>
        <p:txBody>
          <a:bodyPr/>
          <a:lstStyle/>
          <a:p>
            <a:r>
              <a:rPr lang="en-GB" dirty="0"/>
              <a:t>Course Coordinator: Camillia Cowling</a:t>
            </a:r>
          </a:p>
          <a:p>
            <a:r>
              <a:rPr lang="en-GB" dirty="0">
                <a:hlinkClick r:id="rId2"/>
              </a:rPr>
              <a:t>C.Cowling@warwick.ac.uk</a:t>
            </a:r>
            <a:r>
              <a:rPr lang="en-GB" dirty="0"/>
              <a:t> </a:t>
            </a:r>
          </a:p>
        </p:txBody>
      </p:sp>
    </p:spTree>
    <p:extLst>
      <p:ext uri="{BB962C8B-B14F-4D97-AF65-F5344CB8AC3E}">
        <p14:creationId xmlns:p14="http://schemas.microsoft.com/office/powerpoint/2010/main" val="826530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01A8C-1B61-4915-941F-24D5AA5EA7A3}"/>
              </a:ext>
            </a:extLst>
          </p:cNvPr>
          <p:cNvSpPr>
            <a:spLocks noGrp="1"/>
          </p:cNvSpPr>
          <p:nvPr>
            <p:ph type="ctrTitle"/>
          </p:nvPr>
        </p:nvSpPr>
        <p:spPr/>
        <p:txBody>
          <a:bodyPr>
            <a:normAutofit fontScale="90000"/>
          </a:bodyPr>
          <a:lstStyle/>
          <a:p>
            <a:r>
              <a:rPr lang="en-GB" dirty="0"/>
              <a:t>Introduction: </a:t>
            </a:r>
            <a:br>
              <a:rPr lang="en-GB" dirty="0"/>
            </a:br>
            <a:r>
              <a:rPr lang="en-GB" dirty="0"/>
              <a:t>What is “Latin America” and why study its history?</a:t>
            </a:r>
          </a:p>
        </p:txBody>
      </p:sp>
      <p:sp>
        <p:nvSpPr>
          <p:cNvPr id="3" name="Subtitle 2">
            <a:extLst>
              <a:ext uri="{FF2B5EF4-FFF2-40B4-BE49-F238E27FC236}">
                <a16:creationId xmlns:a16="http://schemas.microsoft.com/office/drawing/2014/main" id="{736DB136-04D1-45F5-AA52-D0FEB9AFA31B}"/>
              </a:ext>
            </a:extLst>
          </p:cNvPr>
          <p:cNvSpPr>
            <a:spLocks noGrp="1"/>
          </p:cNvSpPr>
          <p:nvPr>
            <p:ph type="subTitle" idx="1"/>
          </p:nvPr>
        </p:nvSpPr>
        <p:spPr>
          <a:xfrm>
            <a:off x="1524000" y="4079875"/>
            <a:ext cx="9144000" cy="1655762"/>
          </a:xfrm>
        </p:spPr>
        <p:txBody>
          <a:bodyPr/>
          <a:lstStyle/>
          <a:p>
            <a:r>
              <a:rPr lang="en-GB" dirty="0"/>
              <a:t>Dr. Camillia Cowling (course convenor)</a:t>
            </a:r>
          </a:p>
          <a:p>
            <a:r>
              <a:rPr lang="en-GB" dirty="0">
                <a:hlinkClick r:id="rId2"/>
              </a:rPr>
              <a:t>c.cowling@warwick.ac.uk</a:t>
            </a:r>
            <a:r>
              <a:rPr lang="en-GB" dirty="0"/>
              <a:t> </a:t>
            </a:r>
          </a:p>
        </p:txBody>
      </p:sp>
    </p:spTree>
    <p:extLst>
      <p:ext uri="{BB962C8B-B14F-4D97-AF65-F5344CB8AC3E}">
        <p14:creationId xmlns:p14="http://schemas.microsoft.com/office/powerpoint/2010/main" val="3912097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2495-B300-1E17-56B2-F8AFED8C00F7}"/>
              </a:ext>
            </a:extLst>
          </p:cNvPr>
          <p:cNvSpPr>
            <a:spLocks noGrp="1"/>
          </p:cNvSpPr>
          <p:nvPr>
            <p:ph type="title"/>
          </p:nvPr>
        </p:nvSpPr>
        <p:spPr/>
        <p:txBody>
          <a:bodyPr/>
          <a:lstStyle/>
          <a:p>
            <a:r>
              <a:rPr lang="en-GB" dirty="0"/>
              <a:t>Some interesting upcoming events</a:t>
            </a:r>
          </a:p>
        </p:txBody>
      </p:sp>
      <p:sp>
        <p:nvSpPr>
          <p:cNvPr id="3" name="Content Placeholder 2">
            <a:extLst>
              <a:ext uri="{FF2B5EF4-FFF2-40B4-BE49-F238E27FC236}">
                <a16:creationId xmlns:a16="http://schemas.microsoft.com/office/drawing/2014/main" id="{3E19FDDD-4E7C-F4E2-EB4B-EADA56DADB47}"/>
              </a:ext>
            </a:extLst>
          </p:cNvPr>
          <p:cNvSpPr>
            <a:spLocks noGrp="1"/>
          </p:cNvSpPr>
          <p:nvPr>
            <p:ph idx="1"/>
          </p:nvPr>
        </p:nvSpPr>
        <p:spPr>
          <a:xfrm>
            <a:off x="385482" y="1538754"/>
            <a:ext cx="11564471" cy="5113057"/>
          </a:xfrm>
        </p:spPr>
        <p:txBody>
          <a:bodyPr>
            <a:normAutofit fontScale="85000" lnSpcReduction="20000"/>
          </a:bodyPr>
          <a:lstStyle/>
          <a:p>
            <a:pPr fontAlgn="base"/>
            <a:r>
              <a:rPr lang="en-GB" i="1" dirty="0"/>
              <a:t>We Were Here: The Untold History of Black Africans in Renaissance Europe</a:t>
            </a:r>
            <a:r>
              <a:rPr lang="en-GB" dirty="0"/>
              <a:t> is an internationally acclaimed documentary that explores the presence and contributions of Africans in Europe during the Renaissance, challenging familiar narratives about European history and culture.</a:t>
            </a:r>
          </a:p>
          <a:p>
            <a:pPr fontAlgn="base"/>
            <a:r>
              <a:rPr lang="en-GB" dirty="0"/>
              <a:t>The event will feature:</a:t>
            </a:r>
          </a:p>
          <a:p>
            <a:pPr lvl="1"/>
            <a:r>
              <a:rPr lang="en-GB" dirty="0"/>
              <a:t>A screening of the documentary</a:t>
            </a:r>
          </a:p>
          <a:p>
            <a:pPr lvl="1"/>
            <a:r>
              <a:rPr lang="en-GB" dirty="0"/>
              <a:t>An introduction from filmmaker Fred </a:t>
            </a:r>
            <a:r>
              <a:rPr lang="en-GB" dirty="0" err="1"/>
              <a:t>Kudjo</a:t>
            </a:r>
            <a:r>
              <a:rPr lang="en-GB" dirty="0"/>
              <a:t> </a:t>
            </a:r>
            <a:r>
              <a:rPr lang="en-GB" dirty="0" err="1"/>
              <a:t>Kuwornu</a:t>
            </a:r>
            <a:endParaRPr lang="en-GB" dirty="0"/>
          </a:p>
          <a:p>
            <a:pPr lvl="1"/>
            <a:r>
              <a:rPr lang="en-GB" dirty="0"/>
              <a:t>A panel discussion with academic colleagues from the Faculty. </a:t>
            </a:r>
          </a:p>
          <a:p>
            <a:pPr lvl="1"/>
            <a:r>
              <a:rPr lang="en-GB" dirty="0"/>
              <a:t>Audience Q&amp;A</a:t>
            </a:r>
          </a:p>
          <a:p>
            <a:pPr fontAlgn="base"/>
            <a:r>
              <a:rPr lang="en-GB" dirty="0"/>
              <a:t>The film draws on art history, archival research and contemporary scholarship to tell stories that have often been omitted from mainstream accounts of Renaissance Europe.</a:t>
            </a:r>
          </a:p>
          <a:p>
            <a:pPr fontAlgn="base"/>
            <a:r>
              <a:rPr lang="en-GB" dirty="0"/>
              <a:t>Whether your interests lie in history, literature, languages, culture, media, race and identity, or simply expanding your understanding of the past, this promises to be a thought-provoking and engaging evening.</a:t>
            </a:r>
          </a:p>
          <a:p>
            <a:pPr fontAlgn="base"/>
            <a:r>
              <a:rPr lang="en-GB" b="1" dirty="0"/>
              <a:t>Date:</a:t>
            </a:r>
            <a:r>
              <a:rPr lang="en-GB" dirty="0"/>
              <a:t> Wednesday 21st October </a:t>
            </a:r>
            <a:r>
              <a:rPr lang="en-GB" b="1" dirty="0"/>
              <a:t>Time:</a:t>
            </a:r>
            <a:r>
              <a:rPr lang="en-GB" dirty="0"/>
              <a:t> 5.00pm </a:t>
            </a:r>
            <a:r>
              <a:rPr lang="en-GB" b="1" dirty="0"/>
              <a:t>Venue:</a:t>
            </a:r>
            <a:r>
              <a:rPr lang="en-GB" dirty="0"/>
              <a:t> Cinema Room, FAB.</a:t>
            </a:r>
          </a:p>
          <a:p>
            <a:pPr fontAlgn="base"/>
            <a:r>
              <a:rPr lang="en-GB" dirty="0">
                <a:hlinkClick r:id="rId2" tooltip="Original URL: https://forms.cloud.microsoft/e/GcRgzFgDgJ. Click or tap if you trust this link."/>
              </a:rPr>
              <a:t>Register to attend here.</a:t>
            </a:r>
            <a:r>
              <a:rPr lang="en-GB" dirty="0"/>
              <a:t> </a:t>
            </a:r>
          </a:p>
          <a:p>
            <a:endParaRPr lang="en-GB" dirty="0"/>
          </a:p>
        </p:txBody>
      </p:sp>
    </p:spTree>
    <p:extLst>
      <p:ext uri="{BB962C8B-B14F-4D97-AF65-F5344CB8AC3E}">
        <p14:creationId xmlns:p14="http://schemas.microsoft.com/office/powerpoint/2010/main" val="1363559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0C8E9-31A1-1540-2979-FBB0B967B6F0}"/>
              </a:ext>
            </a:extLst>
          </p:cNvPr>
          <p:cNvSpPr>
            <a:spLocks noGrp="1"/>
          </p:cNvSpPr>
          <p:nvPr>
            <p:ph type="title"/>
          </p:nvPr>
        </p:nvSpPr>
        <p:spPr>
          <a:xfrm>
            <a:off x="712694" y="51825"/>
            <a:ext cx="10515600" cy="1325563"/>
          </a:xfrm>
        </p:spPr>
        <p:txBody>
          <a:bodyPr/>
          <a:lstStyle/>
          <a:p>
            <a:r>
              <a:rPr lang="en-GB" dirty="0"/>
              <a:t>Some interesting upcoming events</a:t>
            </a:r>
          </a:p>
        </p:txBody>
      </p:sp>
      <p:sp>
        <p:nvSpPr>
          <p:cNvPr id="3" name="Content Placeholder 2">
            <a:extLst>
              <a:ext uri="{FF2B5EF4-FFF2-40B4-BE49-F238E27FC236}">
                <a16:creationId xmlns:a16="http://schemas.microsoft.com/office/drawing/2014/main" id="{3603B913-6EEE-156B-E6C7-5DF5BB233112}"/>
              </a:ext>
            </a:extLst>
          </p:cNvPr>
          <p:cNvSpPr>
            <a:spLocks noGrp="1"/>
          </p:cNvSpPr>
          <p:nvPr>
            <p:ph idx="1"/>
          </p:nvPr>
        </p:nvSpPr>
        <p:spPr>
          <a:xfrm>
            <a:off x="224118" y="1377388"/>
            <a:ext cx="11636188" cy="5659906"/>
          </a:xfrm>
        </p:spPr>
        <p:txBody>
          <a:bodyPr>
            <a:normAutofit fontScale="85000" lnSpcReduction="20000"/>
          </a:bodyPr>
          <a:lstStyle/>
          <a:p>
            <a:r>
              <a:rPr lang="en-GB" b="1" dirty="0"/>
              <a:t>LAWN talk: Mexico's Watchdog Journalists: Reporting on Crime Syndicates and the Corrupt</a:t>
            </a:r>
          </a:p>
          <a:p>
            <a:r>
              <a:rPr lang="en-GB" dirty="0"/>
              <a:t>Join the Latin America at Warwick Network for our first event of the year, featuring Professor Andrew Paxman of CIDE, Mexico City.</a:t>
            </a:r>
          </a:p>
          <a:p>
            <a:r>
              <a:rPr lang="en-GB" dirty="0"/>
              <a:t>When: Monday, 19 October, 2-3:30 pm</a:t>
            </a:r>
          </a:p>
          <a:p>
            <a:r>
              <a:rPr lang="en-GB" dirty="0"/>
              <a:t>Where: S1.50 (Social Sciences)</a:t>
            </a:r>
          </a:p>
          <a:p>
            <a:r>
              <a:rPr lang="en-GB" dirty="0"/>
              <a:t>Over the past two decades, Mexico has been the most dangerous country for journalists outside a war zone. The phenomenon broadly correlates to the spiralling homicide rate detonated by President Calderón’s 2006 declaration of “war” against the “drug cartels”, but the reasons are more complex. A growing body of research ascribes as much blame to agents of the state, from governors to local police. There is also a gubernatorial culture of violent repression and discursive nonchalance towards the press, which has roots in the late 19th century and persists with the aid of a parallel culture of impunity, recently bolstered by presidential hostility towards the press. Andrew Paxman considers factors past and preset behind the murder of Mexico’s media workers.</a:t>
            </a:r>
          </a:p>
          <a:p>
            <a:r>
              <a:rPr lang="en-GB" dirty="0">
                <a:hlinkClick r:id="rId2"/>
              </a:rPr>
              <a:t>https://warwick.ac.uk/fac/arts/schoolforcross-facultystudies/research/centre_and_networks/lawn/activitieslawn/</a:t>
            </a:r>
            <a:r>
              <a:rPr lang="en-GB" dirty="0"/>
              <a:t> </a:t>
            </a:r>
          </a:p>
          <a:p>
            <a:endParaRPr lang="en-GB" dirty="0"/>
          </a:p>
        </p:txBody>
      </p:sp>
    </p:spTree>
    <p:extLst>
      <p:ext uri="{BB962C8B-B14F-4D97-AF65-F5344CB8AC3E}">
        <p14:creationId xmlns:p14="http://schemas.microsoft.com/office/powerpoint/2010/main" val="2502836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96238-913A-4D44-B844-35B6A4128515}"/>
              </a:ext>
            </a:extLst>
          </p:cNvPr>
          <p:cNvSpPr>
            <a:spLocks noGrp="1"/>
          </p:cNvSpPr>
          <p:nvPr>
            <p:ph type="title"/>
          </p:nvPr>
        </p:nvSpPr>
        <p:spPr>
          <a:xfrm>
            <a:off x="217714" y="-135618"/>
            <a:ext cx="10515600" cy="1325563"/>
          </a:xfrm>
        </p:spPr>
        <p:txBody>
          <a:bodyPr/>
          <a:lstStyle/>
          <a:p>
            <a:r>
              <a:rPr lang="en-GB" b="1" dirty="0"/>
              <a:t>Course team</a:t>
            </a:r>
          </a:p>
        </p:txBody>
      </p:sp>
      <p:pic>
        <p:nvPicPr>
          <p:cNvPr id="14" name="Picture 13">
            <a:extLst>
              <a:ext uri="{FF2B5EF4-FFF2-40B4-BE49-F238E27FC236}">
                <a16:creationId xmlns:a16="http://schemas.microsoft.com/office/drawing/2014/main" id="{EE5E5226-92EC-4D18-8751-519A814B8B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0809" y="450525"/>
            <a:ext cx="2157148" cy="3172278"/>
          </a:xfrm>
          <a:prstGeom prst="rect">
            <a:avLst/>
          </a:prstGeom>
        </p:spPr>
      </p:pic>
      <p:pic>
        <p:nvPicPr>
          <p:cNvPr id="8" name="Content Placeholder 7">
            <a:extLst>
              <a:ext uri="{FF2B5EF4-FFF2-40B4-BE49-F238E27FC236}">
                <a16:creationId xmlns:a16="http://schemas.microsoft.com/office/drawing/2014/main" id="{DFD6F96E-ABF8-ACD8-FA5C-F1F71DC09E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63458" y="3622803"/>
            <a:ext cx="2509970" cy="3100810"/>
          </a:xfrm>
        </p:spPr>
      </p:pic>
      <p:pic>
        <p:nvPicPr>
          <p:cNvPr id="11" name="Picture 10">
            <a:extLst>
              <a:ext uri="{FF2B5EF4-FFF2-40B4-BE49-F238E27FC236}">
                <a16:creationId xmlns:a16="http://schemas.microsoft.com/office/drawing/2014/main" id="{C19C443D-5037-1317-BDDC-BE35033BD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2270" y="3112875"/>
            <a:ext cx="2532016" cy="3631284"/>
          </a:xfrm>
          <a:prstGeom prst="rect">
            <a:avLst/>
          </a:prstGeom>
        </p:spPr>
      </p:pic>
      <p:pic>
        <p:nvPicPr>
          <p:cNvPr id="3" name="Picture 2" descr="Picture of me">
            <a:extLst>
              <a:ext uri="{FF2B5EF4-FFF2-40B4-BE49-F238E27FC236}">
                <a16:creationId xmlns:a16="http://schemas.microsoft.com/office/drawing/2014/main" id="{A413FBBB-96EE-4CFF-F146-C171E0EB42EF}"/>
              </a:ext>
            </a:extLst>
          </p:cNvPr>
          <p:cNvPicPr>
            <a:picLocks noChangeAspect="1"/>
          </p:cNvPicPr>
          <p:nvPr/>
        </p:nvPicPr>
        <p:blipFill>
          <a:blip r:embed="rId5"/>
          <a:stretch>
            <a:fillRect/>
          </a:stretch>
        </p:blipFill>
        <p:spPr>
          <a:xfrm>
            <a:off x="8943042" y="527163"/>
            <a:ext cx="3496530" cy="2626660"/>
          </a:xfrm>
          <a:prstGeom prst="rect">
            <a:avLst/>
          </a:prstGeom>
        </p:spPr>
      </p:pic>
      <p:pic>
        <p:nvPicPr>
          <p:cNvPr id="7" name="Picture 6" descr="Photo id">
            <a:extLst>
              <a:ext uri="{FF2B5EF4-FFF2-40B4-BE49-F238E27FC236}">
                <a16:creationId xmlns:a16="http://schemas.microsoft.com/office/drawing/2014/main" id="{295CC55D-3D8A-7E15-AE1A-3AA537B7A57E}"/>
              </a:ext>
            </a:extLst>
          </p:cNvPr>
          <p:cNvPicPr>
            <a:picLocks noChangeAspect="1"/>
          </p:cNvPicPr>
          <p:nvPr/>
        </p:nvPicPr>
        <p:blipFill>
          <a:blip r:embed="rId6"/>
          <a:stretch>
            <a:fillRect/>
          </a:stretch>
        </p:blipFill>
        <p:spPr>
          <a:xfrm>
            <a:off x="631371" y="3649976"/>
            <a:ext cx="2518546" cy="3232134"/>
          </a:xfrm>
          <a:prstGeom prst="rect">
            <a:avLst/>
          </a:prstGeom>
        </p:spPr>
      </p:pic>
      <p:pic>
        <p:nvPicPr>
          <p:cNvPr id="9" name="Picture 8">
            <a:extLst>
              <a:ext uri="{FF2B5EF4-FFF2-40B4-BE49-F238E27FC236}">
                <a16:creationId xmlns:a16="http://schemas.microsoft.com/office/drawing/2014/main" id="{2FD61D3C-FFFA-D413-EF7E-70FA466F14F6}"/>
              </a:ext>
            </a:extLst>
          </p:cNvPr>
          <p:cNvPicPr>
            <a:picLocks noChangeAspect="1"/>
          </p:cNvPicPr>
          <p:nvPr/>
        </p:nvPicPr>
        <p:blipFill>
          <a:blip r:embed="rId7"/>
          <a:stretch>
            <a:fillRect/>
          </a:stretch>
        </p:blipFill>
        <p:spPr>
          <a:xfrm>
            <a:off x="6364522" y="404134"/>
            <a:ext cx="2578520" cy="3436042"/>
          </a:xfrm>
          <a:prstGeom prst="rect">
            <a:avLst/>
          </a:prstGeom>
        </p:spPr>
      </p:pic>
      <p:pic>
        <p:nvPicPr>
          <p:cNvPr id="10" name="Picture 9" descr="Dr. Valeria Mantilla Morales headshot">
            <a:extLst>
              <a:ext uri="{FF2B5EF4-FFF2-40B4-BE49-F238E27FC236}">
                <a16:creationId xmlns:a16="http://schemas.microsoft.com/office/drawing/2014/main" id="{192177AD-66E0-B34F-1750-61F579634787}"/>
              </a:ext>
            </a:extLst>
          </p:cNvPr>
          <p:cNvPicPr>
            <a:picLocks noChangeAspect="1"/>
          </p:cNvPicPr>
          <p:nvPr/>
        </p:nvPicPr>
        <p:blipFill>
          <a:blip r:embed="rId8"/>
          <a:stretch>
            <a:fillRect/>
          </a:stretch>
        </p:blipFill>
        <p:spPr>
          <a:xfrm>
            <a:off x="6122642" y="3300493"/>
            <a:ext cx="3319628" cy="3452412"/>
          </a:xfrm>
          <a:prstGeom prst="rect">
            <a:avLst/>
          </a:prstGeom>
        </p:spPr>
      </p:pic>
      <p:sp>
        <p:nvSpPr>
          <p:cNvPr id="12" name="TextBox 11">
            <a:extLst>
              <a:ext uri="{FF2B5EF4-FFF2-40B4-BE49-F238E27FC236}">
                <a16:creationId xmlns:a16="http://schemas.microsoft.com/office/drawing/2014/main" id="{DF230F03-1CBF-5B61-4841-9053D1E9C26E}"/>
              </a:ext>
            </a:extLst>
          </p:cNvPr>
          <p:cNvSpPr txBox="1"/>
          <p:nvPr/>
        </p:nvSpPr>
        <p:spPr>
          <a:xfrm>
            <a:off x="464278" y="1005279"/>
            <a:ext cx="3249965" cy="461665"/>
          </a:xfrm>
          <a:prstGeom prst="rect">
            <a:avLst/>
          </a:prstGeom>
          <a:noFill/>
        </p:spPr>
        <p:txBody>
          <a:bodyPr wrap="square" rtlCol="0">
            <a:spAutoFit/>
          </a:bodyPr>
          <a:lstStyle/>
          <a:p>
            <a:r>
              <a:rPr lang="en-GB" sz="2400" dirty="0"/>
              <a:t>Seminar Tutors ͢͢</a:t>
            </a:r>
          </a:p>
        </p:txBody>
      </p:sp>
      <p:sp>
        <p:nvSpPr>
          <p:cNvPr id="13" name="TextBox 12">
            <a:extLst>
              <a:ext uri="{FF2B5EF4-FFF2-40B4-BE49-F238E27FC236}">
                <a16:creationId xmlns:a16="http://schemas.microsoft.com/office/drawing/2014/main" id="{EDA71070-C845-9254-68FF-E180D4E1FB1D}"/>
              </a:ext>
            </a:extLst>
          </p:cNvPr>
          <p:cNvSpPr txBox="1"/>
          <p:nvPr/>
        </p:nvSpPr>
        <p:spPr>
          <a:xfrm>
            <a:off x="464279" y="1676400"/>
            <a:ext cx="3199180" cy="1569660"/>
          </a:xfrm>
          <a:prstGeom prst="rect">
            <a:avLst/>
          </a:prstGeom>
          <a:noFill/>
        </p:spPr>
        <p:txBody>
          <a:bodyPr wrap="square" rtlCol="0">
            <a:spAutoFit/>
          </a:bodyPr>
          <a:lstStyle/>
          <a:p>
            <a:r>
              <a:rPr lang="en-GB" sz="2400" dirty="0"/>
              <a:t>Lecturers with a variety of research interests and expertise in </a:t>
            </a:r>
          </a:p>
          <a:p>
            <a:r>
              <a:rPr lang="en-GB" sz="2400" dirty="0"/>
              <a:t>Latin American History</a:t>
            </a:r>
          </a:p>
        </p:txBody>
      </p:sp>
    </p:spTree>
    <p:extLst>
      <p:ext uri="{BB962C8B-B14F-4D97-AF65-F5344CB8AC3E}">
        <p14:creationId xmlns:p14="http://schemas.microsoft.com/office/powerpoint/2010/main" val="2651826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043F8-FA32-4C41-94DB-D734CCBAE551}"/>
              </a:ext>
            </a:extLst>
          </p:cNvPr>
          <p:cNvSpPr>
            <a:spLocks noGrp="1"/>
          </p:cNvSpPr>
          <p:nvPr>
            <p:ph type="title"/>
          </p:nvPr>
        </p:nvSpPr>
        <p:spPr/>
        <p:txBody>
          <a:bodyPr/>
          <a:lstStyle/>
          <a:p>
            <a:r>
              <a:rPr lang="en-GB" b="1" dirty="0"/>
              <a:t>How the course will work…</a:t>
            </a:r>
          </a:p>
        </p:txBody>
      </p:sp>
      <p:sp>
        <p:nvSpPr>
          <p:cNvPr id="3" name="Content Placeholder 2">
            <a:extLst>
              <a:ext uri="{FF2B5EF4-FFF2-40B4-BE49-F238E27FC236}">
                <a16:creationId xmlns:a16="http://schemas.microsoft.com/office/drawing/2014/main" id="{5544ABCC-1F2D-47B9-9DCB-AE5C99A71F74}"/>
              </a:ext>
            </a:extLst>
          </p:cNvPr>
          <p:cNvSpPr>
            <a:spLocks noGrp="1"/>
          </p:cNvSpPr>
          <p:nvPr>
            <p:ph idx="1"/>
          </p:nvPr>
        </p:nvSpPr>
        <p:spPr/>
        <p:txBody>
          <a:bodyPr>
            <a:normAutofit/>
          </a:bodyPr>
          <a:lstStyle/>
          <a:p>
            <a:r>
              <a:rPr lang="en-GB" dirty="0"/>
              <a:t>Weekly </a:t>
            </a:r>
            <a:r>
              <a:rPr lang="en-GB" b="1" dirty="0"/>
              <a:t>in-person lectures, </a:t>
            </a:r>
            <a:r>
              <a:rPr lang="en-GB" dirty="0"/>
              <a:t>will all be recorded</a:t>
            </a:r>
            <a:endParaRPr lang="en-GB" b="1" dirty="0"/>
          </a:p>
          <a:p>
            <a:r>
              <a:rPr lang="en-GB" b="1" dirty="0"/>
              <a:t>Weekly seminars (see Tabula for your group)</a:t>
            </a:r>
            <a:endParaRPr lang="en-GB" dirty="0"/>
          </a:p>
          <a:p>
            <a:r>
              <a:rPr lang="en-GB" b="1" dirty="0"/>
              <a:t>Before seminars: do at least the core readings; follow the overall “story” each week in one of the survey texts</a:t>
            </a:r>
          </a:p>
          <a:p>
            <a:r>
              <a:rPr lang="en-GB" b="1" dirty="0"/>
              <a:t>Check the </a:t>
            </a:r>
            <a:r>
              <a:rPr lang="en-GB" b="1" dirty="0">
                <a:hlinkClick r:id="rId2"/>
              </a:rPr>
              <a:t>module webpage</a:t>
            </a:r>
            <a:r>
              <a:rPr lang="en-GB" b="1" dirty="0"/>
              <a:t> and your email for updates (not Moodle or Talis). </a:t>
            </a:r>
          </a:p>
          <a:p>
            <a:r>
              <a:rPr lang="en-GB" b="1" dirty="0"/>
              <a:t>Moodle: only for the lecture capture links/ end of term feedback</a:t>
            </a:r>
          </a:p>
          <a:p>
            <a:endParaRPr lang="en-GB" b="1" dirty="0"/>
          </a:p>
          <a:p>
            <a:endParaRPr lang="en-GB" b="1" dirty="0"/>
          </a:p>
        </p:txBody>
      </p:sp>
    </p:spTree>
    <p:extLst>
      <p:ext uri="{BB962C8B-B14F-4D97-AF65-F5344CB8AC3E}">
        <p14:creationId xmlns:p14="http://schemas.microsoft.com/office/powerpoint/2010/main" val="16800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75E13-8FA8-8F4C-4C8A-CDE18942C7D8}"/>
              </a:ext>
            </a:extLst>
          </p:cNvPr>
          <p:cNvSpPr>
            <a:spLocks noGrp="1"/>
          </p:cNvSpPr>
          <p:nvPr>
            <p:ph type="title"/>
          </p:nvPr>
        </p:nvSpPr>
        <p:spPr/>
        <p:txBody>
          <a:bodyPr/>
          <a:lstStyle/>
          <a:p>
            <a:r>
              <a:rPr lang="en-GB" b="1" dirty="0"/>
              <a:t>Assessment</a:t>
            </a:r>
          </a:p>
        </p:txBody>
      </p:sp>
      <p:sp>
        <p:nvSpPr>
          <p:cNvPr id="3" name="Content Placeholder 2">
            <a:extLst>
              <a:ext uri="{FF2B5EF4-FFF2-40B4-BE49-F238E27FC236}">
                <a16:creationId xmlns:a16="http://schemas.microsoft.com/office/drawing/2014/main" id="{2D8BC22F-668A-35B3-CEA2-F7F7AF518104}"/>
              </a:ext>
            </a:extLst>
          </p:cNvPr>
          <p:cNvSpPr>
            <a:spLocks noGrp="1"/>
          </p:cNvSpPr>
          <p:nvPr>
            <p:ph idx="1"/>
          </p:nvPr>
        </p:nvSpPr>
        <p:spPr/>
        <p:txBody>
          <a:bodyPr/>
          <a:lstStyle/>
          <a:p>
            <a:r>
              <a:rPr lang="en-GB" dirty="0"/>
              <a:t>Seminar participation (10%)</a:t>
            </a:r>
          </a:p>
          <a:p>
            <a:r>
              <a:rPr lang="en-GB" dirty="0"/>
              <a:t>1000-word essay plan (10%) (this can then form the basis for your 2000-word essay).</a:t>
            </a:r>
            <a:r>
              <a:rPr lang="en-GB" b="1" dirty="0"/>
              <a:t> </a:t>
            </a:r>
            <a:endParaRPr lang="en-GB" dirty="0"/>
          </a:p>
          <a:p>
            <a:r>
              <a:rPr lang="en-GB" dirty="0"/>
              <a:t>2000 word essay or equivalent (30%).</a:t>
            </a:r>
          </a:p>
          <a:p>
            <a:r>
              <a:rPr lang="en-GB" dirty="0"/>
              <a:t>3000 word essay or equivalent: (50%) </a:t>
            </a:r>
          </a:p>
          <a:p>
            <a:r>
              <a:rPr lang="en-GB" dirty="0"/>
              <a:t>Details of submission and feedback dates can be found on Tabula</a:t>
            </a:r>
          </a:p>
          <a:p>
            <a:r>
              <a:rPr lang="en-GB" dirty="0"/>
              <a:t>Some assessments vary for visiting students. Check Tabula and Assessment guidance on </a:t>
            </a:r>
            <a:r>
              <a:rPr lang="en-GB" dirty="0">
                <a:hlinkClick r:id="rId2"/>
              </a:rPr>
              <a:t>module webpage</a:t>
            </a:r>
            <a:endParaRPr lang="en-GB" dirty="0"/>
          </a:p>
          <a:p>
            <a:endParaRPr lang="en-GB" dirty="0"/>
          </a:p>
        </p:txBody>
      </p:sp>
    </p:spTree>
    <p:extLst>
      <p:ext uri="{BB962C8B-B14F-4D97-AF65-F5344CB8AC3E}">
        <p14:creationId xmlns:p14="http://schemas.microsoft.com/office/powerpoint/2010/main" val="2190100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C8B4E-5F98-471F-A26B-0B51918C0860}"/>
              </a:ext>
            </a:extLst>
          </p:cNvPr>
          <p:cNvSpPr>
            <a:spLocks noGrp="1"/>
          </p:cNvSpPr>
          <p:nvPr>
            <p:ph type="title"/>
          </p:nvPr>
        </p:nvSpPr>
        <p:spPr/>
        <p:txBody>
          <a:bodyPr/>
          <a:lstStyle/>
          <a:p>
            <a:r>
              <a:rPr lang="en-GB" b="1" dirty="0"/>
              <a:t>Learning about Latin American history at Warwick</a:t>
            </a:r>
          </a:p>
        </p:txBody>
      </p:sp>
      <p:sp>
        <p:nvSpPr>
          <p:cNvPr id="3" name="Content Placeholder 2">
            <a:extLst>
              <a:ext uri="{FF2B5EF4-FFF2-40B4-BE49-F238E27FC236}">
                <a16:creationId xmlns:a16="http://schemas.microsoft.com/office/drawing/2014/main" id="{61A2E17A-B5A1-4F2A-BD1C-DE9317CCB6D1}"/>
              </a:ext>
            </a:extLst>
          </p:cNvPr>
          <p:cNvSpPr>
            <a:spLocks noGrp="1"/>
          </p:cNvSpPr>
          <p:nvPr>
            <p:ph idx="1"/>
          </p:nvPr>
        </p:nvSpPr>
        <p:spPr/>
        <p:txBody>
          <a:bodyPr/>
          <a:lstStyle/>
          <a:p>
            <a:pPr marL="0" indent="0">
              <a:buNone/>
            </a:pPr>
            <a:endParaRPr lang="en-GB" dirty="0"/>
          </a:p>
          <a:p>
            <a:r>
              <a:rPr lang="en-GB" dirty="0"/>
              <a:t>Very broad range of staff interests and specialisms across a huge history department</a:t>
            </a:r>
          </a:p>
          <a:p>
            <a:r>
              <a:rPr lang="en-GB" dirty="0"/>
              <a:t>Americas interests among many historians, many of whom you’ll meet on other courses this year or others: Caribbean, US…</a:t>
            </a:r>
          </a:p>
          <a:p>
            <a:r>
              <a:rPr lang="en-GB" dirty="0"/>
              <a:t>Very broad course, from precolonial times, imperial conquest and processes of empire-building; independence movements and nation-building; revolutions, dictatorships, but also a long tradition of democracy; to recent political swings in the region, first to the left and then a recent right-wing reaction.. </a:t>
            </a:r>
          </a:p>
          <a:p>
            <a:endParaRPr lang="en-GB" dirty="0"/>
          </a:p>
          <a:p>
            <a:endParaRPr lang="en-GB" dirty="0"/>
          </a:p>
        </p:txBody>
      </p:sp>
    </p:spTree>
    <p:extLst>
      <p:ext uri="{BB962C8B-B14F-4D97-AF65-F5344CB8AC3E}">
        <p14:creationId xmlns:p14="http://schemas.microsoft.com/office/powerpoint/2010/main" val="955460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DB8755-05DB-4E21-9D67-8466A00C21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2061" y="111125"/>
            <a:ext cx="5564443" cy="3475355"/>
          </a:xfrm>
          <a:prstGeom prst="rect">
            <a:avLst/>
          </a:prstGeom>
        </p:spPr>
      </p:pic>
      <p:pic>
        <p:nvPicPr>
          <p:cNvPr id="9" name="Picture 8">
            <a:extLst>
              <a:ext uri="{FF2B5EF4-FFF2-40B4-BE49-F238E27FC236}">
                <a16:creationId xmlns:a16="http://schemas.microsoft.com/office/drawing/2014/main" id="{9DE8524B-4C25-4C52-882A-4B62B174F9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44" y="3768725"/>
            <a:ext cx="5070098" cy="3089275"/>
          </a:xfrm>
          <a:prstGeom prst="rect">
            <a:avLst/>
          </a:prstGeom>
        </p:spPr>
      </p:pic>
      <p:pic>
        <p:nvPicPr>
          <p:cNvPr id="11" name="Picture 10">
            <a:extLst>
              <a:ext uri="{FF2B5EF4-FFF2-40B4-BE49-F238E27FC236}">
                <a16:creationId xmlns:a16="http://schemas.microsoft.com/office/drawing/2014/main" id="{9D06EE6A-B1BB-4068-8C7D-69A78B7C3F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6240" y="3870960"/>
            <a:ext cx="4836446" cy="2987040"/>
          </a:xfrm>
          <a:prstGeom prst="rect">
            <a:avLst/>
          </a:prstGeom>
        </p:spPr>
      </p:pic>
      <p:pic>
        <p:nvPicPr>
          <p:cNvPr id="13" name="Picture 12">
            <a:extLst>
              <a:ext uri="{FF2B5EF4-FFF2-40B4-BE49-F238E27FC236}">
                <a16:creationId xmlns:a16="http://schemas.microsoft.com/office/drawing/2014/main" id="{191DE2B4-4E4B-4A1A-88C4-D2D79B1BF5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520" y="0"/>
            <a:ext cx="4848921" cy="3657600"/>
          </a:xfrm>
          <a:prstGeom prst="rect">
            <a:avLst/>
          </a:prstGeom>
        </p:spPr>
      </p:pic>
    </p:spTree>
    <p:extLst>
      <p:ext uri="{BB962C8B-B14F-4D97-AF65-F5344CB8AC3E}">
        <p14:creationId xmlns:p14="http://schemas.microsoft.com/office/powerpoint/2010/main" val="2592416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8FE95-2C5D-4EE8-817B-17385A9EEB5F}"/>
              </a:ext>
            </a:extLst>
          </p:cNvPr>
          <p:cNvSpPr>
            <a:spLocks noGrp="1"/>
          </p:cNvSpPr>
          <p:nvPr>
            <p:ph type="title"/>
          </p:nvPr>
        </p:nvSpPr>
        <p:spPr/>
        <p:txBody>
          <a:bodyPr/>
          <a:lstStyle/>
          <a:p>
            <a:r>
              <a:rPr lang="en-GB" b="1" dirty="0"/>
              <a:t>Why study Latin America?</a:t>
            </a:r>
          </a:p>
        </p:txBody>
      </p:sp>
      <p:sp>
        <p:nvSpPr>
          <p:cNvPr id="3" name="Content Placeholder 2">
            <a:extLst>
              <a:ext uri="{FF2B5EF4-FFF2-40B4-BE49-F238E27FC236}">
                <a16:creationId xmlns:a16="http://schemas.microsoft.com/office/drawing/2014/main" id="{353ED118-F7AF-4B74-9EF8-5F2E5650E455}"/>
              </a:ext>
            </a:extLst>
          </p:cNvPr>
          <p:cNvSpPr>
            <a:spLocks noGrp="1"/>
          </p:cNvSpPr>
          <p:nvPr>
            <p:ph idx="1"/>
          </p:nvPr>
        </p:nvSpPr>
        <p:spPr/>
        <p:txBody>
          <a:bodyPr>
            <a:normAutofit fontScale="92500" lnSpcReduction="20000"/>
          </a:bodyPr>
          <a:lstStyle/>
          <a:p>
            <a:r>
              <a:rPr lang="en-GB" dirty="0"/>
              <a:t>Unique meeting and mixing of peoples to create rich, vibrant set of cultures </a:t>
            </a:r>
          </a:p>
          <a:p>
            <a:r>
              <a:rPr lang="en-GB" dirty="0"/>
              <a:t>Arguably, </a:t>
            </a:r>
            <a:r>
              <a:rPr lang="en-GB" b="1" dirty="0"/>
              <a:t>Lat Am is at the centre of processes of “modernity”: </a:t>
            </a:r>
          </a:p>
          <a:p>
            <a:r>
              <a:rPr lang="en-GB" dirty="0"/>
              <a:t>New World encounters are what first allow the world to be “globalised”</a:t>
            </a:r>
          </a:p>
          <a:p>
            <a:r>
              <a:rPr lang="en-GB" dirty="0"/>
              <a:t>Lat Am important within trajectory of liberalism, </a:t>
            </a:r>
            <a:r>
              <a:rPr lang="en-GB" dirty="0" err="1"/>
              <a:t>incl</a:t>
            </a:r>
            <a:r>
              <a:rPr lang="en-GB" dirty="0"/>
              <a:t> popular liberalism</a:t>
            </a:r>
          </a:p>
          <a:p>
            <a:r>
              <a:rPr lang="en-GB" dirty="0"/>
              <a:t>Latin America at forefront of </a:t>
            </a:r>
            <a:r>
              <a:rPr lang="en-GB" b="1" dirty="0"/>
              <a:t>urbanisation; </a:t>
            </a:r>
            <a:r>
              <a:rPr lang="en-GB" dirty="0"/>
              <a:t>relatively </a:t>
            </a:r>
            <a:r>
              <a:rPr lang="en-GB" b="1" dirty="0"/>
              <a:t>industrialised </a:t>
            </a:r>
            <a:r>
              <a:rPr lang="en-GB" dirty="0"/>
              <a:t>compared to much of the rest of the world</a:t>
            </a:r>
          </a:p>
          <a:p>
            <a:r>
              <a:rPr lang="en-GB" dirty="0"/>
              <a:t>Centrally important </a:t>
            </a:r>
            <a:r>
              <a:rPr lang="en-GB" b="1" dirty="0"/>
              <a:t>political </a:t>
            </a:r>
            <a:r>
              <a:rPr lang="en-GB" dirty="0"/>
              <a:t>developments: nationalism; populism in mid-C20, first social revolution (Mexico, 1910), 1950s revolutions (especially Cuba)</a:t>
            </a:r>
          </a:p>
          <a:p>
            <a:r>
              <a:rPr lang="en-GB" dirty="0"/>
              <a:t>Early, specific ideas about race as part of development of social hierarchies and polities; then, important ideas about race mixture and nationhood</a:t>
            </a:r>
          </a:p>
          <a:p>
            <a:endParaRPr lang="en-GB" dirty="0"/>
          </a:p>
          <a:p>
            <a:endParaRPr lang="en-GB" dirty="0"/>
          </a:p>
          <a:p>
            <a:endParaRPr lang="en-GB" dirty="0"/>
          </a:p>
        </p:txBody>
      </p:sp>
    </p:spTree>
    <p:extLst>
      <p:ext uri="{BB962C8B-B14F-4D97-AF65-F5344CB8AC3E}">
        <p14:creationId xmlns:p14="http://schemas.microsoft.com/office/powerpoint/2010/main" val="73649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4A48A-48AF-4A74-9857-F13E6A7928AC}"/>
              </a:ext>
            </a:extLst>
          </p:cNvPr>
          <p:cNvSpPr>
            <a:spLocks noGrp="1"/>
          </p:cNvSpPr>
          <p:nvPr>
            <p:ph type="title"/>
          </p:nvPr>
        </p:nvSpPr>
        <p:spPr/>
        <p:txBody>
          <a:bodyPr/>
          <a:lstStyle/>
          <a:p>
            <a:r>
              <a:rPr lang="en-GB" b="1" dirty="0"/>
              <a:t>Why “Latin” America?</a:t>
            </a:r>
          </a:p>
        </p:txBody>
      </p:sp>
      <p:sp>
        <p:nvSpPr>
          <p:cNvPr id="3" name="Content Placeholder 2">
            <a:extLst>
              <a:ext uri="{FF2B5EF4-FFF2-40B4-BE49-F238E27FC236}">
                <a16:creationId xmlns:a16="http://schemas.microsoft.com/office/drawing/2014/main" id="{FA9E8908-7413-491B-9498-6DDEA71A21F7}"/>
              </a:ext>
            </a:extLst>
          </p:cNvPr>
          <p:cNvSpPr>
            <a:spLocks noGrp="1"/>
          </p:cNvSpPr>
          <p:nvPr>
            <p:ph idx="1"/>
          </p:nvPr>
        </p:nvSpPr>
        <p:spPr>
          <a:xfrm>
            <a:off x="838200" y="1503680"/>
            <a:ext cx="10515600" cy="5090160"/>
          </a:xfrm>
        </p:spPr>
        <p:txBody>
          <a:bodyPr>
            <a:normAutofit fontScale="92500" lnSpcReduction="10000"/>
          </a:bodyPr>
          <a:lstStyle/>
          <a:p>
            <a:endParaRPr lang="en-GB" b="1" dirty="0"/>
          </a:p>
          <a:p>
            <a:r>
              <a:rPr lang="en-GB" b="1" dirty="0"/>
              <a:t>Like most other terms, the notion of “Latin America” has a HISTORY, steeped in struggles for power and control in the region </a:t>
            </a:r>
          </a:p>
          <a:p>
            <a:r>
              <a:rPr lang="en-GB" dirty="0"/>
              <a:t>First used as an idea by French writer Michel Chevalier, 1830s</a:t>
            </a:r>
          </a:p>
          <a:p>
            <a:r>
              <a:rPr lang="en-GB" dirty="0"/>
              <a:t>Took on further currency during the French invasion of Mexico, 1861-7</a:t>
            </a:r>
          </a:p>
          <a:p>
            <a:r>
              <a:rPr lang="en-GB" dirty="0"/>
              <a:t>Notion of </a:t>
            </a:r>
            <a:r>
              <a:rPr lang="en-GB" b="1" dirty="0"/>
              <a:t>non-Anglophone Americas </a:t>
            </a:r>
            <a:r>
              <a:rPr lang="en-GB" dirty="0"/>
              <a:t>as sharing history/ culture based on romance languages; tied in with cultural dominance of France for many Latin American countries in C19, after independence from Spain/ Portugal</a:t>
            </a:r>
          </a:p>
          <a:p>
            <a:r>
              <a:rPr lang="en-GB" b="1" dirty="0"/>
              <a:t>Generally used to differentiate Anglophone North America (especially the increasingly dominant US)</a:t>
            </a:r>
            <a:r>
              <a:rPr lang="en-GB" dirty="0"/>
              <a:t> from the rest of the region</a:t>
            </a:r>
          </a:p>
          <a:p>
            <a:r>
              <a:rPr lang="en-GB" dirty="0"/>
              <a:t>Hence, a series of </a:t>
            </a:r>
            <a:r>
              <a:rPr lang="en-GB" b="1" dirty="0"/>
              <a:t>dichotomies: </a:t>
            </a:r>
            <a:r>
              <a:rPr lang="en-GB" dirty="0"/>
              <a:t>easy association with economic backwardness, non-whiteness/ race mixture, “non-western” – see Jose Moya’s article in this week’s seminar reading for these arguments… </a:t>
            </a:r>
          </a:p>
          <a:p>
            <a:endParaRPr lang="en-GB" dirty="0"/>
          </a:p>
        </p:txBody>
      </p:sp>
    </p:spTree>
    <p:extLst>
      <p:ext uri="{BB962C8B-B14F-4D97-AF65-F5344CB8AC3E}">
        <p14:creationId xmlns:p14="http://schemas.microsoft.com/office/powerpoint/2010/main" val="2507796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9BA1D4-957B-4B3C-ABDA-27DD3A791B59}"/>
              </a:ext>
            </a:extLst>
          </p:cNvPr>
          <p:cNvSpPr>
            <a:spLocks noGrp="1"/>
          </p:cNvSpPr>
          <p:nvPr>
            <p:ph type="title"/>
          </p:nvPr>
        </p:nvSpPr>
        <p:spPr/>
        <p:txBody>
          <a:bodyPr>
            <a:normAutofit/>
          </a:bodyPr>
          <a:lstStyle/>
          <a:p>
            <a:br>
              <a:rPr lang="en-GB" dirty="0"/>
            </a:br>
            <a:br>
              <a:rPr lang="en-GB" dirty="0"/>
            </a:br>
            <a:endParaRPr lang="en-GB" dirty="0"/>
          </a:p>
        </p:txBody>
      </p:sp>
      <p:pic>
        <p:nvPicPr>
          <p:cNvPr id="8" name="Picture Placeholder 7">
            <a:extLst>
              <a:ext uri="{FF2B5EF4-FFF2-40B4-BE49-F238E27FC236}">
                <a16:creationId xmlns:a16="http://schemas.microsoft.com/office/drawing/2014/main" id="{65E3850B-DE76-4EF7-89F8-D590B1C8AA2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6622" b="6622"/>
          <a:stretch>
            <a:fillRect/>
          </a:stretch>
        </p:blipFill>
        <p:spPr>
          <a:xfrm>
            <a:off x="4772025" y="987425"/>
            <a:ext cx="6583363" cy="4873625"/>
          </a:xfrm>
        </p:spPr>
      </p:pic>
      <p:sp>
        <p:nvSpPr>
          <p:cNvPr id="6" name="Text Placeholder 5">
            <a:extLst>
              <a:ext uri="{FF2B5EF4-FFF2-40B4-BE49-F238E27FC236}">
                <a16:creationId xmlns:a16="http://schemas.microsoft.com/office/drawing/2014/main" id="{3DAD9C81-FF80-4587-9330-40821AC5DB78}"/>
              </a:ext>
            </a:extLst>
          </p:cNvPr>
          <p:cNvSpPr>
            <a:spLocks noGrp="1"/>
          </p:cNvSpPr>
          <p:nvPr>
            <p:ph type="body" sz="half" idx="2"/>
          </p:nvPr>
        </p:nvSpPr>
        <p:spPr/>
        <p:txBody>
          <a:bodyPr>
            <a:normAutofit/>
          </a:bodyPr>
          <a:lstStyle/>
          <a:p>
            <a:endParaRPr lang="en-GB" dirty="0"/>
          </a:p>
          <a:p>
            <a:r>
              <a:rPr lang="en-GB" sz="2000" b="1" dirty="0"/>
              <a:t>The French invasion of Mexico, 1861-7</a:t>
            </a:r>
          </a:p>
          <a:p>
            <a:endParaRPr lang="en-GB" sz="2000" b="1" dirty="0"/>
          </a:p>
        </p:txBody>
      </p:sp>
    </p:spTree>
    <p:extLst>
      <p:ext uri="{BB962C8B-B14F-4D97-AF65-F5344CB8AC3E}">
        <p14:creationId xmlns:p14="http://schemas.microsoft.com/office/powerpoint/2010/main" val="2498307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A3E5B365-010A-B431-73D2-EA5196652CB4}"/>
              </a:ext>
            </a:extLst>
          </p:cNvPr>
          <p:cNvPicPr>
            <a:picLocks noGrp="1" noChangeAspect="1"/>
          </p:cNvPicPr>
          <p:nvPr/>
        </p:nvPicPr>
        <p:blipFill>
          <a:blip r:embed="rId2"/>
          <a:stretch>
            <a:fillRect/>
          </a:stretch>
        </p:blipFill>
        <p:spPr>
          <a:xfrm>
            <a:off x="7232173" y="0"/>
            <a:ext cx="3164770" cy="3351780"/>
          </a:xfrm>
          <a:prstGeom prst="rect">
            <a:avLst/>
          </a:prstGeom>
        </p:spPr>
      </p:pic>
      <p:pic>
        <p:nvPicPr>
          <p:cNvPr id="6" name="Picture 5">
            <a:extLst>
              <a:ext uri="{FF2B5EF4-FFF2-40B4-BE49-F238E27FC236}">
                <a16:creationId xmlns:a16="http://schemas.microsoft.com/office/drawing/2014/main" id="{940A36F2-03C3-08AE-C5AF-CBCFE0411B56}"/>
              </a:ext>
            </a:extLst>
          </p:cNvPr>
          <p:cNvPicPr>
            <a:picLocks noChangeAspect="1"/>
          </p:cNvPicPr>
          <p:nvPr/>
        </p:nvPicPr>
        <p:blipFill>
          <a:blip r:embed="rId3"/>
          <a:stretch>
            <a:fillRect/>
          </a:stretch>
        </p:blipFill>
        <p:spPr>
          <a:xfrm>
            <a:off x="-11939" y="338240"/>
            <a:ext cx="5838998" cy="4429428"/>
          </a:xfrm>
          <a:prstGeom prst="rect">
            <a:avLst/>
          </a:prstGeom>
        </p:spPr>
      </p:pic>
      <p:sp>
        <p:nvSpPr>
          <p:cNvPr id="7" name="TextBox 5">
            <a:extLst>
              <a:ext uri="{FF2B5EF4-FFF2-40B4-BE49-F238E27FC236}">
                <a16:creationId xmlns:a16="http://schemas.microsoft.com/office/drawing/2014/main" id="{0A0C371F-80B2-5D53-1538-BC981853BF16}"/>
              </a:ext>
            </a:extLst>
          </p:cNvPr>
          <p:cNvSpPr txBox="1"/>
          <p:nvPr/>
        </p:nvSpPr>
        <p:spPr>
          <a:xfrm>
            <a:off x="236077" y="4767668"/>
            <a:ext cx="5590982"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0" i="0" dirty="0">
                <a:effectLst/>
                <a:latin typeface="Arial" panose="020B0604020202020204" pitchFamily="34" charset="0"/>
              </a:rPr>
              <a:t>Jodocus </a:t>
            </a:r>
            <a:r>
              <a:rPr lang="en-GB" sz="2000" b="0" i="0" dirty="0" err="1">
                <a:effectLst/>
                <a:latin typeface="Arial" panose="020B0604020202020204" pitchFamily="34" charset="0"/>
              </a:rPr>
              <a:t>Hondius</a:t>
            </a:r>
            <a:r>
              <a:rPr lang="en-GB" sz="2000" b="0" i="0" dirty="0">
                <a:effectLst/>
                <a:latin typeface="Arial" panose="020B0604020202020204" pitchFamily="34" charset="0"/>
              </a:rPr>
              <a:t> (1563-1612), </a:t>
            </a:r>
          </a:p>
          <a:p>
            <a:r>
              <a:rPr lang="en-GB" sz="2000" b="0" i="0" dirty="0">
                <a:effectLst/>
                <a:latin typeface="Arial" panose="020B0604020202020204" pitchFamily="34" charset="0"/>
              </a:rPr>
              <a:t>America newly </a:t>
            </a:r>
            <a:r>
              <a:rPr lang="en-GB" sz="2000" b="0" i="0" dirty="0" err="1">
                <a:effectLst/>
                <a:latin typeface="Arial" panose="020B0604020202020204" pitchFamily="34" charset="0"/>
              </a:rPr>
              <a:t>deliniated</a:t>
            </a:r>
            <a:r>
              <a:rPr lang="en-GB" sz="2000" b="0" i="0" dirty="0">
                <a:effectLst/>
                <a:latin typeface="Arial" panose="020B0604020202020204" pitchFamily="34" charset="0"/>
              </a:rPr>
              <a:t>, </a:t>
            </a:r>
            <a:r>
              <a:rPr lang="en-GB" sz="2000" b="0" i="1" dirty="0">
                <a:effectLst/>
                <a:latin typeface="Arial" panose="020B0604020202020204" pitchFamily="34" charset="0"/>
              </a:rPr>
              <a:t>Library of Congress</a:t>
            </a:r>
            <a:endParaRPr lang="en-GB" sz="2000" i="1" dirty="0"/>
          </a:p>
        </p:txBody>
      </p:sp>
      <p:sp>
        <p:nvSpPr>
          <p:cNvPr id="8" name="TextBox 7">
            <a:extLst>
              <a:ext uri="{FF2B5EF4-FFF2-40B4-BE49-F238E27FC236}">
                <a16:creationId xmlns:a16="http://schemas.microsoft.com/office/drawing/2014/main" id="{3F34ACC4-DED4-5A77-0C6C-EF1B2C2E3E38}"/>
              </a:ext>
            </a:extLst>
          </p:cNvPr>
          <p:cNvSpPr txBox="1"/>
          <p:nvPr/>
        </p:nvSpPr>
        <p:spPr>
          <a:xfrm>
            <a:off x="5827059" y="3429000"/>
            <a:ext cx="6426225" cy="40011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0" i="0" u="none" strike="noStrike" dirty="0">
                <a:effectLst/>
                <a:latin typeface="Arial" panose="020B0604020202020204" pitchFamily="34" charset="0"/>
                <a:hlinkClick r:id="rId4" tooltip="w:en:Joaquín Torres García"/>
              </a:rPr>
              <a:t>Joaquín Torres García</a:t>
            </a:r>
            <a:r>
              <a:rPr lang="en-GB" sz="2000" b="0" i="0" dirty="0">
                <a:solidFill>
                  <a:srgbClr val="202122"/>
                </a:solidFill>
                <a:effectLst/>
                <a:latin typeface="Arial" panose="020B0604020202020204" pitchFamily="34" charset="0"/>
              </a:rPr>
              <a:t> (1878-1949), </a:t>
            </a:r>
            <a:r>
              <a:rPr lang="en-GB" sz="2000" b="0" i="1" dirty="0">
                <a:solidFill>
                  <a:srgbClr val="202122"/>
                </a:solidFill>
                <a:effectLst/>
                <a:latin typeface="Arial" panose="020B0604020202020204" pitchFamily="34" charset="0"/>
              </a:rPr>
              <a:t>América </a:t>
            </a:r>
            <a:r>
              <a:rPr lang="en-GB" sz="2000" b="0" i="1" dirty="0" err="1">
                <a:solidFill>
                  <a:srgbClr val="202122"/>
                </a:solidFill>
                <a:effectLst/>
                <a:latin typeface="Arial" panose="020B0604020202020204" pitchFamily="34" charset="0"/>
              </a:rPr>
              <a:t>Invertida</a:t>
            </a:r>
            <a:r>
              <a:rPr lang="en-GB" sz="2000" b="0" i="0" dirty="0">
                <a:solidFill>
                  <a:srgbClr val="202122"/>
                </a:solidFill>
                <a:effectLst/>
                <a:latin typeface="Arial" panose="020B0604020202020204" pitchFamily="34" charset="0"/>
              </a:rPr>
              <a:t>. </a:t>
            </a:r>
            <a:endParaRPr lang="en-GB" sz="2000" dirty="0"/>
          </a:p>
        </p:txBody>
      </p:sp>
      <p:pic>
        <p:nvPicPr>
          <p:cNvPr id="9" name="Picture 8">
            <a:extLst>
              <a:ext uri="{FF2B5EF4-FFF2-40B4-BE49-F238E27FC236}">
                <a16:creationId xmlns:a16="http://schemas.microsoft.com/office/drawing/2014/main" id="{7348BA5F-28BE-A32E-7F40-8F0652F62C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3944337"/>
            <a:ext cx="5314550" cy="2900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7011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D6D2E33-B51E-4858-8A40-63E80925B3E4}"/>
              </a:ext>
            </a:extLst>
          </p:cNvPr>
          <p:cNvSpPr>
            <a:spLocks noGrp="1"/>
          </p:cNvSpPr>
          <p:nvPr>
            <p:ph type="title"/>
          </p:nvPr>
        </p:nvSpPr>
        <p:spPr/>
        <p:txBody>
          <a:bodyPr/>
          <a:lstStyle/>
          <a:p>
            <a:r>
              <a:rPr lang="en-GB" b="1" dirty="0"/>
              <a:t>How useful is the term?</a:t>
            </a:r>
          </a:p>
        </p:txBody>
      </p:sp>
      <p:sp>
        <p:nvSpPr>
          <p:cNvPr id="6" name="Content Placeholder 5">
            <a:extLst>
              <a:ext uri="{FF2B5EF4-FFF2-40B4-BE49-F238E27FC236}">
                <a16:creationId xmlns:a16="http://schemas.microsoft.com/office/drawing/2014/main" id="{F21E415F-85AC-4E30-A533-B47B27AA5538}"/>
              </a:ext>
            </a:extLst>
          </p:cNvPr>
          <p:cNvSpPr>
            <a:spLocks noGrp="1"/>
          </p:cNvSpPr>
          <p:nvPr>
            <p:ph idx="1"/>
          </p:nvPr>
        </p:nvSpPr>
        <p:spPr>
          <a:xfrm>
            <a:off x="838200" y="1432560"/>
            <a:ext cx="10515600" cy="4744403"/>
          </a:xfrm>
        </p:spPr>
        <p:txBody>
          <a:bodyPr>
            <a:normAutofit fontScale="85000" lnSpcReduction="20000"/>
          </a:bodyPr>
          <a:lstStyle/>
          <a:p>
            <a:r>
              <a:rPr lang="en-GB" dirty="0"/>
              <a:t>Used more </a:t>
            </a:r>
            <a:r>
              <a:rPr lang="en-GB" b="1" dirty="0"/>
              <a:t>outside </a:t>
            </a:r>
            <a:r>
              <a:rPr lang="en-GB" dirty="0"/>
              <a:t>the region than inside; people in “Latin America” think of themselves more in terms of local or national identities; </a:t>
            </a:r>
          </a:p>
          <a:p>
            <a:r>
              <a:rPr lang="en-GB" dirty="0"/>
              <a:t>Those who travel internationally often go to the US or Europe more than their immediate neighbours; extensive influence of US and Northern Europe culturally, economically</a:t>
            </a:r>
          </a:p>
          <a:p>
            <a:r>
              <a:rPr lang="en-GB" dirty="0"/>
              <a:t>Significant </a:t>
            </a:r>
            <a:r>
              <a:rPr lang="en-GB" b="1" dirty="0"/>
              <a:t>geographical, climatic differences </a:t>
            </a:r>
            <a:r>
              <a:rPr lang="en-GB" dirty="0"/>
              <a:t>as well as national and social ones…</a:t>
            </a:r>
          </a:p>
          <a:p>
            <a:r>
              <a:rPr lang="en-GB" dirty="0"/>
              <a:t>Deserts; Andean highlands; tropics and subtropics; temperate plains of southern cone (look more like the US mid-west)</a:t>
            </a:r>
          </a:p>
          <a:p>
            <a:r>
              <a:rPr lang="en-GB" dirty="0"/>
              <a:t>Major differences between Spanish and Portuguese colonial experiences…</a:t>
            </a:r>
          </a:p>
          <a:p>
            <a:r>
              <a:rPr lang="en-GB" dirty="0"/>
              <a:t>But overall, very </a:t>
            </a:r>
            <a:r>
              <a:rPr lang="en-GB" b="1" dirty="0"/>
              <a:t>long, thoroughgoing history of Iberian colonisation does create a large number of similarities between “Latin American” countries</a:t>
            </a:r>
          </a:p>
          <a:p>
            <a:r>
              <a:rPr lang="en-GB" dirty="0"/>
              <a:t>Many places in the Americas don’t ‘fit’ very well within the categorisations… Haiti? The Caribbean in general (what about Cuba)? Quebec? Texas, California, Florida..? What about the huge Latino presence in the US?...</a:t>
            </a:r>
            <a:endParaRPr lang="en-GB" b="1" dirty="0"/>
          </a:p>
          <a:p>
            <a:pPr marL="0" indent="0">
              <a:buNone/>
            </a:pPr>
            <a:endParaRPr lang="en-GB" dirty="0"/>
          </a:p>
        </p:txBody>
      </p:sp>
    </p:spTree>
    <p:extLst>
      <p:ext uri="{BB962C8B-B14F-4D97-AF65-F5344CB8AC3E}">
        <p14:creationId xmlns:p14="http://schemas.microsoft.com/office/powerpoint/2010/main" val="2399704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E9126F-EF78-4B8F-AE87-EF99064F4E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930" y="15240"/>
            <a:ext cx="10424140" cy="6827520"/>
          </a:xfrm>
          <a:prstGeom prst="rect">
            <a:avLst/>
          </a:prstGeom>
        </p:spPr>
      </p:pic>
    </p:spTree>
    <p:extLst>
      <p:ext uri="{BB962C8B-B14F-4D97-AF65-F5344CB8AC3E}">
        <p14:creationId xmlns:p14="http://schemas.microsoft.com/office/powerpoint/2010/main" val="2336739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7455B-7779-4A92-8635-B5AE639F7945}"/>
              </a:ext>
            </a:extLst>
          </p:cNvPr>
          <p:cNvSpPr>
            <a:spLocks noGrp="1"/>
          </p:cNvSpPr>
          <p:nvPr>
            <p:ph type="title"/>
          </p:nvPr>
        </p:nvSpPr>
        <p:spPr/>
        <p:txBody>
          <a:bodyPr/>
          <a:lstStyle/>
          <a:p>
            <a:r>
              <a:rPr lang="en-GB" b="1" dirty="0"/>
              <a:t>Inequality</a:t>
            </a:r>
          </a:p>
        </p:txBody>
      </p:sp>
      <p:sp>
        <p:nvSpPr>
          <p:cNvPr id="3" name="Content Placeholder 2">
            <a:extLst>
              <a:ext uri="{FF2B5EF4-FFF2-40B4-BE49-F238E27FC236}">
                <a16:creationId xmlns:a16="http://schemas.microsoft.com/office/drawing/2014/main" id="{F8CC7ACF-4DC9-4072-903A-737DFAC2C576}"/>
              </a:ext>
            </a:extLst>
          </p:cNvPr>
          <p:cNvSpPr>
            <a:spLocks noGrp="1"/>
          </p:cNvSpPr>
          <p:nvPr>
            <p:ph idx="1"/>
          </p:nvPr>
        </p:nvSpPr>
        <p:spPr/>
        <p:txBody>
          <a:bodyPr>
            <a:normAutofit fontScale="85000" lnSpcReduction="10000"/>
          </a:bodyPr>
          <a:lstStyle/>
          <a:p>
            <a:r>
              <a:rPr lang="en-GB" dirty="0"/>
              <a:t>Social; racial; economic</a:t>
            </a:r>
          </a:p>
          <a:p>
            <a:r>
              <a:rPr lang="en-GB" dirty="0"/>
              <a:t>Stems in first instance from violently unequal colonial encounters…</a:t>
            </a:r>
          </a:p>
          <a:p>
            <a:r>
              <a:rPr lang="en-GB" dirty="0"/>
              <a:t>And from </a:t>
            </a:r>
            <a:r>
              <a:rPr lang="en-GB" b="1" dirty="0"/>
              <a:t>labour demands </a:t>
            </a:r>
            <a:r>
              <a:rPr lang="en-GB" dirty="0"/>
              <a:t>of Spanish and Portuguese</a:t>
            </a:r>
          </a:p>
          <a:p>
            <a:r>
              <a:rPr lang="en-GB" dirty="0"/>
              <a:t>Existence of dense populations for </a:t>
            </a:r>
            <a:r>
              <a:rPr lang="en-GB" b="1" dirty="0"/>
              <a:t>work in mines</a:t>
            </a:r>
            <a:r>
              <a:rPr lang="en-GB" dirty="0"/>
              <a:t> helps determine which areas become </a:t>
            </a:r>
            <a:r>
              <a:rPr lang="en-GB" b="1" dirty="0"/>
              <a:t>centres of empire, </a:t>
            </a:r>
            <a:r>
              <a:rPr lang="en-GB" b="1" dirty="0" err="1"/>
              <a:t>esp</a:t>
            </a:r>
            <a:r>
              <a:rPr lang="en-GB" b="1" dirty="0"/>
              <a:t> in Spanish case</a:t>
            </a:r>
          </a:p>
          <a:p>
            <a:r>
              <a:rPr lang="en-GB" dirty="0"/>
              <a:t>Other areas: no native labour supply</a:t>
            </a:r>
          </a:p>
          <a:p>
            <a:r>
              <a:rPr lang="en-GB" dirty="0"/>
              <a:t>Arrival of </a:t>
            </a:r>
            <a:r>
              <a:rPr lang="en-GB" b="1" dirty="0"/>
              <a:t>enslaved Africans </a:t>
            </a:r>
            <a:r>
              <a:rPr lang="en-GB" dirty="0"/>
              <a:t>in huge numbers  - early C16 to late C19</a:t>
            </a:r>
          </a:p>
          <a:p>
            <a:r>
              <a:rPr lang="en-GB" dirty="0"/>
              <a:t>Polities/ societies </a:t>
            </a:r>
            <a:r>
              <a:rPr lang="en-GB" b="1" dirty="0"/>
              <a:t>rested on complex systems of hierarchy; </a:t>
            </a:r>
            <a:r>
              <a:rPr lang="en-GB" dirty="0"/>
              <a:t>combined notions of religious purity with elements of what we’d now call race, class, gender…</a:t>
            </a:r>
          </a:p>
          <a:p>
            <a:r>
              <a:rPr lang="en-GB" dirty="0"/>
              <a:t>Important </a:t>
            </a:r>
            <a:r>
              <a:rPr lang="en-GB" b="1" dirty="0"/>
              <a:t>evolution </a:t>
            </a:r>
            <a:r>
              <a:rPr lang="en-GB" dirty="0"/>
              <a:t>of social hierarchies, and </a:t>
            </a:r>
            <a:r>
              <a:rPr lang="en-GB" b="1" dirty="0"/>
              <a:t>resistance/ subversion </a:t>
            </a:r>
            <a:r>
              <a:rPr lang="en-GB" dirty="0"/>
              <a:t>to them; but they nonetheless endure long after colonial rule; legacy felt today</a:t>
            </a:r>
          </a:p>
          <a:p>
            <a:endParaRPr lang="en-GB" dirty="0"/>
          </a:p>
          <a:p>
            <a:endParaRPr lang="en-GB" dirty="0"/>
          </a:p>
        </p:txBody>
      </p:sp>
    </p:spTree>
    <p:extLst>
      <p:ext uri="{BB962C8B-B14F-4D97-AF65-F5344CB8AC3E}">
        <p14:creationId xmlns:p14="http://schemas.microsoft.com/office/powerpoint/2010/main" val="120303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704F6-C2E7-4F20-B4AD-651092E46B45}"/>
              </a:ext>
            </a:extLst>
          </p:cNvPr>
          <p:cNvSpPr>
            <a:spLocks noGrp="1"/>
          </p:cNvSpPr>
          <p:nvPr>
            <p:ph type="title"/>
          </p:nvPr>
        </p:nvSpPr>
        <p:spPr/>
        <p:txBody>
          <a:bodyPr/>
          <a:lstStyle/>
          <a:p>
            <a:r>
              <a:rPr lang="en-GB" b="1" dirty="0"/>
              <a:t>Economic inequality</a:t>
            </a:r>
          </a:p>
        </p:txBody>
      </p:sp>
      <p:sp>
        <p:nvSpPr>
          <p:cNvPr id="3" name="Content Placeholder 2">
            <a:extLst>
              <a:ext uri="{FF2B5EF4-FFF2-40B4-BE49-F238E27FC236}">
                <a16:creationId xmlns:a16="http://schemas.microsoft.com/office/drawing/2014/main" id="{B2AAA181-8C77-4832-8BDC-DBB972CAF40B}"/>
              </a:ext>
            </a:extLst>
          </p:cNvPr>
          <p:cNvSpPr>
            <a:spLocks noGrp="1"/>
          </p:cNvSpPr>
          <p:nvPr>
            <p:ph idx="1"/>
          </p:nvPr>
        </p:nvSpPr>
        <p:spPr/>
        <p:txBody>
          <a:bodyPr>
            <a:normAutofit fontScale="85000" lnSpcReduction="20000"/>
          </a:bodyPr>
          <a:lstStyle/>
          <a:p>
            <a:r>
              <a:rPr lang="en-GB" dirty="0"/>
              <a:t>Profoundly unequal economic situation for different parts of society, during colonial rule; worsens if anything after independence</a:t>
            </a:r>
          </a:p>
          <a:p>
            <a:r>
              <a:rPr lang="en-GB" b="1" dirty="0"/>
              <a:t>Land inequality: massive land grants </a:t>
            </a:r>
            <a:r>
              <a:rPr lang="en-GB" dirty="0"/>
              <a:t>to privileged Europeans is </a:t>
            </a:r>
            <a:r>
              <a:rPr lang="en-GB" b="1" dirty="0"/>
              <a:t>tool of empire-building; </a:t>
            </a:r>
            <a:r>
              <a:rPr lang="en-GB" dirty="0"/>
              <a:t>phenomenon of </a:t>
            </a:r>
            <a:r>
              <a:rPr lang="en-GB" b="1" i="1" dirty="0"/>
              <a:t>hacienda/ fazenda </a:t>
            </a:r>
            <a:r>
              <a:rPr lang="en-GB" dirty="0"/>
              <a:t>is about social and political inequality as well as economic; </a:t>
            </a:r>
          </a:p>
          <a:p>
            <a:r>
              <a:rPr lang="en-GB" b="1" dirty="0"/>
              <a:t>Late C19: Lat Am economies and lands drawn on huge scale into Atlantic economy/ industrialising north Atlantic; </a:t>
            </a:r>
            <a:r>
              <a:rPr lang="en-GB" dirty="0"/>
              <a:t>process compounds economic inequality</a:t>
            </a:r>
          </a:p>
          <a:p>
            <a:r>
              <a:rPr lang="en-GB" dirty="0"/>
              <a:t>Periods of very fast </a:t>
            </a:r>
            <a:r>
              <a:rPr lang="en-GB" b="1" dirty="0"/>
              <a:t>economic growth </a:t>
            </a:r>
            <a:r>
              <a:rPr lang="en-GB" dirty="0"/>
              <a:t>in C20 generally </a:t>
            </a:r>
            <a:r>
              <a:rPr lang="en-GB" b="1" dirty="0"/>
              <a:t>widen economic inequality</a:t>
            </a:r>
          </a:p>
          <a:p>
            <a:r>
              <a:rPr lang="en-GB" b="1" dirty="0"/>
              <a:t>Lat Am countries (with notable exceptions) score really highly on the Gini coefficient (measure of economic inequality)</a:t>
            </a:r>
          </a:p>
          <a:p>
            <a:r>
              <a:rPr lang="en-GB" b="1" dirty="0"/>
              <a:t>Rapid, uncontrolled urbanisation </a:t>
            </a:r>
            <a:r>
              <a:rPr lang="en-GB" dirty="0"/>
              <a:t>is part of this process; </a:t>
            </a:r>
            <a:r>
              <a:rPr lang="en-GB" b="1" dirty="0"/>
              <a:t>urban inequality, shantytowns (favelas) very general Latin American phenomenon </a:t>
            </a:r>
            <a:endParaRPr lang="en-GB" dirty="0"/>
          </a:p>
          <a:p>
            <a:endParaRPr lang="en-GB" b="1" dirty="0"/>
          </a:p>
        </p:txBody>
      </p:sp>
    </p:spTree>
    <p:extLst>
      <p:ext uri="{BB962C8B-B14F-4D97-AF65-F5344CB8AC3E}">
        <p14:creationId xmlns:p14="http://schemas.microsoft.com/office/powerpoint/2010/main" val="3080201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a:t>Morumbi</a:t>
            </a:r>
            <a:r>
              <a:rPr lang="en-GB" dirty="0"/>
              <a:t> neighbourhood, S</a:t>
            </a:r>
            <a:r>
              <a:rPr lang="es-PR" dirty="0"/>
              <a:t>ã</a:t>
            </a:r>
            <a:r>
              <a:rPr lang="en-GB" dirty="0"/>
              <a:t>o Paulo, with Para</a:t>
            </a:r>
            <a:r>
              <a:rPr lang="es-PR" dirty="0"/>
              <a:t>í</a:t>
            </a:r>
            <a:r>
              <a:rPr lang="en-GB" dirty="0"/>
              <a:t>so </a:t>
            </a:r>
            <a:r>
              <a:rPr lang="en-GB" i="1" dirty="0" err="1"/>
              <a:t>favela</a:t>
            </a:r>
            <a:r>
              <a:rPr lang="en-GB" dirty="0"/>
              <a:t> next door</a:t>
            </a:r>
          </a:p>
        </p:txBody>
      </p:sp>
      <p:pic>
        <p:nvPicPr>
          <p:cNvPr id="4" name="Content Placeholder 3" descr="image001.jpg"/>
          <p:cNvPicPr>
            <a:picLocks noGrp="1" noChangeAspect="1"/>
          </p:cNvPicPr>
          <p:nvPr>
            <p:ph idx="1"/>
          </p:nvPr>
        </p:nvPicPr>
        <p:blipFill>
          <a:blip r:embed="rId3" cstate="print"/>
          <a:stretch>
            <a:fillRect/>
          </a:stretch>
        </p:blipFill>
        <p:spPr>
          <a:xfrm>
            <a:off x="1971040" y="1928802"/>
            <a:ext cx="7911174" cy="4665038"/>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AF91E57-B754-415E-9EDB-DB4D890172A9}"/>
              </a:ext>
            </a:extLst>
          </p:cNvPr>
          <p:cNvSpPr>
            <a:spLocks noGrp="1"/>
          </p:cNvSpPr>
          <p:nvPr>
            <p:ph type="title"/>
          </p:nvPr>
        </p:nvSpPr>
        <p:spPr/>
        <p:txBody>
          <a:bodyPr/>
          <a:lstStyle/>
          <a:p>
            <a:r>
              <a:rPr lang="en-GB" b="1" i="1" dirty="0" err="1"/>
              <a:t>Garapa</a:t>
            </a:r>
            <a:r>
              <a:rPr lang="en-GB" b="1" i="1" dirty="0"/>
              <a:t>, </a:t>
            </a:r>
            <a:r>
              <a:rPr lang="en-GB" b="1" dirty="0"/>
              <a:t>dir. Jose </a:t>
            </a:r>
            <a:r>
              <a:rPr lang="en-GB" b="1" dirty="0" err="1"/>
              <a:t>Padilha</a:t>
            </a:r>
            <a:r>
              <a:rPr lang="en-GB" b="1" dirty="0"/>
              <a:t>, 2009</a:t>
            </a:r>
            <a:endParaRPr lang="en-GB" b="1" i="1" dirty="0"/>
          </a:p>
        </p:txBody>
      </p:sp>
      <p:sp>
        <p:nvSpPr>
          <p:cNvPr id="7" name="Text Placeholder 6">
            <a:extLst>
              <a:ext uri="{FF2B5EF4-FFF2-40B4-BE49-F238E27FC236}">
                <a16:creationId xmlns:a16="http://schemas.microsoft.com/office/drawing/2014/main" id="{AE08295E-1EA0-4375-879E-D518E816C70D}"/>
              </a:ext>
            </a:extLst>
          </p:cNvPr>
          <p:cNvSpPr>
            <a:spLocks noGrp="1"/>
          </p:cNvSpPr>
          <p:nvPr>
            <p:ph type="body" sz="half" idx="2"/>
          </p:nvPr>
        </p:nvSpPr>
        <p:spPr/>
        <p:txBody>
          <a:bodyPr>
            <a:normAutofit lnSpcReduction="10000"/>
          </a:bodyPr>
          <a:lstStyle/>
          <a:p>
            <a:r>
              <a:rPr lang="en-GB" sz="2400" dirty="0"/>
              <a:t>A documentary film about people living with chronic hunger in Brazil’s arid north-eastern region</a:t>
            </a:r>
          </a:p>
          <a:p>
            <a:r>
              <a:rPr lang="en-GB" sz="2400" i="1" dirty="0" err="1"/>
              <a:t>Garapa</a:t>
            </a:r>
            <a:r>
              <a:rPr lang="en-GB" sz="2400" i="1" dirty="0"/>
              <a:t> </a:t>
            </a:r>
            <a:r>
              <a:rPr lang="en-GB" sz="2400" dirty="0"/>
              <a:t>is a sugar solution given by parents to their children to assuage their hunger when they don’t have enough food to eat</a:t>
            </a:r>
          </a:p>
          <a:p>
            <a:r>
              <a:rPr lang="en-GB" sz="2400" dirty="0"/>
              <a:t>Brazil is currently the world’s ninth richest country…</a:t>
            </a:r>
          </a:p>
          <a:p>
            <a:endParaRPr lang="en-GB" dirty="0"/>
          </a:p>
        </p:txBody>
      </p:sp>
      <p:pic>
        <p:nvPicPr>
          <p:cNvPr id="15" name="Picture Placeholder 14">
            <a:extLst>
              <a:ext uri="{FF2B5EF4-FFF2-40B4-BE49-F238E27FC236}">
                <a16:creationId xmlns:a16="http://schemas.microsoft.com/office/drawing/2014/main" id="{9A1D5534-0DAB-4AC3-88E7-F4E2B1549D9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0651" b="10651"/>
          <a:stretch>
            <a:fillRect/>
          </a:stretch>
        </p:blipFill>
        <p:spPr/>
      </p:pic>
    </p:spTree>
    <p:extLst>
      <p:ext uri="{BB962C8B-B14F-4D97-AF65-F5344CB8AC3E}">
        <p14:creationId xmlns:p14="http://schemas.microsoft.com/office/powerpoint/2010/main" val="593786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A6E62B3-E16E-485D-9B4E-A8A0F1B07EEF}"/>
              </a:ext>
            </a:extLst>
          </p:cNvPr>
          <p:cNvSpPr>
            <a:spLocks noGrp="1"/>
          </p:cNvSpPr>
          <p:nvPr>
            <p:ph type="title"/>
          </p:nvPr>
        </p:nvSpPr>
        <p:spPr/>
        <p:txBody>
          <a:bodyPr/>
          <a:lstStyle/>
          <a:p>
            <a:r>
              <a:rPr lang="en-GB" b="1" dirty="0"/>
              <a:t>Resistance and politics “from below”</a:t>
            </a:r>
          </a:p>
        </p:txBody>
      </p:sp>
      <p:sp>
        <p:nvSpPr>
          <p:cNvPr id="6" name="Content Placeholder 5">
            <a:extLst>
              <a:ext uri="{FF2B5EF4-FFF2-40B4-BE49-F238E27FC236}">
                <a16:creationId xmlns:a16="http://schemas.microsoft.com/office/drawing/2014/main" id="{1FA8DA72-6429-49EB-B6DF-FB355AE345C9}"/>
              </a:ext>
            </a:extLst>
          </p:cNvPr>
          <p:cNvSpPr>
            <a:spLocks noGrp="1"/>
          </p:cNvSpPr>
          <p:nvPr>
            <p:ph idx="1"/>
          </p:nvPr>
        </p:nvSpPr>
        <p:spPr/>
        <p:txBody>
          <a:bodyPr>
            <a:normAutofit/>
          </a:bodyPr>
          <a:lstStyle/>
          <a:p>
            <a:r>
              <a:rPr lang="en-GB" dirty="0"/>
              <a:t>Indigenous and enslaved rebellions and resistance from earliest colonial times</a:t>
            </a:r>
          </a:p>
          <a:p>
            <a:r>
              <a:rPr lang="en-GB" dirty="0"/>
              <a:t>C19 “popular democracy”: non-elite, enslaved, indigenous people adopt notions of liberalism and anticolonial struggle to their own ends</a:t>
            </a:r>
          </a:p>
          <a:p>
            <a:r>
              <a:rPr lang="en-GB" dirty="0"/>
              <a:t>Mexico 1910: world’s first “social revolution”</a:t>
            </a:r>
          </a:p>
          <a:p>
            <a:r>
              <a:rPr lang="en-GB" dirty="0"/>
              <a:t>Mid-twentieth century revolutions (Cuba is only the most famous…)</a:t>
            </a:r>
          </a:p>
          <a:p>
            <a:r>
              <a:rPr lang="en-GB" dirty="0"/>
              <a:t>Late-twentieth-century social movements – Zapatistas, land reform/ peasant leagues, racial equality movements, women’s movements…</a:t>
            </a:r>
          </a:p>
          <a:p>
            <a:endParaRPr lang="en-GB" dirty="0"/>
          </a:p>
        </p:txBody>
      </p:sp>
    </p:spTree>
    <p:extLst>
      <p:ext uri="{BB962C8B-B14F-4D97-AF65-F5344CB8AC3E}">
        <p14:creationId xmlns:p14="http://schemas.microsoft.com/office/powerpoint/2010/main" val="35333211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E5816-C813-99BA-AA31-EF87E9EDA8E1}"/>
              </a:ext>
            </a:extLst>
          </p:cNvPr>
          <p:cNvSpPr>
            <a:spLocks noGrp="1"/>
          </p:cNvSpPr>
          <p:nvPr>
            <p:ph type="title"/>
          </p:nvPr>
        </p:nvSpPr>
        <p:spPr/>
        <p:txBody>
          <a:bodyPr/>
          <a:lstStyle/>
          <a:p>
            <a:endParaRPr lang="en-GB" dirty="0"/>
          </a:p>
        </p:txBody>
      </p:sp>
      <p:pic>
        <p:nvPicPr>
          <p:cNvPr id="9" name="Content Placeholder 8">
            <a:extLst>
              <a:ext uri="{FF2B5EF4-FFF2-40B4-BE49-F238E27FC236}">
                <a16:creationId xmlns:a16="http://schemas.microsoft.com/office/drawing/2014/main" id="{E6ACC2D3-00E6-BA6A-C317-6CCA4806DD8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464" y="2141537"/>
            <a:ext cx="5931536" cy="4351338"/>
          </a:xfrm>
        </p:spPr>
      </p:pic>
      <p:pic>
        <p:nvPicPr>
          <p:cNvPr id="11" name="Picture 10">
            <a:extLst>
              <a:ext uri="{FF2B5EF4-FFF2-40B4-BE49-F238E27FC236}">
                <a16:creationId xmlns:a16="http://schemas.microsoft.com/office/drawing/2014/main" id="{FCB55FA9-562B-03EE-5DB3-DD5ED1C2F0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6789" y="720037"/>
            <a:ext cx="4294810" cy="5772838"/>
          </a:xfrm>
          <a:prstGeom prst="rect">
            <a:avLst/>
          </a:prstGeom>
        </p:spPr>
      </p:pic>
    </p:spTree>
    <p:extLst>
      <p:ext uri="{BB962C8B-B14F-4D97-AF65-F5344CB8AC3E}">
        <p14:creationId xmlns:p14="http://schemas.microsoft.com/office/powerpoint/2010/main" val="955740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3285-9FC5-48D4-A7BD-28FF424E269D}"/>
              </a:ext>
            </a:extLst>
          </p:cNvPr>
          <p:cNvSpPr>
            <a:spLocks noGrp="1"/>
          </p:cNvSpPr>
          <p:nvPr>
            <p:ph type="title"/>
          </p:nvPr>
        </p:nvSpPr>
        <p:spPr/>
        <p:txBody>
          <a:bodyPr/>
          <a:lstStyle/>
          <a:p>
            <a:r>
              <a:rPr lang="en-GB" b="1" dirty="0"/>
              <a:t>Ideas about race, and race mixture</a:t>
            </a:r>
          </a:p>
        </p:txBody>
      </p:sp>
      <p:sp>
        <p:nvSpPr>
          <p:cNvPr id="3" name="Content Placeholder 2">
            <a:extLst>
              <a:ext uri="{FF2B5EF4-FFF2-40B4-BE49-F238E27FC236}">
                <a16:creationId xmlns:a16="http://schemas.microsoft.com/office/drawing/2014/main" id="{5E6AEAF6-C621-43B9-84BF-C9AF6A720E2D}"/>
              </a:ext>
            </a:extLst>
          </p:cNvPr>
          <p:cNvSpPr>
            <a:spLocks noGrp="1"/>
          </p:cNvSpPr>
          <p:nvPr>
            <p:ph idx="1"/>
          </p:nvPr>
        </p:nvSpPr>
        <p:spPr/>
        <p:txBody>
          <a:bodyPr>
            <a:normAutofit fontScale="92500" lnSpcReduction="10000"/>
          </a:bodyPr>
          <a:lstStyle/>
          <a:p>
            <a:r>
              <a:rPr lang="en-GB" dirty="0"/>
              <a:t>Particular mix of different peoples is synonymous with region</a:t>
            </a:r>
          </a:p>
          <a:p>
            <a:r>
              <a:rPr lang="en-GB" dirty="0" err="1"/>
              <a:t>Nationbuilding</a:t>
            </a:r>
            <a:r>
              <a:rPr lang="en-GB" dirty="0"/>
              <a:t> founded on notions about race mixture - </a:t>
            </a:r>
            <a:r>
              <a:rPr lang="en-GB" i="1" dirty="0" err="1">
                <a:effectLst/>
                <a:ea typeface="Calibri" panose="020F0502020204030204" pitchFamily="34" charset="0"/>
                <a:cs typeface="Times New Roman" panose="02020603050405020304" pitchFamily="18" charset="0"/>
              </a:rPr>
              <a:t>mestiçagem</a:t>
            </a:r>
            <a:r>
              <a:rPr lang="en-GB" i="1" dirty="0">
                <a:effectLst/>
                <a:ea typeface="Calibri" panose="020F0502020204030204" pitchFamily="34" charset="0"/>
                <a:cs typeface="Times New Roman" panose="02020603050405020304" pitchFamily="18" charset="0"/>
              </a:rPr>
              <a:t>, mestizaje</a:t>
            </a:r>
          </a:p>
          <a:p>
            <a:r>
              <a:rPr lang="en-GB" dirty="0">
                <a:effectLst/>
                <a:ea typeface="Calibri" panose="020F0502020204030204" pitchFamily="34" charset="0"/>
                <a:cs typeface="Times New Roman" panose="02020603050405020304" pitchFamily="18" charset="0"/>
              </a:rPr>
              <a:t>Mixture</a:t>
            </a:r>
            <a:r>
              <a:rPr lang="en-GB" dirty="0">
                <a:ea typeface="Calibri" panose="020F0502020204030204" pitchFamily="34" charset="0"/>
                <a:cs typeface="Times New Roman" panose="02020603050405020304" pitchFamily="18" charset="0"/>
              </a:rPr>
              <a:t> is part of reproductive history under conditions of extreme inequality, conquest, slavery, rape</a:t>
            </a:r>
          </a:p>
          <a:p>
            <a:r>
              <a:rPr lang="en-GB" dirty="0">
                <a:effectLst/>
                <a:ea typeface="Calibri" panose="020F0502020204030204" pitchFamily="34" charset="0"/>
                <a:cs typeface="Times New Roman" panose="02020603050405020304" pitchFamily="18" charset="0"/>
              </a:rPr>
              <a:t>Traditionally, history </a:t>
            </a:r>
            <a:r>
              <a:rPr lang="en-GB" dirty="0">
                <a:ea typeface="Calibri" panose="020F0502020204030204" pitchFamily="34" charset="0"/>
                <a:cs typeface="Times New Roman" panose="02020603050405020304" pitchFamily="18" charset="0"/>
              </a:rPr>
              <a:t>told as a meeting of “three groups”: Europeans, indigenous peoples, Africans…</a:t>
            </a:r>
          </a:p>
          <a:p>
            <a:r>
              <a:rPr lang="en-GB" dirty="0">
                <a:ea typeface="Calibri" panose="020F0502020204030204" pitchFamily="34" charset="0"/>
                <a:cs typeface="Times New Roman" panose="02020603050405020304" pitchFamily="18" charset="0"/>
              </a:rPr>
              <a:t>In fact, all of them (especially Africans and indigenous Americas) made up of hundreds of entirely separate ethnic groups; indigenous people lumped together as “Indians” after 1492 (misnomer)</a:t>
            </a:r>
          </a:p>
          <a:p>
            <a:r>
              <a:rPr lang="en-GB" dirty="0">
                <a:effectLst/>
                <a:ea typeface="Calibri" panose="020F0502020204030204" pitchFamily="34" charset="0"/>
                <a:cs typeface="Times New Roman" panose="02020603050405020304" pitchFamily="18" charset="0"/>
              </a:rPr>
              <a:t>Afri</a:t>
            </a:r>
            <a:r>
              <a:rPr lang="en-GB" dirty="0">
                <a:ea typeface="Calibri" panose="020F0502020204030204" pitchFamily="34" charset="0"/>
                <a:cs typeface="Times New Roman" panose="02020603050405020304" pitchFamily="18" charset="0"/>
              </a:rPr>
              <a:t>can history of Americas often marginalised…</a:t>
            </a:r>
          </a:p>
          <a:p>
            <a:endParaRPr lang="en-GB" dirty="0">
              <a:effectLst/>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284392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F27C7-BC1A-4D21-B3FA-AE8052A42150}"/>
              </a:ext>
            </a:extLst>
          </p:cNvPr>
          <p:cNvSpPr>
            <a:spLocks noGrp="1"/>
          </p:cNvSpPr>
          <p:nvPr>
            <p:ph type="title"/>
          </p:nvPr>
        </p:nvSpPr>
        <p:spPr/>
        <p:txBody>
          <a:bodyPr/>
          <a:lstStyle/>
          <a:p>
            <a:r>
              <a:rPr lang="en-GB" b="1" dirty="0"/>
              <a:t>Africans in the Americas</a:t>
            </a:r>
          </a:p>
        </p:txBody>
      </p:sp>
      <p:sp>
        <p:nvSpPr>
          <p:cNvPr id="3" name="Content Placeholder 2">
            <a:extLst>
              <a:ext uri="{FF2B5EF4-FFF2-40B4-BE49-F238E27FC236}">
                <a16:creationId xmlns:a16="http://schemas.microsoft.com/office/drawing/2014/main" id="{EBEB8C4A-55D0-4EE4-AE5A-6693601F8D17}"/>
              </a:ext>
            </a:extLst>
          </p:cNvPr>
          <p:cNvSpPr>
            <a:spLocks noGrp="1"/>
          </p:cNvSpPr>
          <p:nvPr>
            <p:ph idx="1"/>
          </p:nvPr>
        </p:nvSpPr>
        <p:spPr/>
        <p:txBody>
          <a:bodyPr>
            <a:normAutofit fontScale="85000" lnSpcReduction="20000"/>
          </a:bodyPr>
          <a:lstStyle/>
          <a:p>
            <a:r>
              <a:rPr lang="en-GB" dirty="0">
                <a:ea typeface="Calibri" panose="020F0502020204030204" pitchFamily="34" charset="0"/>
                <a:cs typeface="Times New Roman" panose="02020603050405020304" pitchFamily="18" charset="0"/>
              </a:rPr>
              <a:t>M</a:t>
            </a:r>
            <a:r>
              <a:rPr lang="en-GB" dirty="0">
                <a:effectLst/>
                <a:ea typeface="Calibri" panose="020F0502020204030204" pitchFamily="34" charset="0"/>
                <a:cs typeface="Times New Roman" panose="02020603050405020304" pitchFamily="18" charset="0"/>
              </a:rPr>
              <a:t>ore </a:t>
            </a:r>
            <a:r>
              <a:rPr lang="en-GB" b="1" dirty="0">
                <a:effectLst/>
                <a:ea typeface="Calibri" panose="020F0502020204030204" pitchFamily="34" charset="0"/>
                <a:cs typeface="Times New Roman" panose="02020603050405020304" pitchFamily="18" charset="0"/>
              </a:rPr>
              <a:t>Africans </a:t>
            </a:r>
            <a:r>
              <a:rPr lang="en-GB" dirty="0">
                <a:effectLst/>
                <a:ea typeface="Calibri" panose="020F0502020204030204" pitchFamily="34" charset="0"/>
                <a:cs typeface="Times New Roman" panose="02020603050405020304" pitchFamily="18" charset="0"/>
              </a:rPr>
              <a:t>went to the Americas before 1800 than did Europeans…</a:t>
            </a:r>
          </a:p>
          <a:p>
            <a:r>
              <a:rPr lang="en-GB" dirty="0">
                <a:ea typeface="Calibri" panose="020F0502020204030204" pitchFamily="34" charset="0"/>
                <a:cs typeface="Times New Roman" panose="02020603050405020304" pitchFamily="18" charset="0"/>
              </a:rPr>
              <a:t>…and more enslaved Africans went to Latin America than any other part of the Americas.</a:t>
            </a:r>
            <a:endParaRPr lang="en-GB" dirty="0">
              <a:effectLst/>
              <a:ea typeface="Calibri" panose="020F0502020204030204" pitchFamily="34" charset="0"/>
              <a:cs typeface="Times New Roman" panose="02020603050405020304" pitchFamily="18" charset="0"/>
            </a:endParaRPr>
          </a:p>
          <a:p>
            <a:r>
              <a:rPr lang="en-GB" b="1" dirty="0">
                <a:ea typeface="Calibri" panose="020F0502020204030204" pitchFamily="34" charset="0"/>
                <a:cs typeface="Times New Roman" panose="02020603050405020304" pitchFamily="18" charset="0"/>
              </a:rPr>
              <a:t>Africans and their descendants were not synonymous with slaves. </a:t>
            </a:r>
          </a:p>
          <a:p>
            <a:r>
              <a:rPr lang="en-GB" dirty="0">
                <a:ea typeface="Calibri" panose="020F0502020204030204" pitchFamily="34" charset="0"/>
                <a:cs typeface="Times New Roman" panose="02020603050405020304" pitchFamily="18" charset="0"/>
              </a:rPr>
              <a:t>They arrived as sailors with the earliest European voyages; </a:t>
            </a:r>
          </a:p>
          <a:p>
            <a:r>
              <a:rPr lang="en-GB" dirty="0">
                <a:effectLst/>
                <a:ea typeface="Calibri" panose="020F0502020204030204" pitchFamily="34" charset="0"/>
                <a:cs typeface="Times New Roman" panose="02020603050405020304" pitchFamily="18" charset="0"/>
              </a:rPr>
              <a:t>In many </a:t>
            </a:r>
            <a:r>
              <a:rPr lang="en-GB" dirty="0">
                <a:ea typeface="Calibri" panose="020F0502020204030204" pitchFamily="34" charset="0"/>
                <a:cs typeface="Times New Roman" panose="02020603050405020304" pitchFamily="18" charset="0"/>
              </a:rPr>
              <a:t>societies of Latin America, for much of the colonial period, there were </a:t>
            </a:r>
            <a:r>
              <a:rPr lang="en-GB" b="1" dirty="0">
                <a:ea typeface="Calibri" panose="020F0502020204030204" pitchFamily="34" charset="0"/>
                <a:cs typeface="Times New Roman" panose="02020603050405020304" pitchFamily="18" charset="0"/>
              </a:rPr>
              <a:t>more free than enslaved people of African descent</a:t>
            </a:r>
          </a:p>
          <a:p>
            <a:r>
              <a:rPr lang="en-GB" b="1" dirty="0">
                <a:ea typeface="Calibri" panose="020F0502020204030204" pitchFamily="34" charset="0"/>
                <a:cs typeface="Times New Roman" panose="02020603050405020304" pitchFamily="18" charset="0"/>
              </a:rPr>
              <a:t>Nonetheless, African slavery played a huge role </a:t>
            </a:r>
            <a:r>
              <a:rPr lang="en-GB" dirty="0">
                <a:ea typeface="Calibri" panose="020F0502020204030204" pitchFamily="34" charset="0"/>
                <a:cs typeface="Times New Roman" panose="02020603050405020304" pitchFamily="18" charset="0"/>
              </a:rPr>
              <a:t>in shaping the region, politically, socially, economically. </a:t>
            </a:r>
            <a:endParaRPr lang="en-GB" b="1" dirty="0">
              <a:ea typeface="Calibri" panose="020F0502020204030204" pitchFamily="34" charset="0"/>
              <a:cs typeface="Times New Roman" panose="02020603050405020304" pitchFamily="18" charset="0"/>
            </a:endParaRPr>
          </a:p>
          <a:p>
            <a:r>
              <a:rPr lang="en-GB" dirty="0">
                <a:effectLst/>
                <a:ea typeface="Calibri" panose="020F0502020204030204" pitchFamily="34" charset="0"/>
                <a:cs typeface="Times New Roman" panose="02020603050405020304" pitchFamily="18" charset="0"/>
              </a:rPr>
              <a:t>See Henry Louis Gates, Jr, </a:t>
            </a:r>
            <a:r>
              <a:rPr lang="en-GB" i="1" dirty="0">
                <a:effectLst/>
                <a:ea typeface="Calibri" panose="020F0502020204030204" pitchFamily="34" charset="0"/>
                <a:cs typeface="Times New Roman" panose="02020603050405020304" pitchFamily="18" charset="0"/>
              </a:rPr>
              <a:t>Black in Latin America </a:t>
            </a:r>
            <a:r>
              <a:rPr lang="en-GB" dirty="0">
                <a:effectLst/>
                <a:ea typeface="Calibri" panose="020F0502020204030204" pitchFamily="34" charset="0"/>
                <a:cs typeface="Times New Roman" panose="02020603050405020304" pitchFamily="18" charset="0"/>
              </a:rPr>
              <a:t>(book and PBS TV series, some episodes and interviews on YouTube)</a:t>
            </a:r>
          </a:p>
          <a:p>
            <a:r>
              <a:rPr lang="en-GB" dirty="0">
                <a:ea typeface="Calibri" panose="020F0502020204030204" pitchFamily="34" charset="0"/>
                <a:cs typeface="Times New Roman" panose="02020603050405020304" pitchFamily="18" charset="0"/>
              </a:rPr>
              <a:t>See George Reid Andrews, </a:t>
            </a:r>
            <a:r>
              <a:rPr lang="en-GB" i="1" dirty="0">
                <a:ea typeface="Calibri" panose="020F0502020204030204" pitchFamily="34" charset="0"/>
                <a:cs typeface="Times New Roman" panose="02020603050405020304" pitchFamily="18" charset="0"/>
              </a:rPr>
              <a:t>Afro-Latin America: Black Lives, 1600-2000</a:t>
            </a:r>
            <a:r>
              <a:rPr lang="en-GB" dirty="0">
                <a:ea typeface="Calibri" panose="020F0502020204030204" pitchFamily="34" charset="0"/>
                <a:cs typeface="Times New Roman" panose="02020603050405020304" pitchFamily="18" charset="0"/>
              </a:rPr>
              <a:t> (at library)</a:t>
            </a:r>
            <a:endParaRPr lang="en-GB" dirty="0">
              <a:effectLst/>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810359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ap 1: Overview of the slave trade out of Africa, 1500-1900"/>
          <p:cNvPicPr>
            <a:picLocks noChangeAspect="1" noChangeArrowheads="1"/>
          </p:cNvPicPr>
          <p:nvPr/>
        </p:nvPicPr>
        <p:blipFill>
          <a:blip r:embed="rId3" cstate="print"/>
          <a:srcRect/>
          <a:stretch>
            <a:fillRect/>
          </a:stretch>
        </p:blipFill>
        <p:spPr bwMode="auto">
          <a:xfrm>
            <a:off x="1524000" y="0"/>
            <a:ext cx="9144000" cy="6858000"/>
          </a:xfrm>
          <a:prstGeom prst="rect">
            <a:avLst/>
          </a:prstGeom>
          <a:noFill/>
        </p:spPr>
      </p:pic>
    </p:spTree>
    <p:extLst>
      <p:ext uri="{BB962C8B-B14F-4D97-AF65-F5344CB8AC3E}">
        <p14:creationId xmlns:p14="http://schemas.microsoft.com/office/powerpoint/2010/main" val="1538873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E1E55C92-6BD0-89DC-4C68-9CF35F0AE010}"/>
              </a:ext>
            </a:extLst>
          </p:cNvPr>
          <p:cNvSpPr txBox="1"/>
          <p:nvPr/>
        </p:nvSpPr>
        <p:spPr>
          <a:xfrm>
            <a:off x="3047223" y="1418170"/>
            <a:ext cx="6097554" cy="507831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buFont typeface="+mj-lt"/>
              <a:buAutoNum type="arabicPeriod"/>
            </a:pPr>
            <a:r>
              <a:rPr lang="en-GB" b="0" i="0" u="none" strike="noStrike">
                <a:solidFill>
                  <a:srgbClr val="2A2A2A"/>
                </a:solidFill>
                <a:effectLst/>
                <a:latin typeface="Source Sans Pro" panose="020B0503030403020204" pitchFamily="34" charset="0"/>
                <a:hlinkClick r:id="rId2"/>
              </a:rPr>
              <a:t>1 Historiography of New Spain</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3"/>
              </a:rPr>
              <a:t>2 Colonial Spanish South America</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4"/>
              </a:rPr>
              <a:t>3 The Historiography of Early Modern Brazil</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5"/>
              </a:rPr>
              <a:t>4 Sexuality in Colonial Spanish America</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6"/>
              </a:rPr>
              <a:t>5 Independence in Latin America</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7"/>
              </a:rPr>
              <a:t>6 Slavery in Brazil</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8"/>
              </a:rPr>
              <a:t>7 Postcolonial Brazil</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9"/>
              </a:rPr>
              <a:t>8 Race in </a:t>
            </a:r>
            <a:r>
              <a:rPr lang="en-GB" b="0" i="0" u="none" strike="noStrike" err="1">
                <a:solidFill>
                  <a:srgbClr val="2A2A2A"/>
                </a:solidFill>
                <a:effectLst/>
                <a:latin typeface="Source Sans Pro" panose="020B0503030403020204" pitchFamily="34" charset="0"/>
                <a:hlinkClick r:id="rId9"/>
              </a:rPr>
              <a:t>Postabolition</a:t>
            </a:r>
            <a:r>
              <a:rPr lang="en-GB" b="0" i="0" u="none" strike="noStrike">
                <a:solidFill>
                  <a:srgbClr val="2A2A2A"/>
                </a:solidFill>
                <a:effectLst/>
                <a:latin typeface="Source Sans Pro" panose="020B0503030403020204" pitchFamily="34" charset="0"/>
                <a:hlinkClick r:id="rId9"/>
              </a:rPr>
              <a:t> Afro-Latin America</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0"/>
              </a:rPr>
              <a:t>9 Indigenous Peoples and Nation-States in Spanish America, 1780–2000</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1"/>
              </a:rPr>
              <a:t>10 Rural History</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2"/>
              </a:rPr>
              <a:t>11 Latin American Labor History</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3"/>
              </a:rPr>
              <a:t>12 Gender and Sexuality in Latin America</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4"/>
              </a:rPr>
              <a:t>13 The Historiography of Latin American Families</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5"/>
              </a:rPr>
              <a:t>14 The New Economic History of Latin America: Evolution and Recent Contributions</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6"/>
              </a:rPr>
              <a:t>15 Disease, Medicine, and Health</a:t>
            </a:r>
            <a:endParaRPr lang="en-GB" b="0" i="0">
              <a:solidFill>
                <a:srgbClr val="2A2A2A"/>
              </a:solidFill>
              <a:effectLst/>
              <a:latin typeface="Source Sans Pro" panose="020B0503030403020204" pitchFamily="34" charset="0"/>
            </a:endParaRPr>
          </a:p>
          <a:p>
            <a:pPr algn="l" fontAlgn="base">
              <a:buFont typeface="+mj-lt"/>
              <a:buAutoNum type="arabicPeriod"/>
            </a:pPr>
            <a:r>
              <a:rPr lang="en-GB" b="0" i="0" u="none" strike="noStrike">
                <a:solidFill>
                  <a:srgbClr val="2A2A2A"/>
                </a:solidFill>
                <a:effectLst/>
                <a:latin typeface="Source Sans Pro" panose="020B0503030403020204" pitchFamily="34" charset="0"/>
                <a:hlinkClick r:id="rId17"/>
              </a:rPr>
              <a:t>16 Popular Religion in Latin American Historiography</a:t>
            </a:r>
            <a:endParaRPr lang="en-GB" b="0" i="0">
              <a:solidFill>
                <a:srgbClr val="2A2A2A"/>
              </a:solidFill>
              <a:effectLst/>
              <a:latin typeface="Source Sans Pro" panose="020B0503030403020204" pitchFamily="34" charset="0"/>
            </a:endParaRPr>
          </a:p>
        </p:txBody>
      </p:sp>
      <p:sp>
        <p:nvSpPr>
          <p:cNvPr id="3" name="TextBox 3">
            <a:extLst>
              <a:ext uri="{FF2B5EF4-FFF2-40B4-BE49-F238E27FC236}">
                <a16:creationId xmlns:a16="http://schemas.microsoft.com/office/drawing/2014/main" id="{4C7B36CF-0569-42E0-2857-A149054C7FC1}"/>
              </a:ext>
            </a:extLst>
          </p:cNvPr>
          <p:cNvSpPr txBox="1"/>
          <p:nvPr/>
        </p:nvSpPr>
        <p:spPr>
          <a:xfrm>
            <a:off x="753670" y="361518"/>
            <a:ext cx="1068465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solidFill>
                  <a:srgbClr val="383838"/>
                </a:solidFill>
                <a:latin typeface="Lato" panose="020F0502020204030203" pitchFamily="34" charset="0"/>
              </a:rPr>
              <a:t>Seminar Reading</a:t>
            </a:r>
          </a:p>
          <a:p>
            <a:r>
              <a:rPr lang="en-GB" b="0" i="0">
                <a:solidFill>
                  <a:srgbClr val="383838"/>
                </a:solidFill>
                <a:effectLst/>
                <a:latin typeface="Lato" panose="020F0502020204030203" pitchFamily="34" charset="0"/>
              </a:rPr>
              <a:t>Moya, Jose C. (ed). "</a:t>
            </a:r>
            <a:r>
              <a:rPr lang="en-GB" b="0" i="0">
                <a:solidFill>
                  <a:srgbClr val="393A3B"/>
                </a:solidFill>
                <a:effectLst/>
                <a:latin typeface="Lato" panose="020F0502020204030203" pitchFamily="34" charset="0"/>
                <a:hlinkClick r:id="rId18"/>
              </a:rPr>
              <a:t>Introduction: Latin America—The Limitations and Meaning of A Historical Category.</a:t>
            </a:r>
            <a:r>
              <a:rPr lang="en-GB" b="0" i="0">
                <a:solidFill>
                  <a:srgbClr val="383838"/>
                </a:solidFill>
                <a:effectLst/>
                <a:latin typeface="Lato" panose="020F0502020204030203" pitchFamily="34" charset="0"/>
              </a:rPr>
              <a:t>" The Oxford Handbook of Latin American History. : Oxford University Press, September 18, 2012.</a:t>
            </a:r>
            <a:endParaRPr lang="en-GB"/>
          </a:p>
        </p:txBody>
      </p:sp>
    </p:spTree>
    <p:extLst>
      <p:ext uri="{BB962C8B-B14F-4D97-AF65-F5344CB8AC3E}">
        <p14:creationId xmlns:p14="http://schemas.microsoft.com/office/powerpoint/2010/main" val="406934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991</TotalTime>
  <Words>1977</Words>
  <Application>Microsoft Office PowerPoint</Application>
  <PresentationFormat>Widescreen</PresentationFormat>
  <Paragraphs>146</Paragraphs>
  <Slides>25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Lato</vt:lpstr>
      <vt:lpstr>Source Sans Pro</vt:lpstr>
      <vt:lpstr>Office Theme</vt:lpstr>
      <vt:lpstr>Welcome to HI115,  Latin America:  Themes and Problems</vt:lpstr>
      <vt:lpstr>Introduction:  What is “Latin America” and why study its history?</vt:lpstr>
      <vt:lpstr>Some interesting upcoming events</vt:lpstr>
      <vt:lpstr>Some interesting upcoming events</vt:lpstr>
      <vt:lpstr>Course team</vt:lpstr>
      <vt:lpstr>How the course will work…</vt:lpstr>
      <vt:lpstr>Assessment</vt:lpstr>
      <vt:lpstr>Learning about Latin American history at Warwick</vt:lpstr>
      <vt:lpstr>PowerPoint Presentation</vt:lpstr>
      <vt:lpstr>Why study Latin America?</vt:lpstr>
      <vt:lpstr>Why “Latin” America?</vt:lpstr>
      <vt:lpstr>  </vt:lpstr>
      <vt:lpstr>PowerPoint Presentation</vt:lpstr>
      <vt:lpstr>How useful is the term?</vt:lpstr>
      <vt:lpstr>PowerPoint Presentation</vt:lpstr>
      <vt:lpstr>Inequality</vt:lpstr>
      <vt:lpstr>Economic inequality</vt:lpstr>
      <vt:lpstr>Morumbi neighbourhood, São Paulo, with Paraíso favela next door</vt:lpstr>
      <vt:lpstr>Garapa, dir. Jose Padilha, 2009</vt:lpstr>
      <vt:lpstr>Resistance and politics “from below”</vt:lpstr>
      <vt:lpstr>PowerPoint Presentation</vt:lpstr>
      <vt:lpstr>Ideas about race, and race mixture</vt:lpstr>
      <vt:lpstr>Africans in the Americas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camillia</dc:creator>
  <cp:lastModifiedBy>Doyle, Rosie</cp:lastModifiedBy>
  <cp:revision>26</cp:revision>
  <dcterms:created xsi:type="dcterms:W3CDTF">2020-10-09T09:36:21Z</dcterms:created>
  <dcterms:modified xsi:type="dcterms:W3CDTF">2026-10-12T13:14:32Z</dcterms:modified>
</cp:coreProperties>
</file>