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5" r:id="rId6"/>
    <p:sldId id="259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41F4C-AC6B-46AB-A979-0EEE8B771A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9A6E3A-5C37-47EF-95CF-46A9076751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073D1-16DD-4923-B123-2328F55D0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40A98-B3E4-402D-BC5B-277CD70EBC57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F6602-14B3-45C4-AE56-B3C4B6F5A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8D37E-B561-4512-843A-415350E82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CB95-0BA9-47FE-84A1-DDF087545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284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59AAA-1D28-4FFF-80BA-A9BAE0FB4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25C1E-D444-4125-B8D6-557C26F78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A0558-7B43-42A0-8031-2B7B14631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40A98-B3E4-402D-BC5B-277CD70EBC57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A7D88-B5A8-41F6-A60C-866BC6595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2FDA7-203A-453C-8B5E-A33C68F3B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CB95-0BA9-47FE-84A1-DDF087545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262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7BB4C-888E-4E56-91B7-CB21BDB22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50F64-69E8-4C0E-8F9C-0A0A15A62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0E4AC-13B6-4497-AB67-E1AF3F658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40A98-B3E4-402D-BC5B-277CD70EBC57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D32F4-7DD5-4C5A-A3BB-371FCF950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BB602-349A-424A-8C20-A00DA64A7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CB95-0BA9-47FE-84A1-DDF087545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99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F1A3C-6976-4C18-BFDA-E4DDDB2E5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84006-09C7-4556-BBA8-6D7F156251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E94466-BF25-46B2-A799-BA6930682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933975-5F81-4947-B65E-82CAC0527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40A98-B3E4-402D-BC5B-277CD70EBC57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E838E6-ACF6-4829-BBFC-10FE260D3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D4731D-BAE4-43DD-929C-4D6EF04A6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CB95-0BA9-47FE-84A1-DDF087545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055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ED42C-EB3F-4781-BD04-ADB1CDA6E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D9916-2F6E-4C43-9C56-0EFA96EA1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F0F245-6044-4C9F-8D16-04A9564304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42E55C-4D68-499A-B10F-39A7D0D03A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FAC7BE-98C8-4E7B-BA33-7748B70F4B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960154-41B0-4147-A93A-7C7594D21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40A98-B3E4-402D-BC5B-277CD70EBC57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6BBEC8-898C-485E-B9B8-73900FC7D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D580BF-7D1E-41BA-A13C-F154482D8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CB95-0BA9-47FE-84A1-DDF087545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79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009E1-7ED7-4F3A-A712-D557E64C7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AC7A02-13F1-4CC6-8CB0-BFD4B1D4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40A98-B3E4-402D-BC5B-277CD70EBC57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CCBF38-3A66-4EC8-A8A5-79FC2CB3E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C81FB7-BB35-4721-9531-6A8D011CE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CB95-0BA9-47FE-84A1-DDF087545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51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7C20CB-EAF2-46B5-A1F7-E65800AB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40A98-B3E4-402D-BC5B-277CD70EBC57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E93246-C28A-494C-8833-631EB5387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CB6305-F965-48FF-B6EE-A770F7AD7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CB95-0BA9-47FE-84A1-DDF087545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853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9AD62-1D1E-4294-9051-E7D3F31D0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D0DE6-58E0-4FEC-A887-EBD58D6B0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425DC-F30B-4AA1-9B9E-1F7F152D55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CFD46-BEDE-43D9-B567-437CD3C15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40A98-B3E4-402D-BC5B-277CD70EBC57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D66563-4474-4E21-A1FC-3E765D575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14B459-8773-4D91-AFB7-D479B97A0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CB95-0BA9-47FE-84A1-DDF087545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27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E1E1C-A617-4013-81E9-E6E5B0B73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C7CF11-6F3A-4DEA-A1CF-4A466CA261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ABAEB-144A-4EBD-AA27-18F274B0B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44C23B-E79A-473C-9C02-F60885DDB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40A98-B3E4-402D-BC5B-277CD70EBC57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91A2F1-8A05-4BFE-ACC6-4BE614951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4B439C-03CA-4658-851C-F3E647E5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CB95-0BA9-47FE-84A1-DDF087545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054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1AA0F-FF09-4EC9-BE32-FFF904ED5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30BBDB-1B96-4B82-AC22-83DCB6A7F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142F1-C403-49A5-B5AE-AE810222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40A98-B3E4-402D-BC5B-277CD70EBC57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76696-4337-4E37-AEB1-7133EAC0B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4A11F-89FE-4F59-A560-16DFC28A8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CB95-0BA9-47FE-84A1-DDF087545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796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7CFAF0-AF1C-4D78-97C6-A6B7742355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DBF36B-88E7-4B26-8216-9874771EA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26D85-FBA8-4FD2-BF34-0B50C4754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40A98-B3E4-402D-BC5B-277CD70EBC57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2470A-70C7-47A3-A35D-66B5F7BE4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5CD7D-3031-4F06-8D51-D2F72324B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6CB95-0BA9-47FE-84A1-DDF087545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967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B54577-1499-4D16-A1E9-CA7A10FEF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3A76F-354D-492A-B788-3D17DCAED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15523-E4C8-47DC-920C-486DD7F5E2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40A98-B3E4-402D-BC5B-277CD70EBC57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C4A43-9E88-4F06-A1C0-3E24DC3543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5412F-CA47-4330-9F9D-9865843C1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6CB95-0BA9-47FE-84A1-DDF087545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61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.cowling@warwick.ac.u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ith.edu/vistas" TargetMode="External"/><Relationship Id="rId2" Type="http://schemas.openxmlformats.org/officeDocument/2006/relationships/hyperlink" Target="http://eada.lib.umd.edu/?s=Pedro+Vas+de+Caminha&amp;x=13&amp;y=2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laveryimages.org/s/slaveryimages/page/welcome" TargetMode="External"/><Relationship Id="rId5" Type="http://schemas.openxmlformats.org/officeDocument/2006/relationships/hyperlink" Target="https://www.slavevoyages.org/" TargetMode="External"/><Relationship Id="rId4" Type="http://schemas.openxmlformats.org/officeDocument/2006/relationships/hyperlink" Target="http://www1.lanic.utexas.edu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468AC-B986-464F-9FB4-29350009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559492" cy="16002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Week 2: </a:t>
            </a:r>
            <a:br>
              <a:rPr lang="en-GB" b="1" dirty="0"/>
            </a:br>
            <a:r>
              <a:rPr lang="en-GB" sz="3600" b="1" dirty="0"/>
              <a:t>Welcome</a:t>
            </a:r>
            <a:r>
              <a:rPr lang="en-GB" b="1" dirty="0"/>
              <a:t> to</a:t>
            </a:r>
            <a:br>
              <a:rPr lang="en-GB" b="1" dirty="0"/>
            </a:br>
            <a:r>
              <a:rPr lang="en-GB" b="1" dirty="0"/>
              <a:t>Latin America: Themes &amp; Problems!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FB18E9E-4262-46CB-98E2-D76C6A2B3BB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4" r="20554"/>
          <a:stretch>
            <a:fillRect/>
          </a:stretch>
        </p:blipFill>
        <p:spPr>
          <a:xfrm>
            <a:off x="4399280" y="987425"/>
            <a:ext cx="7650480" cy="5525135"/>
          </a:xfr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26A5673-EFBB-40B2-B20C-EE69FA319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407092" cy="4546600"/>
          </a:xfrm>
        </p:spPr>
        <p:txBody>
          <a:bodyPr>
            <a:noAutofit/>
          </a:bodyPr>
          <a:lstStyle/>
          <a:p>
            <a:endParaRPr lang="en-GB" sz="1800" b="1" dirty="0">
              <a:hlinkClick r:id="rId3"/>
            </a:endParaRPr>
          </a:p>
          <a:p>
            <a:endParaRPr lang="en-GB" sz="1800" b="1" dirty="0"/>
          </a:p>
          <a:p>
            <a:endParaRPr lang="en-GB" sz="1800" b="1" dirty="0"/>
          </a:p>
          <a:p>
            <a:endParaRPr lang="en-GB" sz="1800" b="1" dirty="0"/>
          </a:p>
          <a:p>
            <a:endParaRPr lang="en-GB" sz="1800" b="1" dirty="0"/>
          </a:p>
          <a:p>
            <a:endParaRPr lang="en-GB" sz="1800" b="1" dirty="0"/>
          </a:p>
          <a:p>
            <a:r>
              <a:rPr lang="en-GB" sz="1800" dirty="0"/>
              <a:t>“View of the Palace of the Viceroy in Mexico City,” 1600-1700, artist unknown</a:t>
            </a:r>
          </a:p>
          <a:p>
            <a:r>
              <a:rPr lang="en-GB" sz="1800" i="1" dirty="0"/>
              <a:t>Vistas: Visual Culture in Spanish America, 1520-1820 </a:t>
            </a:r>
            <a:endParaRPr lang="en-GB" sz="1800" dirty="0"/>
          </a:p>
          <a:p>
            <a:r>
              <a:rPr lang="en-GB" sz="1800" i="1" dirty="0"/>
              <a:t>https://vistasgallery.ace.fordham.edu/exhibits</a:t>
            </a:r>
          </a:p>
          <a:p>
            <a:endParaRPr lang="en-GB" sz="1800" dirty="0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2D37B3CA-E7E9-4F34-93E5-A8784B1EEAF7}"/>
              </a:ext>
            </a:extLst>
          </p:cNvPr>
          <p:cNvSpPr txBox="1">
            <a:spLocks/>
          </p:cNvSpPr>
          <p:nvPr/>
        </p:nvSpPr>
        <p:spPr>
          <a:xfrm>
            <a:off x="5180012" y="992187"/>
            <a:ext cx="6172200" cy="48736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295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1A6A6-520B-4787-81D6-3852A6D8E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Part 1: Nice to meet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CAB3B-6C5C-4FD7-9902-8EBCE7592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b="1" dirty="0"/>
          </a:p>
          <a:p>
            <a:r>
              <a:rPr lang="en-GB" sz="3200" b="1" dirty="0"/>
              <a:t>What degree are you doing at Warwick?</a:t>
            </a:r>
          </a:p>
          <a:p>
            <a:r>
              <a:rPr lang="en-GB" sz="3200" b="1" dirty="0"/>
              <a:t>Have you ever been to/ studied Latin America before? What made you choose the course? </a:t>
            </a:r>
          </a:p>
          <a:p>
            <a:r>
              <a:rPr lang="en-GB" sz="3200" b="1" dirty="0"/>
              <a:t>How do you think it will fit with (or not) your other modules?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094623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A4553-1F61-4E55-B43D-FF3BA3BDE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Part 2: some quick “housekeeping”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EFDED-C329-437F-B6DE-33A9ED722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Have you found the course website? Had a look at the online bibliography?</a:t>
            </a:r>
          </a:p>
          <a:p>
            <a:r>
              <a:rPr lang="en-GB" dirty="0"/>
              <a:t>Have you been able to find a </a:t>
            </a:r>
            <a:r>
              <a:rPr lang="en-GB" b="1" dirty="0"/>
              <a:t>course textbook: </a:t>
            </a:r>
            <a:r>
              <a:rPr lang="en-GB" dirty="0"/>
              <a:t>these are listed on the Schedule of Lectures and Seminars page of the website</a:t>
            </a:r>
          </a:p>
          <a:p>
            <a:r>
              <a:rPr lang="en-GB" dirty="0"/>
              <a:t>Assessments – covered in the lecture this week; see Tabula for deadlines; </a:t>
            </a:r>
            <a:r>
              <a:rPr lang="en-GB" b="1" dirty="0"/>
              <a:t>class participation component is 10%</a:t>
            </a:r>
            <a:endParaRPr lang="en-GB" dirty="0"/>
          </a:p>
          <a:p>
            <a:r>
              <a:rPr lang="en-GB" dirty="0"/>
              <a:t>The History Undergrad Hub is your go-to source of all info…</a:t>
            </a:r>
          </a:p>
          <a:p>
            <a:r>
              <a:rPr lang="en-GB" b="1" dirty="0"/>
              <a:t>Essay plans: 1,000 words (about 2 pp)</a:t>
            </a:r>
          </a:p>
          <a:p>
            <a:r>
              <a:rPr lang="en-GB" b="1" dirty="0"/>
              <a:t>Presentations: </a:t>
            </a:r>
            <a:r>
              <a:rPr lang="en-GB" dirty="0"/>
              <a:t>in class, individual or groups, from week 4; </a:t>
            </a:r>
            <a:r>
              <a:rPr lang="en-GB" b="1" dirty="0"/>
              <a:t>liaise among group</a:t>
            </a:r>
            <a:r>
              <a:rPr lang="en-GB" dirty="0"/>
              <a:t> in own time to prepare; for more info, see </a:t>
            </a:r>
            <a:r>
              <a:rPr lang="en-GB" b="1" dirty="0"/>
              <a:t>Presentations Guidelines</a:t>
            </a:r>
            <a:r>
              <a:rPr lang="en-GB" dirty="0"/>
              <a:t> under Module Details, on course webpage.</a:t>
            </a:r>
          </a:p>
          <a:p>
            <a:r>
              <a:rPr lang="en-GB" b="1" dirty="0"/>
              <a:t>Presentations are NOT assessed </a:t>
            </a:r>
            <a:r>
              <a:rPr lang="en-GB" dirty="0"/>
              <a:t>but they are a good chance to contribute to class overall (seminar participation)</a:t>
            </a:r>
            <a:endParaRPr lang="en-GB" b="1" dirty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49432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5B2BD-6290-4278-AF59-9A220748E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Exercise 1: What is “Latin America”?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71F6D-7D39-4EBF-A065-DB3DD2D40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do you think of when you think of “Latin America”? </a:t>
            </a:r>
          </a:p>
          <a:p>
            <a:r>
              <a:rPr lang="en-GB" dirty="0"/>
              <a:t>Is “Latin America” a useful term? What definitions, and problems with the definitions, does Jose Moya offer?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7439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14A6-E63C-00D3-2E70-48A21DC7C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Exercise 2: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BA68D-5366-D98B-CFFD-D2A77ECA9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Look at a map of the Americas on Google Maps. What do you know about the different regions/countries? What similarities/ differences do you see in terms of climate, culture, language, politics? Where does </a:t>
            </a:r>
            <a:r>
              <a:rPr lang="en-GB"/>
              <a:t>“Latin America” start and end?</a:t>
            </a:r>
            <a:endParaRPr lang="en-GB" dirty="0"/>
          </a:p>
          <a:p>
            <a:r>
              <a:rPr lang="en-GB" dirty="0"/>
              <a:t>How might you use any of the online databases listed for this week’s discussion to help with your presentations and essays? These are:</a:t>
            </a:r>
          </a:p>
          <a:p>
            <a:r>
              <a:rPr lang="en-GB" dirty="0">
                <a:hlinkClick r:id="rId2"/>
              </a:rPr>
              <a:t>Early Americas Digital Archive</a:t>
            </a:r>
            <a:endParaRPr lang="en-GB" dirty="0"/>
          </a:p>
          <a:p>
            <a:r>
              <a:rPr lang="en-GB" dirty="0">
                <a:hlinkClick r:id="rId3"/>
              </a:rPr>
              <a:t>Vistas: Spanish American Visual Culture, 1520-1820</a:t>
            </a:r>
            <a:endParaRPr lang="en-GB" dirty="0"/>
          </a:p>
          <a:p>
            <a:r>
              <a:rPr lang="en-GB" dirty="0">
                <a:hlinkClick r:id="rId4"/>
              </a:rPr>
              <a:t>LANIC data base</a:t>
            </a:r>
            <a:r>
              <a:rPr lang="en-GB" dirty="0"/>
              <a:t> </a:t>
            </a:r>
          </a:p>
          <a:p>
            <a:r>
              <a:rPr lang="en-GB" dirty="0">
                <a:hlinkClick r:id="rId5"/>
              </a:rPr>
              <a:t>Transatlantic Slave Trade Database</a:t>
            </a:r>
            <a:r>
              <a:rPr lang="en-GB" dirty="0"/>
              <a:t> </a:t>
            </a:r>
          </a:p>
          <a:p>
            <a:r>
              <a:rPr lang="en-GB" dirty="0">
                <a:hlinkClick r:id="rId6"/>
              </a:rPr>
              <a:t>Slavery Images: A Visual Record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0588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81E8446-8B69-4C9E-9823-F4FF17300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198" y="0"/>
            <a:ext cx="57876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82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E9126F-EF78-4B8F-AE87-EF99064F4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200" y="35560"/>
            <a:ext cx="94996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39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393</Words>
  <Application>Microsoft Office PowerPoint</Application>
  <PresentationFormat>Widescreen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Week 2:  Welcome to Latin America: Themes &amp; Problems!</vt:lpstr>
      <vt:lpstr>Part 1: Nice to meet you!</vt:lpstr>
      <vt:lpstr>Part 2: some quick “housekeeping”</vt:lpstr>
      <vt:lpstr>Exercise 1: What is “Latin America”?</vt:lpstr>
      <vt:lpstr>Exercise 2: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2: Introduction to Latin America Themes &amp; Problems</dc:title>
  <dc:creator>camillia</dc:creator>
  <cp:lastModifiedBy>camillia Cowling</cp:lastModifiedBy>
  <cp:revision>12</cp:revision>
  <dcterms:created xsi:type="dcterms:W3CDTF">2020-10-15T14:48:18Z</dcterms:created>
  <dcterms:modified xsi:type="dcterms:W3CDTF">2026-10-12T11:00:33Z</dcterms:modified>
</cp:coreProperties>
</file>