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50"/>
  </p:notesMasterIdLst>
  <p:handoutMasterIdLst>
    <p:handoutMasterId r:id="rId51"/>
  </p:handoutMasterIdLst>
  <p:sldIdLst>
    <p:sldId id="265" r:id="rId11"/>
    <p:sldId id="416" r:id="rId12"/>
    <p:sldId id="345" r:id="rId13"/>
    <p:sldId id="414" r:id="rId14"/>
    <p:sldId id="425" r:id="rId15"/>
    <p:sldId id="426" r:id="rId16"/>
    <p:sldId id="419" r:id="rId17"/>
    <p:sldId id="420" r:id="rId18"/>
    <p:sldId id="421" r:id="rId19"/>
    <p:sldId id="427" r:id="rId20"/>
    <p:sldId id="428" r:id="rId21"/>
    <p:sldId id="396" r:id="rId22"/>
    <p:sldId id="394" r:id="rId23"/>
    <p:sldId id="424" r:id="rId24"/>
    <p:sldId id="395" r:id="rId25"/>
    <p:sldId id="397" r:id="rId26"/>
    <p:sldId id="429" r:id="rId27"/>
    <p:sldId id="431" r:id="rId28"/>
    <p:sldId id="398" r:id="rId29"/>
    <p:sldId id="399" r:id="rId30"/>
    <p:sldId id="400" r:id="rId31"/>
    <p:sldId id="401" r:id="rId32"/>
    <p:sldId id="402" r:id="rId33"/>
    <p:sldId id="403" r:id="rId34"/>
    <p:sldId id="417" r:id="rId35"/>
    <p:sldId id="430" r:id="rId36"/>
    <p:sldId id="404" r:id="rId37"/>
    <p:sldId id="405" r:id="rId38"/>
    <p:sldId id="406" r:id="rId39"/>
    <p:sldId id="408" r:id="rId40"/>
    <p:sldId id="409" r:id="rId41"/>
    <p:sldId id="410" r:id="rId42"/>
    <p:sldId id="411" r:id="rId43"/>
    <p:sldId id="412" r:id="rId44"/>
    <p:sldId id="413" r:id="rId45"/>
    <p:sldId id="418" r:id="rId46"/>
    <p:sldId id="415" r:id="rId47"/>
    <p:sldId id="422" r:id="rId48"/>
    <p:sldId id="423"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72"/>
    <p:restoredTop sz="94532"/>
  </p:normalViewPr>
  <p:slideViewPr>
    <p:cSldViewPr snapToGrid="0">
      <p:cViewPr varScale="1">
        <p:scale>
          <a:sx n="110" d="100"/>
          <a:sy n="110" d="100"/>
        </p:scale>
        <p:origin x="176" y="25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microsoft.com/office/2018/10/relationships/authors" Target="authors.xml"/><Relationship Id="rId8" Type="http://schemas.openxmlformats.org/officeDocument/2006/relationships/slideMaster" Target="slideMasters/slideMaster5.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Tree>
    <p:extLst>
      <p:ext uri="{BB962C8B-B14F-4D97-AF65-F5344CB8AC3E}">
        <p14:creationId xmlns:p14="http://schemas.microsoft.com/office/powerpoint/2010/main" val="9167725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06.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05.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youtube.com/watch?v=I5oiYGID0I0" TargetMode="External"/><Relationship Id="rId1" Type="http://schemas.openxmlformats.org/officeDocument/2006/relationships/slideLayout" Target="../slideLayouts/slideLayout10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0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05.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5.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5.xml"/><Relationship Id="rId5" Type="http://schemas.openxmlformats.org/officeDocument/2006/relationships/image" Target="../media/image16.pn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05.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05.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05.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11.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6.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0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10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11.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5.xml"/></Relationships>
</file>

<file path=ppt/slides/_rels/slide3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0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png"/><Relationship Id="rId1" Type="http://schemas.openxmlformats.org/officeDocument/2006/relationships/slideLayout" Target="../slideLayouts/slideLayout105.xml"/><Relationship Id="rId4" Type="http://schemas.openxmlformats.org/officeDocument/2006/relationships/image" Target="../media/image41.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05.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0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5.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9FCA4B0-E9A2-FB9D-72E9-83E1D42DB836}"/>
              </a:ext>
            </a:extLst>
          </p:cNvPr>
          <p:cNvSpPr>
            <a:spLocks noGrp="1"/>
          </p:cNvSpPr>
          <p:nvPr>
            <p:ph type="body" sz="quarter" idx="13"/>
          </p:nvPr>
        </p:nvSpPr>
        <p:spPr>
          <a:xfrm>
            <a:off x="497107" y="4485280"/>
            <a:ext cx="6541200" cy="855299"/>
          </a:xfrm>
        </p:spPr>
        <p:txBody>
          <a:bodyPr/>
          <a:lstStyle/>
          <a:p>
            <a:r>
              <a:rPr lang="en-GB" dirty="0"/>
              <a:t>Latin American Themes and Problems 2026</a:t>
            </a:r>
          </a:p>
          <a:p>
            <a:r>
              <a:rPr lang="en-GB" dirty="0"/>
              <a:t>Dr Liana Beatrice Valerio </a:t>
            </a:r>
          </a:p>
          <a:p>
            <a:endParaRPr lang="en-GB" dirty="0"/>
          </a:p>
        </p:txBody>
      </p:sp>
      <p:sp>
        <p:nvSpPr>
          <p:cNvPr id="3" name="Title 2">
            <a:extLst>
              <a:ext uri="{FF2B5EF4-FFF2-40B4-BE49-F238E27FC236}">
                <a16:creationId xmlns:a16="http://schemas.microsoft.com/office/drawing/2014/main" id="{F926F25D-EC5E-3B3B-B3AA-ABE614EA3099}"/>
              </a:ext>
            </a:extLst>
          </p:cNvPr>
          <p:cNvSpPr>
            <a:spLocks noGrp="1"/>
          </p:cNvSpPr>
          <p:nvPr>
            <p:ph type="title"/>
          </p:nvPr>
        </p:nvSpPr>
        <p:spPr>
          <a:xfrm>
            <a:off x="290116" y="2082349"/>
            <a:ext cx="6542513" cy="2693301"/>
          </a:xfrm>
        </p:spPr>
        <p:txBody>
          <a:bodyPr/>
          <a:lstStyle/>
          <a:p>
            <a:r>
              <a:rPr lang="en-GB" dirty="0"/>
              <a:t>The U.S. in Latin America</a:t>
            </a:r>
            <a:br>
              <a:rPr lang="en-GB" dirty="0"/>
            </a:br>
            <a:endParaRPr lang="en-GB" dirty="0"/>
          </a:p>
        </p:txBody>
      </p:sp>
    </p:spTree>
    <p:extLst>
      <p:ext uri="{BB962C8B-B14F-4D97-AF65-F5344CB8AC3E}">
        <p14:creationId xmlns:p14="http://schemas.microsoft.com/office/powerpoint/2010/main" val="3317110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51EB7F-D6D2-F725-85D1-2A86659425EC}"/>
              </a:ext>
            </a:extLst>
          </p:cNvPr>
          <p:cNvSpPr>
            <a:spLocks noGrp="1"/>
          </p:cNvSpPr>
          <p:nvPr>
            <p:ph type="title"/>
          </p:nvPr>
        </p:nvSpPr>
        <p:spPr/>
        <p:txBody>
          <a:bodyPr/>
          <a:lstStyle/>
          <a:p>
            <a:r>
              <a:rPr lang="en-GB" dirty="0"/>
              <a:t>Phase 2: </a:t>
            </a:r>
          </a:p>
        </p:txBody>
      </p:sp>
      <p:sp>
        <p:nvSpPr>
          <p:cNvPr id="4" name="Content Placeholder 3">
            <a:extLst>
              <a:ext uri="{FF2B5EF4-FFF2-40B4-BE49-F238E27FC236}">
                <a16:creationId xmlns:a16="http://schemas.microsoft.com/office/drawing/2014/main" id="{096C0D2D-B2D4-45E0-D644-76A4A5843C93}"/>
              </a:ext>
            </a:extLst>
          </p:cNvPr>
          <p:cNvSpPr>
            <a:spLocks noGrp="1"/>
          </p:cNvSpPr>
          <p:nvPr>
            <p:ph idx="1"/>
          </p:nvPr>
        </p:nvSpPr>
        <p:spPr>
          <a:xfrm>
            <a:off x="499733" y="1544957"/>
            <a:ext cx="11192534" cy="3567600"/>
          </a:xfrm>
        </p:spPr>
        <p:txBody>
          <a:bodyPr/>
          <a:lstStyle/>
          <a:p>
            <a:r>
              <a:rPr lang="en-GB" altLang="en-US" sz="2200" dirty="0"/>
              <a:t>More confident (after 1812 ‘victory’ over Britain)</a:t>
            </a:r>
          </a:p>
          <a:p>
            <a:r>
              <a:rPr lang="en-GB" altLang="en-US" sz="2200" dirty="0"/>
              <a:t>More expansive territorially (across what we now know as the U.S. but wasn’t yet)</a:t>
            </a:r>
          </a:p>
          <a:p>
            <a:r>
              <a:rPr lang="en-GB" altLang="en-US" sz="2200" dirty="0"/>
              <a:t>Growing private interest in Latin America, sometimes backed by the state, e.g. Nicaragua in 1850s</a:t>
            </a:r>
          </a:p>
          <a:p>
            <a:r>
              <a:rPr lang="en-GB" altLang="en-US" sz="2200" b="1" dirty="0"/>
              <a:t>Texas:</a:t>
            </a:r>
            <a:r>
              <a:rPr lang="en-GB" altLang="en-US" sz="2200" dirty="0"/>
              <a:t> 20,000 US settlers move to Texas from 1820s; 1836 rebellion against Mexico and Texan Republic 1836-45.</a:t>
            </a:r>
          </a:p>
          <a:p>
            <a:r>
              <a:rPr lang="en-GB" altLang="en-US" sz="2200" b="1" dirty="0"/>
              <a:t>Mexican War</a:t>
            </a:r>
            <a:r>
              <a:rPr lang="en-GB" altLang="en-US" sz="2200" dirty="0"/>
              <a:t> 1846-8: loss of California, Arizona, New Mexico. Profound impact on Mexico.</a:t>
            </a:r>
          </a:p>
          <a:p>
            <a:endParaRPr lang="en-GB" dirty="0"/>
          </a:p>
        </p:txBody>
      </p:sp>
      <p:sp>
        <p:nvSpPr>
          <p:cNvPr id="6" name="Slide Number Placeholder 5">
            <a:extLst>
              <a:ext uri="{FF2B5EF4-FFF2-40B4-BE49-F238E27FC236}">
                <a16:creationId xmlns:a16="http://schemas.microsoft.com/office/drawing/2014/main" id="{D377D929-DA25-6C82-13CB-FE82B4D90ED9}"/>
              </a:ext>
            </a:extLst>
          </p:cNvPr>
          <p:cNvSpPr>
            <a:spLocks noGrp="1"/>
          </p:cNvSpPr>
          <p:nvPr>
            <p:ph type="sldNum" sz="quarter" idx="4"/>
          </p:nvPr>
        </p:nvSpPr>
        <p:spPr/>
        <p:txBody>
          <a:bodyPr/>
          <a:lstStyle/>
          <a:p>
            <a:fld id="{E8F1A65C-595C-4736-BF40-F7D31E789466}" type="slidenum">
              <a:rPr lang="en-GB" smtClean="0"/>
              <a:pPr/>
              <a:t>10</a:t>
            </a:fld>
            <a:endParaRPr lang="en-GB"/>
          </a:p>
        </p:txBody>
      </p:sp>
    </p:spTree>
    <p:extLst>
      <p:ext uri="{BB962C8B-B14F-4D97-AF65-F5344CB8AC3E}">
        <p14:creationId xmlns:p14="http://schemas.microsoft.com/office/powerpoint/2010/main" val="3640395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77ABD5-AA5F-6142-9B6F-0A43269161EB}"/>
              </a:ext>
            </a:extLst>
          </p:cNvPr>
          <p:cNvSpPr>
            <a:spLocks noGrp="1"/>
          </p:cNvSpPr>
          <p:nvPr>
            <p:ph type="title"/>
          </p:nvPr>
        </p:nvSpPr>
        <p:spPr/>
        <p:txBody>
          <a:bodyPr/>
          <a:lstStyle/>
          <a:p>
            <a:r>
              <a:rPr lang="en-GB" dirty="0"/>
              <a:t>Manifest Destiny</a:t>
            </a:r>
          </a:p>
        </p:txBody>
      </p:sp>
      <p:sp>
        <p:nvSpPr>
          <p:cNvPr id="6" name="Slide Number Placeholder 5">
            <a:extLst>
              <a:ext uri="{FF2B5EF4-FFF2-40B4-BE49-F238E27FC236}">
                <a16:creationId xmlns:a16="http://schemas.microsoft.com/office/drawing/2014/main" id="{7304519C-E9A3-C90B-9B54-A0532536DF1A}"/>
              </a:ext>
            </a:extLst>
          </p:cNvPr>
          <p:cNvSpPr>
            <a:spLocks noGrp="1"/>
          </p:cNvSpPr>
          <p:nvPr>
            <p:ph type="sldNum" sz="quarter" idx="4"/>
          </p:nvPr>
        </p:nvSpPr>
        <p:spPr/>
        <p:txBody>
          <a:bodyPr/>
          <a:lstStyle/>
          <a:p>
            <a:fld id="{E8F1A65C-595C-4736-BF40-F7D31E789466}" type="slidenum">
              <a:rPr lang="en-GB" smtClean="0"/>
              <a:pPr/>
              <a:t>11</a:t>
            </a:fld>
            <a:endParaRPr lang="en-GB"/>
          </a:p>
        </p:txBody>
      </p:sp>
      <p:sp>
        <p:nvSpPr>
          <p:cNvPr id="8" name="TextBox 7">
            <a:extLst>
              <a:ext uri="{FF2B5EF4-FFF2-40B4-BE49-F238E27FC236}">
                <a16:creationId xmlns:a16="http://schemas.microsoft.com/office/drawing/2014/main" id="{15A8F02A-A812-7655-0AA1-4339D4BB854C}"/>
              </a:ext>
            </a:extLst>
          </p:cNvPr>
          <p:cNvSpPr txBox="1"/>
          <p:nvPr/>
        </p:nvSpPr>
        <p:spPr>
          <a:xfrm>
            <a:off x="1139687" y="1404730"/>
            <a:ext cx="9144000" cy="3139321"/>
          </a:xfrm>
          <a:prstGeom prst="rect">
            <a:avLst/>
          </a:prstGeom>
          <a:noFill/>
        </p:spPr>
        <p:txBody>
          <a:bodyPr wrap="square">
            <a:spAutoFit/>
          </a:bodyPr>
          <a:lstStyle/>
          <a:p>
            <a:r>
              <a:rPr lang="en-GB" altLang="en-US" sz="2200" dirty="0"/>
              <a:t>Strengthened confidence following… </a:t>
            </a:r>
          </a:p>
          <a:p>
            <a:r>
              <a:rPr lang="en-GB" altLang="en-US" sz="2200" dirty="0"/>
              <a:t>- victory in Mexican war</a:t>
            </a:r>
          </a:p>
          <a:p>
            <a:pPr marL="342900" indent="-342900">
              <a:buFontTx/>
              <a:buChar char="-"/>
            </a:pPr>
            <a:r>
              <a:rPr lang="en-GB" altLang="en-US" sz="2200" dirty="0"/>
              <a:t>US Civil War 1861-5</a:t>
            </a:r>
          </a:p>
          <a:p>
            <a:r>
              <a:rPr lang="en-GB" altLang="en-US" sz="2200" dirty="0"/>
              <a:t>- Rising industrial and military power of U.S.</a:t>
            </a:r>
          </a:p>
          <a:p>
            <a:r>
              <a:rPr lang="en-GB" altLang="en-US" sz="2200" dirty="0"/>
              <a:t>linked to deterministic notions of race supremacy - ‘Social Darwinism’ – and from there, idea of “tutoring” non-white peoples/ countries (link to post-emancipation </a:t>
            </a:r>
            <a:r>
              <a:rPr lang="en-GB" altLang="en-US" sz="2200" b="1" dirty="0"/>
              <a:t>segregation</a:t>
            </a:r>
            <a:r>
              <a:rPr lang="en-GB" altLang="en-US" sz="2200" dirty="0"/>
              <a:t> in the US South)</a:t>
            </a:r>
          </a:p>
          <a:p>
            <a:r>
              <a:rPr lang="en-GB" altLang="en-US" sz="2200" dirty="0"/>
              <a:t>Later bound up with ideas of American brawn and masculinity: frontiersmen. Defined in contrast against…</a:t>
            </a:r>
          </a:p>
        </p:txBody>
      </p:sp>
    </p:spTree>
    <p:extLst>
      <p:ext uri="{BB962C8B-B14F-4D97-AF65-F5344CB8AC3E}">
        <p14:creationId xmlns:p14="http://schemas.microsoft.com/office/powerpoint/2010/main" val="3564298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958D6E1-07B8-971A-27C8-EC4CF13D788E}"/>
              </a:ext>
            </a:extLst>
          </p:cNvPr>
          <p:cNvSpPr>
            <a:spLocks noGrp="1"/>
          </p:cNvSpPr>
          <p:nvPr>
            <p:ph type="sldNum" sz="quarter" idx="4"/>
          </p:nvPr>
        </p:nvSpPr>
        <p:spPr/>
        <p:txBody>
          <a:bodyPr/>
          <a:lstStyle/>
          <a:p>
            <a:fld id="{E8F1A65C-595C-4736-BF40-F7D31E789466}" type="slidenum">
              <a:rPr lang="en-GB" smtClean="0"/>
              <a:pPr/>
              <a:t>12</a:t>
            </a:fld>
            <a:endParaRPr lang="en-GB"/>
          </a:p>
        </p:txBody>
      </p:sp>
      <p:pic>
        <p:nvPicPr>
          <p:cNvPr id="2050" name="Picture 2" descr="Slavery and Silence – Penn Press">
            <a:extLst>
              <a:ext uri="{FF2B5EF4-FFF2-40B4-BE49-F238E27FC236}">
                <a16:creationId xmlns:a16="http://schemas.microsoft.com/office/drawing/2014/main" id="{CEFA909C-028B-C7CF-7DED-94A9A9C8F8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682" y="210813"/>
            <a:ext cx="4271050" cy="643637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ispanicism and Early US Literature : Spain, Mexico, Cuba, and the Origins of US National Identity, Hardback Book">
            <a:extLst>
              <a:ext uri="{FF2B5EF4-FFF2-40B4-BE49-F238E27FC236}">
                <a16:creationId xmlns:a16="http://schemas.microsoft.com/office/drawing/2014/main" id="{3EFDE681-FE69-C18A-CDED-3751500567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6268" y="252588"/>
            <a:ext cx="4271050" cy="6415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018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08078C0-BB18-DB91-FF22-A0931D8AAB4C}"/>
              </a:ext>
            </a:extLst>
          </p:cNvPr>
          <p:cNvSpPr>
            <a:spLocks noGrp="1"/>
          </p:cNvSpPr>
          <p:nvPr>
            <p:ph type="sldNum" sz="quarter" idx="4"/>
          </p:nvPr>
        </p:nvSpPr>
        <p:spPr/>
        <p:txBody>
          <a:bodyPr/>
          <a:lstStyle/>
          <a:p>
            <a:fld id="{E8F1A65C-595C-4736-BF40-F7D31E789466}" type="slidenum">
              <a:rPr lang="en-GB" smtClean="0"/>
              <a:pPr/>
              <a:t>13</a:t>
            </a:fld>
            <a:endParaRPr lang="en-GB"/>
          </a:p>
        </p:txBody>
      </p:sp>
      <p:pic>
        <p:nvPicPr>
          <p:cNvPr id="1026" name="Picture 2" descr="The Monroe Doctrine: Empire and Nation in Nineteenth-Century America:  Amazon.co.uk: Sexton, Jay: 9780809069996: Books">
            <a:extLst>
              <a:ext uri="{FF2B5EF4-FFF2-40B4-BE49-F238E27FC236}">
                <a16:creationId xmlns:a16="http://schemas.microsoft.com/office/drawing/2014/main" id="{E0AEC626-2EE6-9949-1316-68C33D50E1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012" y="0"/>
            <a:ext cx="458152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o God But Gain: The Untold Story of Cuban Slavery, the Monroe Doctrine,  and the Making of the United States : Chambers, Stephen: Amazon.co.uk: Books">
            <a:extLst>
              <a:ext uri="{FF2B5EF4-FFF2-40B4-BE49-F238E27FC236}">
                <a16:creationId xmlns:a16="http://schemas.microsoft.com/office/drawing/2014/main" id="{E325931A-5618-F578-5E8E-D078B2C9D1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7597" y="0"/>
            <a:ext cx="44386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666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7C3E2C-1CC6-5783-4139-3BC3BB1B9EF8}"/>
              </a:ext>
            </a:extLst>
          </p:cNvPr>
          <p:cNvSpPr>
            <a:spLocks noGrp="1"/>
          </p:cNvSpPr>
          <p:nvPr>
            <p:ph type="body" sz="quarter" idx="12"/>
          </p:nvPr>
        </p:nvSpPr>
        <p:spPr/>
        <p:txBody>
          <a:bodyPr/>
          <a:lstStyle/>
          <a:p>
            <a:r>
              <a:rPr lang="en-GB" dirty="0"/>
              <a:t>The Road to Now Podcast</a:t>
            </a:r>
          </a:p>
        </p:txBody>
      </p:sp>
      <p:sp>
        <p:nvSpPr>
          <p:cNvPr id="3" name="Title 2">
            <a:extLst>
              <a:ext uri="{FF2B5EF4-FFF2-40B4-BE49-F238E27FC236}">
                <a16:creationId xmlns:a16="http://schemas.microsoft.com/office/drawing/2014/main" id="{649F2F70-05B7-70E0-4B46-2613D2ED3F5D}"/>
              </a:ext>
            </a:extLst>
          </p:cNvPr>
          <p:cNvSpPr>
            <a:spLocks noGrp="1"/>
          </p:cNvSpPr>
          <p:nvPr>
            <p:ph type="title"/>
          </p:nvPr>
        </p:nvSpPr>
        <p:spPr/>
        <p:txBody>
          <a:bodyPr/>
          <a:lstStyle/>
          <a:p>
            <a:r>
              <a:rPr lang="en-GB" dirty="0"/>
              <a:t>Jay Sexton</a:t>
            </a:r>
          </a:p>
        </p:txBody>
      </p:sp>
      <p:sp>
        <p:nvSpPr>
          <p:cNvPr id="4" name="Content Placeholder 3">
            <a:extLst>
              <a:ext uri="{FF2B5EF4-FFF2-40B4-BE49-F238E27FC236}">
                <a16:creationId xmlns:a16="http://schemas.microsoft.com/office/drawing/2014/main" id="{A9AE164C-2314-2D44-8CFF-4B7A16D75543}"/>
              </a:ext>
            </a:extLst>
          </p:cNvPr>
          <p:cNvSpPr>
            <a:spLocks noGrp="1"/>
          </p:cNvSpPr>
          <p:nvPr>
            <p:ph idx="1"/>
          </p:nvPr>
        </p:nvSpPr>
        <p:spPr/>
        <p:txBody>
          <a:bodyPr/>
          <a:lstStyle/>
          <a:p>
            <a:r>
              <a:rPr lang="en-GB" dirty="0">
                <a:hlinkClick r:id="rId2"/>
              </a:rPr>
              <a:t>https://www.youtube.com/watch?v=I5oiYGID0I0</a:t>
            </a:r>
            <a:endParaRPr lang="en-GB" dirty="0"/>
          </a:p>
          <a:p>
            <a:endParaRPr lang="en-GB" dirty="0"/>
          </a:p>
        </p:txBody>
      </p:sp>
      <p:sp>
        <p:nvSpPr>
          <p:cNvPr id="6" name="Slide Number Placeholder 5">
            <a:extLst>
              <a:ext uri="{FF2B5EF4-FFF2-40B4-BE49-F238E27FC236}">
                <a16:creationId xmlns:a16="http://schemas.microsoft.com/office/drawing/2014/main" id="{1EB38967-4718-545B-7569-83DED34D000E}"/>
              </a:ext>
            </a:extLst>
          </p:cNvPr>
          <p:cNvSpPr>
            <a:spLocks noGrp="1"/>
          </p:cNvSpPr>
          <p:nvPr>
            <p:ph type="sldNum" sz="quarter" idx="4"/>
          </p:nvPr>
        </p:nvSpPr>
        <p:spPr/>
        <p:txBody>
          <a:bodyPr/>
          <a:lstStyle/>
          <a:p>
            <a:fld id="{E8F1A65C-595C-4736-BF40-F7D31E789466}" type="slidenum">
              <a:rPr lang="en-GB" smtClean="0"/>
              <a:pPr/>
              <a:t>14</a:t>
            </a:fld>
            <a:endParaRPr lang="en-GB"/>
          </a:p>
        </p:txBody>
      </p:sp>
      <p:pic>
        <p:nvPicPr>
          <p:cNvPr id="5124" name="Picture 4" descr="The Monroe Doctrine w/ Jay Sexton (#356) | The Road to Now">
            <a:extLst>
              <a:ext uri="{FF2B5EF4-FFF2-40B4-BE49-F238E27FC236}">
                <a16:creationId xmlns:a16="http://schemas.microsoft.com/office/drawing/2014/main" id="{297FBBC6-B3AA-2608-BE1F-C1C1015BB8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1904"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045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C2F661-3418-38BE-99AD-0C6E4A07202F}"/>
              </a:ext>
            </a:extLst>
          </p:cNvPr>
          <p:cNvSpPr>
            <a:spLocks noGrp="1"/>
          </p:cNvSpPr>
          <p:nvPr>
            <p:ph type="title"/>
          </p:nvPr>
        </p:nvSpPr>
        <p:spPr/>
        <p:txBody>
          <a:bodyPr/>
          <a:lstStyle/>
          <a:p>
            <a:r>
              <a:rPr lang="en-GB" dirty="0"/>
              <a:t>Cuba</a:t>
            </a:r>
          </a:p>
        </p:txBody>
      </p:sp>
      <p:sp>
        <p:nvSpPr>
          <p:cNvPr id="4" name="Content Placeholder 3">
            <a:extLst>
              <a:ext uri="{FF2B5EF4-FFF2-40B4-BE49-F238E27FC236}">
                <a16:creationId xmlns:a16="http://schemas.microsoft.com/office/drawing/2014/main" id="{D0901F12-4B67-B14D-9A48-4E6072850939}"/>
              </a:ext>
            </a:extLst>
          </p:cNvPr>
          <p:cNvSpPr>
            <a:spLocks noGrp="1"/>
          </p:cNvSpPr>
          <p:nvPr>
            <p:ph idx="1"/>
          </p:nvPr>
        </p:nvSpPr>
        <p:spPr>
          <a:xfrm>
            <a:off x="499733" y="1245922"/>
            <a:ext cx="11192534" cy="5108528"/>
          </a:xfrm>
        </p:spPr>
        <p:txBody>
          <a:bodyPr/>
          <a:lstStyle/>
          <a:p>
            <a:r>
              <a:rPr lang="en-GB" sz="2200" dirty="0"/>
              <a:t>Monroe Doctrine: </a:t>
            </a:r>
            <a:r>
              <a:rPr lang="en-GB" altLang="en-US" sz="2200" dirty="0"/>
              <a:t>Aimed at Britain (in Cuba) and Russia (in Alaska)</a:t>
            </a:r>
          </a:p>
          <a:p>
            <a:endParaRPr lang="en-GB" altLang="en-US" sz="2200" dirty="0"/>
          </a:p>
          <a:p>
            <a:r>
              <a:rPr lang="en-GB" altLang="en-US" sz="2200" dirty="0"/>
              <a:t>U.S. presidents had been openly coveting Cuba since Jefferson. Wanted to annex it as a “slave-state.” Remember, Cuba was a major sugar producer = treasure-trove.</a:t>
            </a:r>
          </a:p>
          <a:p>
            <a:endParaRPr lang="en-GB" altLang="en-US" sz="2200" dirty="0"/>
          </a:p>
          <a:p>
            <a:pPr>
              <a:lnSpc>
                <a:spcPct val="80000"/>
              </a:lnSpc>
            </a:pPr>
            <a:r>
              <a:rPr lang="en-GB" altLang="en-US" sz="2200" dirty="0"/>
              <a:t>Spain left with Cuba, Puerto Rico, Philippines.</a:t>
            </a:r>
          </a:p>
          <a:p>
            <a:pPr>
              <a:lnSpc>
                <a:spcPct val="80000"/>
              </a:lnSpc>
            </a:pPr>
            <a:r>
              <a:rPr lang="en-GB" altLang="en-US" sz="2200" dirty="0"/>
              <a:t>Slavery keeps elites loyal (outnumbered by population of colour by mid-C19)</a:t>
            </a:r>
            <a:br>
              <a:rPr lang="en-GB" altLang="en-US" sz="2200" dirty="0"/>
            </a:br>
            <a:endParaRPr lang="en-GB" altLang="en-US" sz="2200" dirty="0"/>
          </a:p>
          <a:p>
            <a:pPr>
              <a:lnSpc>
                <a:spcPct val="80000"/>
              </a:lnSpc>
            </a:pPr>
            <a:r>
              <a:rPr lang="en-GB" altLang="en-US" sz="2200" dirty="0"/>
              <a:t>But: growing separatism</a:t>
            </a:r>
          </a:p>
          <a:p>
            <a:pPr>
              <a:lnSpc>
                <a:spcPct val="80000"/>
              </a:lnSpc>
            </a:pPr>
            <a:r>
              <a:rPr lang="en-GB" altLang="en-US" sz="2200" dirty="0"/>
              <a:t>US repeatedly tries to buy Cuba, sees as “natural” acquisition</a:t>
            </a:r>
          </a:p>
          <a:p>
            <a:pPr>
              <a:lnSpc>
                <a:spcPct val="80000"/>
              </a:lnSpc>
            </a:pPr>
            <a:endParaRPr lang="en-GB" altLang="en-US" sz="2200" dirty="0"/>
          </a:p>
          <a:p>
            <a:pPr>
              <a:lnSpc>
                <a:spcPct val="80000"/>
              </a:lnSpc>
            </a:pPr>
            <a:r>
              <a:rPr lang="en-GB" altLang="en-US" sz="2200" dirty="0"/>
              <a:t>Long anticolonial struggle, forging of black-white alliances and nationalism in Cuba: Ten Years’ War (1868-78) and War of Independence: 1895-8 </a:t>
            </a:r>
          </a:p>
          <a:p>
            <a:pPr>
              <a:lnSpc>
                <a:spcPct val="80000"/>
              </a:lnSpc>
            </a:pPr>
            <a:endParaRPr lang="en-GB" altLang="en-US" sz="2200" dirty="0"/>
          </a:p>
          <a:p>
            <a:endParaRPr lang="en-GB" altLang="en-US" sz="2200" dirty="0"/>
          </a:p>
        </p:txBody>
      </p:sp>
      <p:sp>
        <p:nvSpPr>
          <p:cNvPr id="6" name="Slide Number Placeholder 5">
            <a:extLst>
              <a:ext uri="{FF2B5EF4-FFF2-40B4-BE49-F238E27FC236}">
                <a16:creationId xmlns:a16="http://schemas.microsoft.com/office/drawing/2014/main" id="{009D402F-5645-AAE6-CF49-49A83C789D67}"/>
              </a:ext>
            </a:extLst>
          </p:cNvPr>
          <p:cNvSpPr>
            <a:spLocks noGrp="1"/>
          </p:cNvSpPr>
          <p:nvPr>
            <p:ph type="sldNum" sz="quarter" idx="4"/>
          </p:nvPr>
        </p:nvSpPr>
        <p:spPr/>
        <p:txBody>
          <a:bodyPr/>
          <a:lstStyle/>
          <a:p>
            <a:fld id="{E8F1A65C-595C-4736-BF40-F7D31E789466}" type="slidenum">
              <a:rPr lang="en-GB" smtClean="0"/>
              <a:pPr/>
              <a:t>15</a:t>
            </a:fld>
            <a:endParaRPr lang="en-GB"/>
          </a:p>
        </p:txBody>
      </p:sp>
    </p:spTree>
    <p:extLst>
      <p:ext uri="{BB962C8B-B14F-4D97-AF65-F5344CB8AC3E}">
        <p14:creationId xmlns:p14="http://schemas.microsoft.com/office/powerpoint/2010/main" val="537563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A091A076-BF02-FE45-8B20-71A2A71D83A7}"/>
              </a:ext>
            </a:extLst>
          </p:cNvPr>
          <p:cNvSpPr>
            <a:spLocks noGrp="1"/>
          </p:cNvSpPr>
          <p:nvPr>
            <p:ph idx="1"/>
          </p:nvPr>
        </p:nvSpPr>
        <p:spPr>
          <a:xfrm>
            <a:off x="499733" y="695333"/>
            <a:ext cx="11192534" cy="3567600"/>
          </a:xfrm>
        </p:spPr>
        <p:txBody>
          <a:bodyPr/>
          <a:lstStyle/>
          <a:p>
            <a:endParaRPr lang="en-US" dirty="0"/>
          </a:p>
          <a:p>
            <a:endParaRPr lang="en-GB" dirty="0"/>
          </a:p>
        </p:txBody>
      </p:sp>
      <p:sp>
        <p:nvSpPr>
          <p:cNvPr id="9" name="Slide Number Placeholder 8">
            <a:extLst>
              <a:ext uri="{FF2B5EF4-FFF2-40B4-BE49-F238E27FC236}">
                <a16:creationId xmlns:a16="http://schemas.microsoft.com/office/drawing/2014/main" id="{24C3F0B8-F0E5-0E82-1584-9E8AB1BC9B3F}"/>
              </a:ext>
            </a:extLst>
          </p:cNvPr>
          <p:cNvSpPr>
            <a:spLocks noGrp="1"/>
          </p:cNvSpPr>
          <p:nvPr>
            <p:ph type="sldNum" sz="quarter" idx="4"/>
          </p:nvPr>
        </p:nvSpPr>
        <p:spPr/>
        <p:txBody>
          <a:bodyPr/>
          <a:lstStyle/>
          <a:p>
            <a:fld id="{E8F1A65C-595C-4736-BF40-F7D31E789466}" type="slidenum">
              <a:rPr lang="en-GB" smtClean="0"/>
              <a:pPr/>
              <a:t>16</a:t>
            </a:fld>
            <a:endParaRPr lang="en-GB"/>
          </a:p>
        </p:txBody>
      </p:sp>
      <p:pic>
        <p:nvPicPr>
          <p:cNvPr id="2" name="Picture 1" descr="An old book with a person in a hat&#10;&#10;Description automatically generated">
            <a:extLst>
              <a:ext uri="{FF2B5EF4-FFF2-40B4-BE49-F238E27FC236}">
                <a16:creationId xmlns:a16="http://schemas.microsoft.com/office/drawing/2014/main" id="{A578F4FA-B51E-1B65-16A0-21F085BF034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07696" y="0"/>
            <a:ext cx="6776607" cy="6858000"/>
          </a:xfrm>
          <a:prstGeom prst="rect">
            <a:avLst/>
          </a:prstGeom>
        </p:spPr>
      </p:pic>
    </p:spTree>
    <p:extLst>
      <p:ext uri="{BB962C8B-B14F-4D97-AF65-F5344CB8AC3E}">
        <p14:creationId xmlns:p14="http://schemas.microsoft.com/office/powerpoint/2010/main" val="3021698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168398-EB3E-20ED-B3F8-C39B2D40E611}"/>
              </a:ext>
            </a:extLst>
          </p:cNvPr>
          <p:cNvSpPr>
            <a:spLocks noGrp="1"/>
          </p:cNvSpPr>
          <p:nvPr>
            <p:ph type="title"/>
          </p:nvPr>
        </p:nvSpPr>
        <p:spPr>
          <a:xfrm>
            <a:off x="499733" y="2625895"/>
            <a:ext cx="11192534" cy="1591013"/>
          </a:xfrm>
        </p:spPr>
        <p:txBody>
          <a:bodyPr/>
          <a:lstStyle/>
          <a:p>
            <a:pPr algn="ctr"/>
            <a:r>
              <a:rPr lang="en-GB" sz="3200" dirty="0"/>
              <a:t>Cuban-Spanish War 1898</a:t>
            </a:r>
            <a:br>
              <a:rPr lang="en-GB" sz="3200" dirty="0"/>
            </a:br>
            <a:r>
              <a:rPr lang="en-GB" sz="3200" dirty="0"/>
              <a:t>How the U.S. sees (and presents) its role in the world…</a:t>
            </a:r>
            <a:br>
              <a:rPr lang="en-GB" sz="3200" dirty="0"/>
            </a:br>
            <a:br>
              <a:rPr lang="en-GB" sz="3200" dirty="0"/>
            </a:br>
            <a:r>
              <a:rPr lang="en-GB" sz="3200" dirty="0"/>
              <a:t>Phase 3: 1890s – early 1930s</a:t>
            </a:r>
          </a:p>
        </p:txBody>
      </p:sp>
      <p:sp>
        <p:nvSpPr>
          <p:cNvPr id="6" name="Slide Number Placeholder 5">
            <a:extLst>
              <a:ext uri="{FF2B5EF4-FFF2-40B4-BE49-F238E27FC236}">
                <a16:creationId xmlns:a16="http://schemas.microsoft.com/office/drawing/2014/main" id="{BB17E7B4-B581-456C-1B05-A8EB7FEABCB7}"/>
              </a:ext>
            </a:extLst>
          </p:cNvPr>
          <p:cNvSpPr>
            <a:spLocks noGrp="1"/>
          </p:cNvSpPr>
          <p:nvPr>
            <p:ph type="sldNum" sz="quarter" idx="4"/>
          </p:nvPr>
        </p:nvSpPr>
        <p:spPr/>
        <p:txBody>
          <a:bodyPr/>
          <a:lstStyle/>
          <a:p>
            <a:fld id="{E8F1A65C-595C-4736-BF40-F7D31E789466}" type="slidenum">
              <a:rPr lang="en-GB" smtClean="0"/>
              <a:pPr/>
              <a:t>17</a:t>
            </a:fld>
            <a:endParaRPr lang="en-GB"/>
          </a:p>
        </p:txBody>
      </p:sp>
    </p:spTree>
    <p:extLst>
      <p:ext uri="{BB962C8B-B14F-4D97-AF65-F5344CB8AC3E}">
        <p14:creationId xmlns:p14="http://schemas.microsoft.com/office/powerpoint/2010/main" val="32012138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E62E2CE-66DC-53DA-C1A7-9B3A71B47F72}"/>
              </a:ext>
            </a:extLst>
          </p:cNvPr>
          <p:cNvSpPr>
            <a:spLocks noGrp="1"/>
          </p:cNvSpPr>
          <p:nvPr>
            <p:ph type="sldNum" sz="quarter" idx="4"/>
          </p:nvPr>
        </p:nvSpPr>
        <p:spPr/>
        <p:txBody>
          <a:bodyPr/>
          <a:lstStyle/>
          <a:p>
            <a:fld id="{E8F1A65C-595C-4736-BF40-F7D31E789466}" type="slidenum">
              <a:rPr lang="en-GB" smtClean="0"/>
              <a:pPr/>
              <a:t>18</a:t>
            </a:fld>
            <a:endParaRPr lang="en-GB"/>
          </a:p>
        </p:txBody>
      </p:sp>
      <p:pic>
        <p:nvPicPr>
          <p:cNvPr id="7170" name="Picture 2" descr="Cuba in the American Imagination: Metaphor and the Imperial Ethos">
            <a:extLst>
              <a:ext uri="{FF2B5EF4-FFF2-40B4-BE49-F238E27FC236}">
                <a16:creationId xmlns:a16="http://schemas.microsoft.com/office/drawing/2014/main" id="{F318B792-DA9C-E1E2-2072-5ED19A9A75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114300"/>
            <a:ext cx="4381500" cy="662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1867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543272E-E2F0-B493-F53A-6BF9A78CAEB9}"/>
              </a:ext>
            </a:extLst>
          </p:cNvPr>
          <p:cNvSpPr>
            <a:spLocks noGrp="1"/>
          </p:cNvSpPr>
          <p:nvPr>
            <p:ph type="sldNum" sz="quarter" idx="4"/>
          </p:nvPr>
        </p:nvSpPr>
        <p:spPr/>
        <p:txBody>
          <a:bodyPr/>
          <a:lstStyle/>
          <a:p>
            <a:fld id="{E8F1A65C-595C-4736-BF40-F7D31E789466}" type="slidenum">
              <a:rPr lang="en-GB" smtClean="0"/>
              <a:pPr/>
              <a:t>19</a:t>
            </a:fld>
            <a:endParaRPr lang="en-GB"/>
          </a:p>
        </p:txBody>
      </p:sp>
      <p:pic>
        <p:nvPicPr>
          <p:cNvPr id="2" name="Picture 1" descr="A screenshot of a computer&#10;&#10;Description automatically generated">
            <a:extLst>
              <a:ext uri="{FF2B5EF4-FFF2-40B4-BE49-F238E27FC236}">
                <a16:creationId xmlns:a16="http://schemas.microsoft.com/office/drawing/2014/main" id="{EAF8D2AC-F85B-E15C-AC9E-90EFE45656A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89563" y="166333"/>
            <a:ext cx="6012873" cy="6525334"/>
          </a:xfrm>
          <a:prstGeom prst="rect">
            <a:avLst/>
          </a:prstGeom>
        </p:spPr>
      </p:pic>
    </p:spTree>
    <p:extLst>
      <p:ext uri="{BB962C8B-B14F-4D97-AF65-F5344CB8AC3E}">
        <p14:creationId xmlns:p14="http://schemas.microsoft.com/office/powerpoint/2010/main" val="2416980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91E812E-424A-7DD3-9BBF-3131B5CD4F41}"/>
              </a:ext>
            </a:extLst>
          </p:cNvPr>
          <p:cNvSpPr>
            <a:spLocks noGrp="1"/>
          </p:cNvSpPr>
          <p:nvPr>
            <p:ph type="sldNum" sz="quarter" idx="4"/>
          </p:nvPr>
        </p:nvSpPr>
        <p:spPr/>
        <p:txBody>
          <a:bodyPr/>
          <a:lstStyle/>
          <a:p>
            <a:fld id="{E8F1A65C-595C-4736-BF40-F7D31E789466}" type="slidenum">
              <a:rPr lang="en-GB" smtClean="0"/>
              <a:pPr/>
              <a:t>2</a:t>
            </a:fld>
            <a:endParaRPr lang="en-GB"/>
          </a:p>
        </p:txBody>
      </p:sp>
      <p:pic>
        <p:nvPicPr>
          <p:cNvPr id="7" name="Picture 6">
            <a:extLst>
              <a:ext uri="{FF2B5EF4-FFF2-40B4-BE49-F238E27FC236}">
                <a16:creationId xmlns:a16="http://schemas.microsoft.com/office/drawing/2014/main" id="{48D9306B-0014-01BA-9B37-DBACCCD2110F}"/>
              </a:ext>
            </a:extLst>
          </p:cNvPr>
          <p:cNvPicPr>
            <a:picLocks noChangeAspect="1"/>
          </p:cNvPicPr>
          <p:nvPr/>
        </p:nvPicPr>
        <p:blipFill>
          <a:blip r:embed="rId2"/>
          <a:srcRect l="6351" t="26207" r="34061" b="33972"/>
          <a:stretch>
            <a:fillRect/>
          </a:stretch>
        </p:blipFill>
        <p:spPr>
          <a:xfrm>
            <a:off x="3846575" y="3220278"/>
            <a:ext cx="8345425" cy="3626993"/>
          </a:xfrm>
          <a:prstGeom prst="rect">
            <a:avLst/>
          </a:prstGeom>
        </p:spPr>
      </p:pic>
      <p:pic>
        <p:nvPicPr>
          <p:cNvPr id="9" name="Picture 8">
            <a:extLst>
              <a:ext uri="{FF2B5EF4-FFF2-40B4-BE49-F238E27FC236}">
                <a16:creationId xmlns:a16="http://schemas.microsoft.com/office/drawing/2014/main" id="{25BC0EDC-F568-B09D-EDCE-D9F62F403DBE}"/>
              </a:ext>
            </a:extLst>
          </p:cNvPr>
          <p:cNvPicPr>
            <a:picLocks noChangeAspect="1"/>
          </p:cNvPicPr>
          <p:nvPr/>
        </p:nvPicPr>
        <p:blipFill>
          <a:blip r:embed="rId3"/>
          <a:stretch>
            <a:fillRect/>
          </a:stretch>
        </p:blipFill>
        <p:spPr>
          <a:xfrm>
            <a:off x="0" y="160635"/>
            <a:ext cx="7772400" cy="2749102"/>
          </a:xfrm>
          <a:prstGeom prst="rect">
            <a:avLst/>
          </a:prstGeom>
        </p:spPr>
      </p:pic>
      <p:pic>
        <p:nvPicPr>
          <p:cNvPr id="2" name="Picture 1">
            <a:extLst>
              <a:ext uri="{FF2B5EF4-FFF2-40B4-BE49-F238E27FC236}">
                <a16:creationId xmlns:a16="http://schemas.microsoft.com/office/drawing/2014/main" id="{17374B83-4985-BA16-E5BE-3552DD8C32C2}"/>
              </a:ext>
            </a:extLst>
          </p:cNvPr>
          <p:cNvPicPr>
            <a:picLocks noChangeAspect="1"/>
          </p:cNvPicPr>
          <p:nvPr/>
        </p:nvPicPr>
        <p:blipFill>
          <a:blip r:embed="rId4"/>
          <a:srcRect l="7739" t="23565" r="10343" b="22598"/>
          <a:stretch>
            <a:fillRect/>
          </a:stretch>
        </p:blipFill>
        <p:spPr>
          <a:xfrm>
            <a:off x="0" y="3220278"/>
            <a:ext cx="8952090" cy="3637722"/>
          </a:xfrm>
          <a:prstGeom prst="rect">
            <a:avLst/>
          </a:prstGeom>
        </p:spPr>
      </p:pic>
      <p:pic>
        <p:nvPicPr>
          <p:cNvPr id="5" name="Picture 4">
            <a:extLst>
              <a:ext uri="{FF2B5EF4-FFF2-40B4-BE49-F238E27FC236}">
                <a16:creationId xmlns:a16="http://schemas.microsoft.com/office/drawing/2014/main" id="{C7885565-EB87-7BA5-980C-20344B71C53F}"/>
              </a:ext>
            </a:extLst>
          </p:cNvPr>
          <p:cNvPicPr>
            <a:picLocks noChangeAspect="1"/>
          </p:cNvPicPr>
          <p:nvPr/>
        </p:nvPicPr>
        <p:blipFill>
          <a:blip r:embed="rId5"/>
          <a:srcRect l="24254" t="10478" r="30921" b="22274"/>
          <a:stretch>
            <a:fillRect/>
          </a:stretch>
        </p:blipFill>
        <p:spPr>
          <a:xfrm>
            <a:off x="7639632" y="0"/>
            <a:ext cx="4552368" cy="4441580"/>
          </a:xfrm>
          <a:prstGeom prst="rect">
            <a:avLst/>
          </a:prstGeom>
        </p:spPr>
      </p:pic>
    </p:spTree>
    <p:extLst>
      <p:ext uri="{BB962C8B-B14F-4D97-AF65-F5344CB8AC3E}">
        <p14:creationId xmlns:p14="http://schemas.microsoft.com/office/powerpoint/2010/main" val="17001676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41AF97D-CBF8-81A3-F318-AE63FCDC95BD}"/>
              </a:ext>
            </a:extLst>
          </p:cNvPr>
          <p:cNvSpPr>
            <a:spLocks noGrp="1"/>
          </p:cNvSpPr>
          <p:nvPr>
            <p:ph idx="1"/>
          </p:nvPr>
        </p:nvSpPr>
        <p:spPr/>
        <p:txBody>
          <a:bodyPr/>
          <a:lstStyle/>
          <a:p>
            <a:r>
              <a:rPr lang="en-US" sz="2200" b="1" dirty="0"/>
              <a:t>.</a:t>
            </a:r>
          </a:p>
        </p:txBody>
      </p:sp>
      <p:sp>
        <p:nvSpPr>
          <p:cNvPr id="6" name="Slide Number Placeholder 5">
            <a:extLst>
              <a:ext uri="{FF2B5EF4-FFF2-40B4-BE49-F238E27FC236}">
                <a16:creationId xmlns:a16="http://schemas.microsoft.com/office/drawing/2014/main" id="{52AC910E-080C-998F-C1CC-6F6392EF557C}"/>
              </a:ext>
            </a:extLst>
          </p:cNvPr>
          <p:cNvSpPr>
            <a:spLocks noGrp="1"/>
          </p:cNvSpPr>
          <p:nvPr>
            <p:ph type="sldNum" sz="quarter" idx="4"/>
          </p:nvPr>
        </p:nvSpPr>
        <p:spPr/>
        <p:txBody>
          <a:bodyPr/>
          <a:lstStyle/>
          <a:p>
            <a:fld id="{E8F1A65C-595C-4736-BF40-F7D31E789466}" type="slidenum">
              <a:rPr lang="en-GB" smtClean="0"/>
              <a:pPr/>
              <a:t>20</a:t>
            </a:fld>
            <a:endParaRPr lang="en-GB"/>
          </a:p>
        </p:txBody>
      </p:sp>
      <p:pic>
        <p:nvPicPr>
          <p:cNvPr id="2" name="Picture 1" descr="A book with a cartoon of a person and two children&#10;&#10;Description automatically generated">
            <a:extLst>
              <a:ext uri="{FF2B5EF4-FFF2-40B4-BE49-F238E27FC236}">
                <a16:creationId xmlns:a16="http://schemas.microsoft.com/office/drawing/2014/main" id="{8F5C6D7A-2158-8FA6-18B0-5C29CB3AC04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55257" y="38100"/>
            <a:ext cx="7681486" cy="6781799"/>
          </a:xfrm>
          <a:prstGeom prst="rect">
            <a:avLst/>
          </a:prstGeom>
        </p:spPr>
      </p:pic>
    </p:spTree>
    <p:extLst>
      <p:ext uri="{BB962C8B-B14F-4D97-AF65-F5344CB8AC3E}">
        <p14:creationId xmlns:p14="http://schemas.microsoft.com/office/powerpoint/2010/main" val="2928870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38711D-2DB8-411E-34BD-6BB8D4540C92}"/>
              </a:ext>
            </a:extLst>
          </p:cNvPr>
          <p:cNvSpPr>
            <a:spLocks noGrp="1"/>
          </p:cNvSpPr>
          <p:nvPr>
            <p:ph type="sldNum" sz="quarter" idx="4"/>
          </p:nvPr>
        </p:nvSpPr>
        <p:spPr/>
        <p:txBody>
          <a:bodyPr/>
          <a:lstStyle/>
          <a:p>
            <a:fld id="{E8F1A65C-595C-4736-BF40-F7D31E789466}" type="slidenum">
              <a:rPr lang="en-GB" smtClean="0"/>
              <a:pPr/>
              <a:t>21</a:t>
            </a:fld>
            <a:endParaRPr lang="en-GB"/>
          </a:p>
        </p:txBody>
      </p:sp>
      <p:pic>
        <p:nvPicPr>
          <p:cNvPr id="2" name="Picture 1" descr="A book with a boat and people&#10;&#10;Description automatically generated with medium confidence">
            <a:extLst>
              <a:ext uri="{FF2B5EF4-FFF2-40B4-BE49-F238E27FC236}">
                <a16:creationId xmlns:a16="http://schemas.microsoft.com/office/drawing/2014/main" id="{BE0B2825-4332-46F4-344E-591F0002A19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2176" y="0"/>
            <a:ext cx="10552405" cy="6861094"/>
          </a:xfrm>
          <a:prstGeom prst="rect">
            <a:avLst/>
          </a:prstGeom>
        </p:spPr>
      </p:pic>
    </p:spTree>
    <p:extLst>
      <p:ext uri="{BB962C8B-B14F-4D97-AF65-F5344CB8AC3E}">
        <p14:creationId xmlns:p14="http://schemas.microsoft.com/office/powerpoint/2010/main" val="2692612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E8FFE11-4296-502F-1C54-C891CDD0715A}"/>
              </a:ext>
            </a:extLst>
          </p:cNvPr>
          <p:cNvSpPr>
            <a:spLocks noGrp="1"/>
          </p:cNvSpPr>
          <p:nvPr>
            <p:ph idx="1"/>
          </p:nvPr>
        </p:nvSpPr>
        <p:spPr>
          <a:xfrm>
            <a:off x="499733" y="926761"/>
            <a:ext cx="11192534" cy="4217585"/>
          </a:xfrm>
        </p:spPr>
        <p:txBody>
          <a:bodyPr/>
          <a:lstStyle/>
          <a:p>
            <a:endParaRPr lang="en-US" dirty="0"/>
          </a:p>
          <a:p>
            <a:endParaRPr lang="en-US" dirty="0"/>
          </a:p>
          <a:p>
            <a:endParaRPr lang="en-GB" dirty="0"/>
          </a:p>
        </p:txBody>
      </p:sp>
      <p:sp>
        <p:nvSpPr>
          <p:cNvPr id="6" name="Slide Number Placeholder 5">
            <a:extLst>
              <a:ext uri="{FF2B5EF4-FFF2-40B4-BE49-F238E27FC236}">
                <a16:creationId xmlns:a16="http://schemas.microsoft.com/office/drawing/2014/main" id="{3B44DA15-29D2-A942-165F-1182511D1611}"/>
              </a:ext>
            </a:extLst>
          </p:cNvPr>
          <p:cNvSpPr>
            <a:spLocks noGrp="1"/>
          </p:cNvSpPr>
          <p:nvPr>
            <p:ph type="sldNum" sz="quarter" idx="4"/>
          </p:nvPr>
        </p:nvSpPr>
        <p:spPr/>
        <p:txBody>
          <a:bodyPr/>
          <a:lstStyle/>
          <a:p>
            <a:fld id="{E8F1A65C-595C-4736-BF40-F7D31E789466}" type="slidenum">
              <a:rPr lang="en-GB" smtClean="0"/>
              <a:pPr/>
              <a:t>22</a:t>
            </a:fld>
            <a:endParaRPr lang="en-GB"/>
          </a:p>
        </p:txBody>
      </p:sp>
      <p:pic>
        <p:nvPicPr>
          <p:cNvPr id="2" name="Picture 1" descr="A book with a cartoon of a person in a pan&#10;&#10;Description automatically generated">
            <a:extLst>
              <a:ext uri="{FF2B5EF4-FFF2-40B4-BE49-F238E27FC236}">
                <a16:creationId xmlns:a16="http://schemas.microsoft.com/office/drawing/2014/main" id="{06FF46FD-F8FD-37D3-178F-3D9D3899507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91491" y="279248"/>
            <a:ext cx="9809018" cy="6299504"/>
          </a:xfrm>
          <a:prstGeom prst="rect">
            <a:avLst/>
          </a:prstGeom>
        </p:spPr>
      </p:pic>
    </p:spTree>
    <p:extLst>
      <p:ext uri="{BB962C8B-B14F-4D97-AF65-F5344CB8AC3E}">
        <p14:creationId xmlns:p14="http://schemas.microsoft.com/office/powerpoint/2010/main" val="453936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A8C4A8D-52AF-F44C-A163-3DC51C10FC25}"/>
              </a:ext>
            </a:extLst>
          </p:cNvPr>
          <p:cNvSpPr>
            <a:spLocks noGrp="1"/>
          </p:cNvSpPr>
          <p:nvPr>
            <p:ph type="body" sz="quarter" idx="22"/>
          </p:nvPr>
        </p:nvSpPr>
        <p:spPr>
          <a:xfrm>
            <a:off x="499733" y="674480"/>
            <a:ext cx="4860002" cy="564450"/>
          </a:xfrm>
        </p:spPr>
        <p:txBody>
          <a:bodyPr/>
          <a:lstStyle/>
          <a:p>
            <a:endParaRPr lang="en-US" sz="2200" b="0" dirty="0"/>
          </a:p>
          <a:p>
            <a:endParaRPr lang="en-GB" sz="2200" b="0" dirty="0"/>
          </a:p>
          <a:p>
            <a:endParaRPr lang="en-US" sz="2200" b="0" dirty="0"/>
          </a:p>
        </p:txBody>
      </p:sp>
      <p:sp>
        <p:nvSpPr>
          <p:cNvPr id="6" name="Slide Number Placeholder 5">
            <a:extLst>
              <a:ext uri="{FF2B5EF4-FFF2-40B4-BE49-F238E27FC236}">
                <a16:creationId xmlns:a16="http://schemas.microsoft.com/office/drawing/2014/main" id="{55B5EDD1-481A-F652-3678-8AFB18764639}"/>
              </a:ext>
            </a:extLst>
          </p:cNvPr>
          <p:cNvSpPr>
            <a:spLocks noGrp="1"/>
          </p:cNvSpPr>
          <p:nvPr>
            <p:ph type="sldNum" sz="quarter" idx="4"/>
          </p:nvPr>
        </p:nvSpPr>
        <p:spPr/>
        <p:txBody>
          <a:bodyPr/>
          <a:lstStyle/>
          <a:p>
            <a:fld id="{E8F1A65C-595C-4736-BF40-F7D31E789466}" type="slidenum">
              <a:rPr lang="en-GB" smtClean="0"/>
              <a:pPr/>
              <a:t>23</a:t>
            </a:fld>
            <a:endParaRPr lang="en-GB" dirty="0"/>
          </a:p>
        </p:txBody>
      </p:sp>
      <p:pic>
        <p:nvPicPr>
          <p:cNvPr id="2" name="Picture 1" descr="A person sitting in a chair&#10;&#10;Description automatically generated">
            <a:extLst>
              <a:ext uri="{FF2B5EF4-FFF2-40B4-BE49-F238E27FC236}">
                <a16:creationId xmlns:a16="http://schemas.microsoft.com/office/drawing/2014/main" id="{A20B9FD9-A454-6774-A806-7A7DA167FFA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84564" y="249381"/>
            <a:ext cx="9822872" cy="6359238"/>
          </a:xfrm>
          <a:prstGeom prst="rect">
            <a:avLst/>
          </a:prstGeom>
        </p:spPr>
      </p:pic>
    </p:spTree>
    <p:extLst>
      <p:ext uri="{BB962C8B-B14F-4D97-AF65-F5344CB8AC3E}">
        <p14:creationId xmlns:p14="http://schemas.microsoft.com/office/powerpoint/2010/main" val="7256437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366A94E-866C-1349-BC57-27E475405EFA}"/>
              </a:ext>
            </a:extLst>
          </p:cNvPr>
          <p:cNvSpPr>
            <a:spLocks noGrp="1"/>
          </p:cNvSpPr>
          <p:nvPr>
            <p:ph type="sldNum" sz="quarter" idx="4"/>
          </p:nvPr>
        </p:nvSpPr>
        <p:spPr/>
        <p:txBody>
          <a:bodyPr/>
          <a:lstStyle/>
          <a:p>
            <a:fld id="{E8F1A65C-595C-4736-BF40-F7D31E789466}" type="slidenum">
              <a:rPr lang="en-GB" smtClean="0"/>
              <a:pPr/>
              <a:t>24</a:t>
            </a:fld>
            <a:endParaRPr lang="en-GB"/>
          </a:p>
        </p:txBody>
      </p:sp>
      <p:pic>
        <p:nvPicPr>
          <p:cNvPr id="2" name="Picture 1" descr="A screenshot of a computer&#10;&#10;Description automatically generated">
            <a:extLst>
              <a:ext uri="{FF2B5EF4-FFF2-40B4-BE49-F238E27FC236}">
                <a16:creationId xmlns:a16="http://schemas.microsoft.com/office/drawing/2014/main" id="{2B2267DB-A609-F0B8-22E0-B21FC6D1A0B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65636" y="1"/>
            <a:ext cx="7460727" cy="6858000"/>
          </a:xfrm>
          <a:prstGeom prst="rect">
            <a:avLst/>
          </a:prstGeom>
        </p:spPr>
      </p:pic>
    </p:spTree>
    <p:extLst>
      <p:ext uri="{BB962C8B-B14F-4D97-AF65-F5344CB8AC3E}">
        <p14:creationId xmlns:p14="http://schemas.microsoft.com/office/powerpoint/2010/main" val="181542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7A33ED6C-FE42-771C-8024-21D60A663CAC}"/>
              </a:ext>
            </a:extLst>
          </p:cNvPr>
          <p:cNvSpPr>
            <a:spLocks noGrp="1"/>
          </p:cNvSpPr>
          <p:nvPr>
            <p:ph type="sldNum" sz="quarter" idx="4"/>
          </p:nvPr>
        </p:nvSpPr>
        <p:spPr/>
        <p:txBody>
          <a:bodyPr/>
          <a:lstStyle/>
          <a:p>
            <a:fld id="{E8F1A65C-595C-4736-BF40-F7D31E789466}" type="slidenum">
              <a:rPr lang="en-GB" smtClean="0"/>
              <a:pPr/>
              <a:t>25</a:t>
            </a:fld>
            <a:endParaRPr lang="en-GB"/>
          </a:p>
        </p:txBody>
      </p:sp>
      <p:pic>
        <p:nvPicPr>
          <p:cNvPr id="2" name="Picture 1" descr="A framed picture of a cartoon&#10;&#10;Description automatically generated">
            <a:extLst>
              <a:ext uri="{FF2B5EF4-FFF2-40B4-BE49-F238E27FC236}">
                <a16:creationId xmlns:a16="http://schemas.microsoft.com/office/drawing/2014/main" id="{F60E8915-EE04-53FB-55E1-8CFF1173C81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03418" y="12224"/>
            <a:ext cx="5985164" cy="6845776"/>
          </a:xfrm>
          <a:prstGeom prst="rect">
            <a:avLst/>
          </a:prstGeom>
        </p:spPr>
      </p:pic>
    </p:spTree>
    <p:extLst>
      <p:ext uri="{BB962C8B-B14F-4D97-AF65-F5344CB8AC3E}">
        <p14:creationId xmlns:p14="http://schemas.microsoft.com/office/powerpoint/2010/main" val="32246853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09238C-D9C6-E373-E044-12C8658FB87C}"/>
              </a:ext>
            </a:extLst>
          </p:cNvPr>
          <p:cNvSpPr>
            <a:spLocks noGrp="1"/>
          </p:cNvSpPr>
          <p:nvPr>
            <p:ph type="title"/>
          </p:nvPr>
        </p:nvSpPr>
        <p:spPr/>
        <p:txBody>
          <a:bodyPr/>
          <a:lstStyle/>
          <a:p>
            <a:r>
              <a:rPr lang="en-GB" dirty="0"/>
              <a:t>Cuban Independence…?</a:t>
            </a:r>
          </a:p>
        </p:txBody>
      </p:sp>
      <p:sp>
        <p:nvSpPr>
          <p:cNvPr id="4" name="Content Placeholder 3">
            <a:extLst>
              <a:ext uri="{FF2B5EF4-FFF2-40B4-BE49-F238E27FC236}">
                <a16:creationId xmlns:a16="http://schemas.microsoft.com/office/drawing/2014/main" id="{9F3E9908-21C2-5213-C95E-0C1E4311AFF6}"/>
              </a:ext>
            </a:extLst>
          </p:cNvPr>
          <p:cNvSpPr>
            <a:spLocks noGrp="1"/>
          </p:cNvSpPr>
          <p:nvPr>
            <p:ph idx="1"/>
          </p:nvPr>
        </p:nvSpPr>
        <p:spPr/>
        <p:txBody>
          <a:bodyPr/>
          <a:lstStyle/>
          <a:p>
            <a:r>
              <a:rPr lang="en-GB" altLang="en-US" sz="2200" dirty="0"/>
              <a:t>US intervention; final end of Spanish empire; Cuba officially a protectorate to 1902 but unofficially US-controlled in many ways for decades afterwards. </a:t>
            </a:r>
          </a:p>
          <a:p>
            <a:endParaRPr lang="en-GB" dirty="0"/>
          </a:p>
        </p:txBody>
      </p:sp>
      <p:sp>
        <p:nvSpPr>
          <p:cNvPr id="6" name="Slide Number Placeholder 5">
            <a:extLst>
              <a:ext uri="{FF2B5EF4-FFF2-40B4-BE49-F238E27FC236}">
                <a16:creationId xmlns:a16="http://schemas.microsoft.com/office/drawing/2014/main" id="{17FA7BC8-7114-F38A-CE14-9228504C2B30}"/>
              </a:ext>
            </a:extLst>
          </p:cNvPr>
          <p:cNvSpPr>
            <a:spLocks noGrp="1"/>
          </p:cNvSpPr>
          <p:nvPr>
            <p:ph type="sldNum" sz="quarter" idx="4"/>
          </p:nvPr>
        </p:nvSpPr>
        <p:spPr/>
        <p:txBody>
          <a:bodyPr/>
          <a:lstStyle/>
          <a:p>
            <a:fld id="{E8F1A65C-595C-4736-BF40-F7D31E789466}" type="slidenum">
              <a:rPr lang="en-GB" smtClean="0"/>
              <a:pPr/>
              <a:t>26</a:t>
            </a:fld>
            <a:endParaRPr lang="en-GB"/>
          </a:p>
        </p:txBody>
      </p:sp>
    </p:spTree>
    <p:extLst>
      <p:ext uri="{BB962C8B-B14F-4D97-AF65-F5344CB8AC3E}">
        <p14:creationId xmlns:p14="http://schemas.microsoft.com/office/powerpoint/2010/main" val="1236215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657E4D0-E6D2-D50E-441E-60EAFFF6CF90}"/>
              </a:ext>
            </a:extLst>
          </p:cNvPr>
          <p:cNvSpPr>
            <a:spLocks noGrp="1"/>
          </p:cNvSpPr>
          <p:nvPr>
            <p:ph type="sldNum" sz="quarter" idx="4"/>
          </p:nvPr>
        </p:nvSpPr>
        <p:spPr/>
        <p:txBody>
          <a:bodyPr/>
          <a:lstStyle/>
          <a:p>
            <a:fld id="{E8F1A65C-595C-4736-BF40-F7D31E789466}" type="slidenum">
              <a:rPr lang="en-GB" smtClean="0"/>
              <a:pPr/>
              <a:t>27</a:t>
            </a:fld>
            <a:endParaRPr lang="en-GB"/>
          </a:p>
        </p:txBody>
      </p:sp>
      <p:pic>
        <p:nvPicPr>
          <p:cNvPr id="2" name="Picture 1" descr="A magazine cover with a person and a child&#10;&#10;Description automatically generated">
            <a:extLst>
              <a:ext uri="{FF2B5EF4-FFF2-40B4-BE49-F238E27FC236}">
                <a16:creationId xmlns:a16="http://schemas.microsoft.com/office/drawing/2014/main" id="{416E5436-295F-8E7F-120E-951E53D9767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3731" y="367145"/>
            <a:ext cx="5781435" cy="6123709"/>
          </a:xfrm>
          <a:prstGeom prst="rect">
            <a:avLst/>
          </a:prstGeom>
        </p:spPr>
      </p:pic>
      <p:pic>
        <p:nvPicPr>
          <p:cNvPr id="4" name="Picture 3" descr="A screenshot of a computer&#10;&#10;Description automatically generated">
            <a:extLst>
              <a:ext uri="{FF2B5EF4-FFF2-40B4-BE49-F238E27FC236}">
                <a16:creationId xmlns:a16="http://schemas.microsoft.com/office/drawing/2014/main" id="{8079533D-8393-84B8-F5F7-9B3AE287E3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206836" y="367145"/>
            <a:ext cx="5781433" cy="6123708"/>
          </a:xfrm>
          <a:prstGeom prst="rect">
            <a:avLst/>
          </a:prstGeom>
        </p:spPr>
      </p:pic>
    </p:spTree>
    <p:extLst>
      <p:ext uri="{BB962C8B-B14F-4D97-AF65-F5344CB8AC3E}">
        <p14:creationId xmlns:p14="http://schemas.microsoft.com/office/powerpoint/2010/main" val="31148149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45913FA-6744-1605-A09E-F1ED74C49700}"/>
              </a:ext>
            </a:extLst>
          </p:cNvPr>
          <p:cNvSpPr>
            <a:spLocks noGrp="1"/>
          </p:cNvSpPr>
          <p:nvPr>
            <p:ph type="sldNum" sz="quarter" idx="4"/>
          </p:nvPr>
        </p:nvSpPr>
        <p:spPr/>
        <p:txBody>
          <a:bodyPr/>
          <a:lstStyle/>
          <a:p>
            <a:fld id="{E8F1A65C-595C-4736-BF40-F7D31E789466}" type="slidenum">
              <a:rPr lang="en-GB" smtClean="0"/>
              <a:pPr/>
              <a:t>28</a:t>
            </a:fld>
            <a:endParaRPr lang="en-GB"/>
          </a:p>
        </p:txBody>
      </p:sp>
      <p:sp>
        <p:nvSpPr>
          <p:cNvPr id="2" name="TextBox 1">
            <a:extLst>
              <a:ext uri="{FF2B5EF4-FFF2-40B4-BE49-F238E27FC236}">
                <a16:creationId xmlns:a16="http://schemas.microsoft.com/office/drawing/2014/main" id="{EA519F87-CA1D-EACE-2660-0793AF38913E}"/>
              </a:ext>
            </a:extLst>
          </p:cNvPr>
          <p:cNvSpPr txBox="1"/>
          <p:nvPr/>
        </p:nvSpPr>
        <p:spPr>
          <a:xfrm>
            <a:off x="679733" y="755373"/>
            <a:ext cx="8047578" cy="2671501"/>
          </a:xfrm>
          <a:prstGeom prst="rect">
            <a:avLst/>
          </a:prstGeom>
          <a:noFill/>
        </p:spPr>
        <p:txBody>
          <a:bodyPr wrap="square" rtlCol="0">
            <a:spAutoFit/>
          </a:bodyPr>
          <a:lstStyle/>
          <a:p>
            <a:r>
              <a:rPr lang="en-GB" altLang="en-US" sz="2200" b="1" dirty="0"/>
              <a:t>The Roosevelt Corollary (1904) and the “Big Stick” era</a:t>
            </a:r>
          </a:p>
          <a:p>
            <a:endParaRPr lang="en-GB" sz="2200" dirty="0"/>
          </a:p>
          <a:p>
            <a:pPr>
              <a:lnSpc>
                <a:spcPct val="80000"/>
              </a:lnSpc>
            </a:pPr>
            <a:r>
              <a:rPr lang="en-GB" altLang="en-US" sz="2200" dirty="0"/>
              <a:t>Declaration to ‘protect’ Latin America – vs ‘threat’ of European intervention in the region </a:t>
            </a:r>
          </a:p>
          <a:p>
            <a:pPr>
              <a:lnSpc>
                <a:spcPct val="80000"/>
              </a:lnSpc>
            </a:pPr>
            <a:r>
              <a:rPr lang="en-GB" altLang="en-US" sz="2200" dirty="0"/>
              <a:t>i.e. Monroe Doctrine used to justify intervention,</a:t>
            </a:r>
          </a:p>
          <a:p>
            <a:pPr>
              <a:lnSpc>
                <a:spcPct val="80000"/>
              </a:lnSpc>
            </a:pPr>
            <a:r>
              <a:rPr lang="en-GB" altLang="en-US" sz="2200" dirty="0"/>
              <a:t>In reality protecting Latin Americans against </a:t>
            </a:r>
            <a:r>
              <a:rPr lang="en-GB" altLang="en-US" sz="2200" b="1" dirty="0"/>
              <a:t>themselves – ‘protective imperialism’</a:t>
            </a:r>
          </a:p>
          <a:p>
            <a:pPr>
              <a:lnSpc>
                <a:spcPct val="80000"/>
              </a:lnSpc>
            </a:pPr>
            <a:r>
              <a:rPr lang="en-GB" sz="2200" dirty="0">
                <a:ea typeface="Calibri" panose="020F0502020204030204" pitchFamily="34" charset="0"/>
                <a:cs typeface="Times New Roman" panose="02020603050405020304" pitchFamily="18" charset="0"/>
              </a:rPr>
              <a:t>“speak softly and carry a big stick,”</a:t>
            </a:r>
            <a:endParaRPr lang="en-GB" altLang="en-US" sz="2200" b="1" dirty="0"/>
          </a:p>
          <a:p>
            <a:endParaRPr lang="en-GB" dirty="0"/>
          </a:p>
        </p:txBody>
      </p:sp>
    </p:spTree>
    <p:extLst>
      <p:ext uri="{BB962C8B-B14F-4D97-AF65-F5344CB8AC3E}">
        <p14:creationId xmlns:p14="http://schemas.microsoft.com/office/powerpoint/2010/main" val="4221708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D6A1B9A-A305-2380-C4BB-E30AF2814143}"/>
              </a:ext>
            </a:extLst>
          </p:cNvPr>
          <p:cNvSpPr>
            <a:spLocks noGrp="1"/>
          </p:cNvSpPr>
          <p:nvPr>
            <p:ph sz="quarter" idx="20"/>
          </p:nvPr>
        </p:nvSpPr>
        <p:spPr/>
        <p:txBody>
          <a:bodyPr/>
          <a:lstStyle/>
          <a:p>
            <a:endParaRPr lang="en-US" sz="2200" dirty="0"/>
          </a:p>
          <a:p>
            <a:endParaRPr lang="en-US" sz="2200" dirty="0"/>
          </a:p>
        </p:txBody>
      </p:sp>
      <p:sp>
        <p:nvSpPr>
          <p:cNvPr id="7" name="Slide Number Placeholder 6">
            <a:extLst>
              <a:ext uri="{FF2B5EF4-FFF2-40B4-BE49-F238E27FC236}">
                <a16:creationId xmlns:a16="http://schemas.microsoft.com/office/drawing/2014/main" id="{1B88FC87-191D-6B83-7EB2-C58784007ACA}"/>
              </a:ext>
            </a:extLst>
          </p:cNvPr>
          <p:cNvSpPr>
            <a:spLocks noGrp="1"/>
          </p:cNvSpPr>
          <p:nvPr>
            <p:ph type="sldNum" sz="quarter" idx="4"/>
          </p:nvPr>
        </p:nvSpPr>
        <p:spPr/>
        <p:txBody>
          <a:bodyPr/>
          <a:lstStyle/>
          <a:p>
            <a:fld id="{E8F1A65C-595C-4736-BF40-F7D31E789466}" type="slidenum">
              <a:rPr lang="en-GB" smtClean="0"/>
              <a:pPr/>
              <a:t>29</a:t>
            </a:fld>
            <a:endParaRPr lang="en-GB"/>
          </a:p>
        </p:txBody>
      </p:sp>
      <p:pic>
        <p:nvPicPr>
          <p:cNvPr id="6146" name="Picture 2" descr="How the Monroe Doctrine Turned into American Imperialism - History How It  Happened">
            <a:extLst>
              <a:ext uri="{FF2B5EF4-FFF2-40B4-BE49-F238E27FC236}">
                <a16:creationId xmlns:a16="http://schemas.microsoft.com/office/drawing/2014/main" id="{2AF5CA5D-E39D-0EBA-494D-F6D57CEF0F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1263" y="0"/>
            <a:ext cx="97678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884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9">
            <a:extLst>
              <a:ext uri="{FF2B5EF4-FFF2-40B4-BE49-F238E27FC236}">
                <a16:creationId xmlns:a16="http://schemas.microsoft.com/office/drawing/2014/main" id="{30487383-A846-9EFB-D381-4A631195F144}"/>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3</a:t>
            </a:fld>
            <a:endParaRPr lang="en-GB"/>
          </a:p>
        </p:txBody>
      </p:sp>
      <p:pic>
        <p:nvPicPr>
          <p:cNvPr id="3074" name="Picture 2">
            <a:extLst>
              <a:ext uri="{FF2B5EF4-FFF2-40B4-BE49-F238E27FC236}">
                <a16:creationId xmlns:a16="http://schemas.microsoft.com/office/drawing/2014/main" id="{DE7F751D-DADB-C24A-4CA6-35ECF6C487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3500" y="95250"/>
            <a:ext cx="4445000" cy="666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80452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0ED4EAE4-5AED-D961-50BD-F3A6BBC1E9D4}"/>
              </a:ext>
            </a:extLst>
          </p:cNvPr>
          <p:cNvSpPr>
            <a:spLocks noGrp="1"/>
          </p:cNvSpPr>
          <p:nvPr>
            <p:ph type="sldNum" sz="quarter" idx="4"/>
          </p:nvPr>
        </p:nvSpPr>
        <p:spPr/>
        <p:txBody>
          <a:bodyPr/>
          <a:lstStyle/>
          <a:p>
            <a:fld id="{E8F1A65C-595C-4736-BF40-F7D31E789466}" type="slidenum">
              <a:rPr lang="en-GB" smtClean="0"/>
              <a:pPr/>
              <a:t>30</a:t>
            </a:fld>
            <a:endParaRPr lang="en-GB"/>
          </a:p>
        </p:txBody>
      </p:sp>
      <p:pic>
        <p:nvPicPr>
          <p:cNvPr id="2" name="Content Placeholder 4">
            <a:extLst>
              <a:ext uri="{FF2B5EF4-FFF2-40B4-BE49-F238E27FC236}">
                <a16:creationId xmlns:a16="http://schemas.microsoft.com/office/drawing/2014/main" id="{BFD10BB8-53BB-D0D7-0250-26FB4666D6D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812" y="365125"/>
            <a:ext cx="9096375" cy="6127750"/>
          </a:xfrm>
        </p:spPr>
      </p:pic>
    </p:spTree>
    <p:extLst>
      <p:ext uri="{BB962C8B-B14F-4D97-AF65-F5344CB8AC3E}">
        <p14:creationId xmlns:p14="http://schemas.microsoft.com/office/powerpoint/2010/main" val="1893965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C3EAA3F-1ECD-266A-F7C3-1474876D8F96}"/>
              </a:ext>
            </a:extLst>
          </p:cNvPr>
          <p:cNvSpPr>
            <a:spLocks noGrp="1"/>
          </p:cNvSpPr>
          <p:nvPr>
            <p:ph type="sldNum" sz="quarter" idx="4"/>
          </p:nvPr>
        </p:nvSpPr>
        <p:spPr/>
        <p:txBody>
          <a:bodyPr/>
          <a:lstStyle/>
          <a:p>
            <a:fld id="{E8F1A65C-595C-4736-BF40-F7D31E789466}" type="slidenum">
              <a:rPr lang="en-GB" smtClean="0"/>
              <a:pPr/>
              <a:t>31</a:t>
            </a:fld>
            <a:endParaRPr lang="en-GB"/>
          </a:p>
        </p:txBody>
      </p:sp>
      <p:sp>
        <p:nvSpPr>
          <p:cNvPr id="4" name="Content Placeholder 3">
            <a:extLst>
              <a:ext uri="{FF2B5EF4-FFF2-40B4-BE49-F238E27FC236}">
                <a16:creationId xmlns:a16="http://schemas.microsoft.com/office/drawing/2014/main" id="{2DCDC794-2E6F-7AFF-C13D-4AE855ABCB75}"/>
              </a:ext>
            </a:extLst>
          </p:cNvPr>
          <p:cNvSpPr>
            <a:spLocks noGrp="1"/>
          </p:cNvSpPr>
          <p:nvPr>
            <p:ph idx="1"/>
          </p:nvPr>
        </p:nvSpPr>
        <p:spPr/>
        <p:txBody>
          <a:bodyPr/>
          <a:lstStyle/>
          <a:p>
            <a:r>
              <a:rPr lang="en-US" sz="2200" dirty="0"/>
              <a:t>"There is no room for any outside influence other than ours in this region. We could not tolerate such a thing without incurring grave risks... Until now Central America has always understood that governments which we recognize and support stay in power, while those which we do not recognize and support fall. Nicaragua has become a test case. It is difficult to see how we can afford to be defeated." --Undersecretary of State Robert Olds </a:t>
            </a:r>
          </a:p>
          <a:p>
            <a:endParaRPr lang="en-GB" dirty="0"/>
          </a:p>
        </p:txBody>
      </p:sp>
    </p:spTree>
    <p:extLst>
      <p:ext uri="{BB962C8B-B14F-4D97-AF65-F5344CB8AC3E}">
        <p14:creationId xmlns:p14="http://schemas.microsoft.com/office/powerpoint/2010/main" val="24516656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4DF892-A0B7-FBC1-14B8-DA9DA482EDC6}"/>
              </a:ext>
            </a:extLst>
          </p:cNvPr>
          <p:cNvSpPr>
            <a:spLocks noGrp="1"/>
          </p:cNvSpPr>
          <p:nvPr>
            <p:ph type="title"/>
          </p:nvPr>
        </p:nvSpPr>
        <p:spPr>
          <a:xfrm>
            <a:off x="2108929" y="223063"/>
            <a:ext cx="11192534" cy="383567"/>
          </a:xfrm>
        </p:spPr>
        <p:txBody>
          <a:bodyPr/>
          <a:lstStyle/>
          <a:p>
            <a:r>
              <a:rPr lang="en-GB" dirty="0"/>
              <a:t>The Panama Canal</a:t>
            </a:r>
          </a:p>
        </p:txBody>
      </p:sp>
      <p:sp>
        <p:nvSpPr>
          <p:cNvPr id="6" name="Slide Number Placeholder 5">
            <a:extLst>
              <a:ext uri="{FF2B5EF4-FFF2-40B4-BE49-F238E27FC236}">
                <a16:creationId xmlns:a16="http://schemas.microsoft.com/office/drawing/2014/main" id="{6AEFCB93-7781-CB4B-CFF0-D881E71EBF23}"/>
              </a:ext>
            </a:extLst>
          </p:cNvPr>
          <p:cNvSpPr>
            <a:spLocks noGrp="1"/>
          </p:cNvSpPr>
          <p:nvPr>
            <p:ph type="sldNum" sz="quarter" idx="4"/>
          </p:nvPr>
        </p:nvSpPr>
        <p:spPr/>
        <p:txBody>
          <a:bodyPr/>
          <a:lstStyle/>
          <a:p>
            <a:fld id="{E8F1A65C-595C-4736-BF40-F7D31E789466}" type="slidenum">
              <a:rPr lang="en-GB" smtClean="0"/>
              <a:pPr/>
              <a:t>32</a:t>
            </a:fld>
            <a:endParaRPr lang="en-GB"/>
          </a:p>
        </p:txBody>
      </p:sp>
      <p:pic>
        <p:nvPicPr>
          <p:cNvPr id="7" name="Picture 1" descr="Canal Zone.bmp">
            <a:extLst>
              <a:ext uri="{FF2B5EF4-FFF2-40B4-BE49-F238E27FC236}">
                <a16:creationId xmlns:a16="http://schemas.microsoft.com/office/drawing/2014/main" id="{91B65AFD-A414-F95A-C8EF-1665829D9B1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21864" y="0"/>
            <a:ext cx="5670136" cy="476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29DFCA1D-AC2A-ACD1-B1D1-8B9B374B7D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2487" y="2761626"/>
            <a:ext cx="5407025" cy="4158932"/>
          </a:xfrm>
          <a:prstGeom prst="rect">
            <a:avLst/>
          </a:prstGeom>
        </p:spPr>
      </p:pic>
      <p:pic>
        <p:nvPicPr>
          <p:cNvPr id="2" name="Content Placeholder 6">
            <a:extLst>
              <a:ext uri="{FF2B5EF4-FFF2-40B4-BE49-F238E27FC236}">
                <a16:creationId xmlns:a16="http://schemas.microsoft.com/office/drawing/2014/main" id="{9ABD561F-3A3A-60E4-9CC3-89A03E44B402}"/>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 y="760003"/>
            <a:ext cx="4217861" cy="4351338"/>
          </a:xfrm>
        </p:spPr>
      </p:pic>
    </p:spTree>
    <p:extLst>
      <p:ext uri="{BB962C8B-B14F-4D97-AF65-F5344CB8AC3E}">
        <p14:creationId xmlns:p14="http://schemas.microsoft.com/office/powerpoint/2010/main" val="21515654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42E732-017C-2824-DC39-3C30C1839539}"/>
              </a:ext>
            </a:extLst>
          </p:cNvPr>
          <p:cNvSpPr>
            <a:spLocks noGrp="1"/>
          </p:cNvSpPr>
          <p:nvPr>
            <p:ph type="title"/>
          </p:nvPr>
        </p:nvSpPr>
        <p:spPr>
          <a:xfrm>
            <a:off x="499733" y="538538"/>
            <a:ext cx="11192534" cy="383503"/>
          </a:xfrm>
        </p:spPr>
        <p:txBody>
          <a:bodyPr/>
          <a:lstStyle/>
          <a:p>
            <a:r>
              <a:rPr lang="en-GB" dirty="0"/>
              <a:t>Phase 4: From Big Stick to Good Neighbour (briefly)</a:t>
            </a:r>
          </a:p>
        </p:txBody>
      </p:sp>
      <p:sp>
        <p:nvSpPr>
          <p:cNvPr id="4" name="Content Placeholder 3">
            <a:extLst>
              <a:ext uri="{FF2B5EF4-FFF2-40B4-BE49-F238E27FC236}">
                <a16:creationId xmlns:a16="http://schemas.microsoft.com/office/drawing/2014/main" id="{75E6D758-AD0F-1832-C2B2-8B5F3CD3AEED}"/>
              </a:ext>
            </a:extLst>
          </p:cNvPr>
          <p:cNvSpPr>
            <a:spLocks noGrp="1"/>
          </p:cNvSpPr>
          <p:nvPr>
            <p:ph idx="1"/>
          </p:nvPr>
        </p:nvSpPr>
        <p:spPr/>
        <p:txBody>
          <a:bodyPr/>
          <a:lstStyle/>
          <a:p>
            <a:r>
              <a:rPr lang="en-GB" altLang="en-US" sz="2000" dirty="0"/>
              <a:t>3 decades of interventions in: Cuba, Mexico, Dominican Republic, Haiti, Panama, El Salvador, Honduras, Nicaragua; </a:t>
            </a:r>
          </a:p>
          <a:p>
            <a:r>
              <a:rPr lang="en-GB" altLang="en-US" sz="2000" dirty="0"/>
              <a:t>rising Latin American resentment (esp. 1920s) </a:t>
            </a:r>
          </a:p>
          <a:p>
            <a:pPr>
              <a:lnSpc>
                <a:spcPct val="90000"/>
              </a:lnSpc>
            </a:pPr>
            <a:r>
              <a:rPr lang="en-GB" altLang="en-US" sz="2000" dirty="0"/>
              <a:t>But the election (1932) of Franklin Roosevelt, plus…</a:t>
            </a:r>
          </a:p>
          <a:p>
            <a:pPr>
              <a:lnSpc>
                <a:spcPct val="90000"/>
              </a:lnSpc>
            </a:pPr>
            <a:r>
              <a:rPr lang="en-GB" altLang="en-US" sz="2000" dirty="0"/>
              <a:t>The Depression and growing isolationism in USA &gt;</a:t>
            </a:r>
          </a:p>
          <a:p>
            <a:pPr>
              <a:lnSpc>
                <a:spcPct val="90000"/>
              </a:lnSpc>
            </a:pPr>
            <a:r>
              <a:rPr lang="en-GB" altLang="en-US" sz="2000" dirty="0"/>
              <a:t>new policy of non-intervention in Latin America: ‘Good Neighbour’ policy, 1933</a:t>
            </a:r>
          </a:p>
          <a:p>
            <a:pPr>
              <a:lnSpc>
                <a:spcPct val="90000"/>
              </a:lnSpc>
            </a:pPr>
            <a:r>
              <a:rPr lang="en-GB" altLang="en-US" sz="2000" dirty="0"/>
              <a:t>Cuba: no intervention, rights under Platt relinquished; </a:t>
            </a:r>
          </a:p>
          <a:p>
            <a:pPr>
              <a:lnSpc>
                <a:spcPct val="90000"/>
              </a:lnSpc>
            </a:pPr>
            <a:r>
              <a:rPr lang="en-GB" altLang="en-US" sz="2000" dirty="0"/>
              <a:t>Mexico (no response to oil nationalisation, 1937)</a:t>
            </a:r>
          </a:p>
          <a:p>
            <a:endParaRPr lang="en-GB" sz="2200" dirty="0"/>
          </a:p>
        </p:txBody>
      </p:sp>
      <p:sp>
        <p:nvSpPr>
          <p:cNvPr id="6" name="Slide Number Placeholder 5">
            <a:extLst>
              <a:ext uri="{FF2B5EF4-FFF2-40B4-BE49-F238E27FC236}">
                <a16:creationId xmlns:a16="http://schemas.microsoft.com/office/drawing/2014/main" id="{3D990103-D50E-91AC-6D60-89BD2A10BC73}"/>
              </a:ext>
            </a:extLst>
          </p:cNvPr>
          <p:cNvSpPr>
            <a:spLocks noGrp="1"/>
          </p:cNvSpPr>
          <p:nvPr>
            <p:ph type="sldNum" sz="quarter" idx="4"/>
          </p:nvPr>
        </p:nvSpPr>
        <p:spPr/>
        <p:txBody>
          <a:bodyPr/>
          <a:lstStyle/>
          <a:p>
            <a:fld id="{E8F1A65C-595C-4736-BF40-F7D31E789466}" type="slidenum">
              <a:rPr lang="en-GB" smtClean="0"/>
              <a:pPr/>
              <a:t>33</a:t>
            </a:fld>
            <a:endParaRPr lang="en-GB"/>
          </a:p>
        </p:txBody>
      </p:sp>
    </p:spTree>
    <p:extLst>
      <p:ext uri="{BB962C8B-B14F-4D97-AF65-F5344CB8AC3E}">
        <p14:creationId xmlns:p14="http://schemas.microsoft.com/office/powerpoint/2010/main" val="4194462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F9792-4C79-B1F1-7E1A-505F8444ACC2}"/>
              </a:ext>
            </a:extLst>
          </p:cNvPr>
          <p:cNvSpPr>
            <a:spLocks noGrp="1"/>
          </p:cNvSpPr>
          <p:nvPr>
            <p:ph type="title"/>
          </p:nvPr>
        </p:nvSpPr>
        <p:spPr/>
        <p:txBody>
          <a:bodyPr/>
          <a:lstStyle/>
          <a:p>
            <a:r>
              <a:rPr lang="en-GB" dirty="0"/>
              <a:t>Phase 5, from 1945 - The Cold War</a:t>
            </a:r>
          </a:p>
        </p:txBody>
      </p:sp>
      <p:sp>
        <p:nvSpPr>
          <p:cNvPr id="4" name="Content Placeholder 3">
            <a:extLst>
              <a:ext uri="{FF2B5EF4-FFF2-40B4-BE49-F238E27FC236}">
                <a16:creationId xmlns:a16="http://schemas.microsoft.com/office/drawing/2014/main" id="{9EF20786-3A9B-8E7E-0AAD-EFCCA41FF769}"/>
              </a:ext>
            </a:extLst>
          </p:cNvPr>
          <p:cNvSpPr>
            <a:spLocks noGrp="1"/>
          </p:cNvSpPr>
          <p:nvPr>
            <p:ph idx="1"/>
          </p:nvPr>
        </p:nvSpPr>
        <p:spPr>
          <a:xfrm>
            <a:off x="499733" y="1437902"/>
            <a:ext cx="11192534" cy="3567600"/>
          </a:xfrm>
        </p:spPr>
        <p:txBody>
          <a:bodyPr/>
          <a:lstStyle/>
          <a:p>
            <a:r>
              <a:rPr lang="en-GB" sz="2400" dirty="0"/>
              <a:t>School of the Americas 1946, in the US-controlled zone in Panama (now located in Georgia): has trained over 57,000 Latin American military officers.</a:t>
            </a:r>
            <a:br>
              <a:rPr lang="en-GB" sz="2400" dirty="0"/>
            </a:br>
            <a:endParaRPr lang="en-GB" sz="2400" dirty="0"/>
          </a:p>
          <a:p>
            <a:r>
              <a:rPr lang="en-GB" altLang="en-US" sz="2400" dirty="0"/>
              <a:t>1947-8: Rio Treaty &amp; Organisation of American States</a:t>
            </a:r>
            <a:br>
              <a:rPr lang="en-GB" altLang="en-US" sz="2400" dirty="0"/>
            </a:br>
            <a:endParaRPr lang="en-GB" sz="2400" dirty="0"/>
          </a:p>
          <a:p>
            <a:r>
              <a:rPr lang="en-GB" sz="2400" dirty="0"/>
              <a:t>‘National Security Doctrine’: only the military can be trusted to defend Latin America against communism—democracy unreliable</a:t>
            </a:r>
            <a:br>
              <a:rPr lang="en-GB" sz="2400" dirty="0"/>
            </a:br>
            <a:endParaRPr lang="en-GB" sz="2400" dirty="0"/>
          </a:p>
          <a:p>
            <a:r>
              <a:rPr lang="en-US" sz="2400" dirty="0"/>
              <a:t>‘The </a:t>
            </a:r>
            <a:r>
              <a:rPr lang="en-US" sz="2400" b="1" dirty="0"/>
              <a:t>real threat of communism </a:t>
            </a:r>
            <a:r>
              <a:rPr lang="en-US" sz="2400" dirty="0"/>
              <a:t>is the economic transformation of the Communist powers in ways which </a:t>
            </a:r>
            <a:r>
              <a:rPr lang="en-US" sz="2400" b="1" dirty="0"/>
              <a:t>reduce their willingness and ability to complement the industrial economies of the West</a:t>
            </a:r>
            <a:r>
              <a:rPr lang="en-US" sz="2400" dirty="0"/>
              <a:t>.’ (Woodrow Wilson Foundation, Harvard University, 1955)</a:t>
            </a:r>
          </a:p>
          <a:p>
            <a:endParaRPr lang="en-GB" sz="2200" dirty="0"/>
          </a:p>
        </p:txBody>
      </p:sp>
      <p:sp>
        <p:nvSpPr>
          <p:cNvPr id="6" name="Slide Number Placeholder 5">
            <a:extLst>
              <a:ext uri="{FF2B5EF4-FFF2-40B4-BE49-F238E27FC236}">
                <a16:creationId xmlns:a16="http://schemas.microsoft.com/office/drawing/2014/main" id="{A95F89A6-3B9C-7C82-35E4-03DB452A42A0}"/>
              </a:ext>
            </a:extLst>
          </p:cNvPr>
          <p:cNvSpPr>
            <a:spLocks noGrp="1"/>
          </p:cNvSpPr>
          <p:nvPr>
            <p:ph type="sldNum" sz="quarter" idx="4"/>
          </p:nvPr>
        </p:nvSpPr>
        <p:spPr/>
        <p:txBody>
          <a:bodyPr/>
          <a:lstStyle/>
          <a:p>
            <a:fld id="{E8F1A65C-595C-4736-BF40-F7D31E789466}" type="slidenum">
              <a:rPr lang="en-GB" smtClean="0"/>
              <a:pPr/>
              <a:t>34</a:t>
            </a:fld>
            <a:endParaRPr lang="en-GB"/>
          </a:p>
        </p:txBody>
      </p:sp>
    </p:spTree>
    <p:extLst>
      <p:ext uri="{BB962C8B-B14F-4D97-AF65-F5344CB8AC3E}">
        <p14:creationId xmlns:p14="http://schemas.microsoft.com/office/powerpoint/2010/main" val="26568083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B84A40-B027-C655-2868-660738233DDB}"/>
              </a:ext>
            </a:extLst>
          </p:cNvPr>
          <p:cNvSpPr>
            <a:spLocks noGrp="1"/>
          </p:cNvSpPr>
          <p:nvPr>
            <p:ph type="title"/>
          </p:nvPr>
        </p:nvSpPr>
        <p:spPr/>
        <p:txBody>
          <a:bodyPr/>
          <a:lstStyle/>
          <a:p>
            <a:r>
              <a:rPr lang="en-GB" dirty="0"/>
              <a:t>U.S. Intervention and Decades of Consequences</a:t>
            </a:r>
          </a:p>
        </p:txBody>
      </p:sp>
      <p:sp>
        <p:nvSpPr>
          <p:cNvPr id="6" name="Slide Number Placeholder 5">
            <a:extLst>
              <a:ext uri="{FF2B5EF4-FFF2-40B4-BE49-F238E27FC236}">
                <a16:creationId xmlns:a16="http://schemas.microsoft.com/office/drawing/2014/main" id="{3B2F0F07-B9FB-2766-0CCD-9FA59ED1FB78}"/>
              </a:ext>
            </a:extLst>
          </p:cNvPr>
          <p:cNvSpPr>
            <a:spLocks noGrp="1"/>
          </p:cNvSpPr>
          <p:nvPr>
            <p:ph type="sldNum" sz="quarter" idx="4"/>
          </p:nvPr>
        </p:nvSpPr>
        <p:spPr/>
        <p:txBody>
          <a:bodyPr/>
          <a:lstStyle/>
          <a:p>
            <a:fld id="{E8F1A65C-595C-4736-BF40-F7D31E789466}" type="slidenum">
              <a:rPr lang="en-GB" smtClean="0"/>
              <a:pPr/>
              <a:t>35</a:t>
            </a:fld>
            <a:endParaRPr lang="en-GB"/>
          </a:p>
        </p:txBody>
      </p:sp>
      <p:sp>
        <p:nvSpPr>
          <p:cNvPr id="5" name="TextBox 4">
            <a:extLst>
              <a:ext uri="{FF2B5EF4-FFF2-40B4-BE49-F238E27FC236}">
                <a16:creationId xmlns:a16="http://schemas.microsoft.com/office/drawing/2014/main" id="{B4BEDA75-AEF3-889E-B13B-4A6B015D2BB4}"/>
              </a:ext>
            </a:extLst>
          </p:cNvPr>
          <p:cNvSpPr txBox="1"/>
          <p:nvPr/>
        </p:nvSpPr>
        <p:spPr>
          <a:xfrm>
            <a:off x="859733" y="1762539"/>
            <a:ext cx="8151745" cy="1754326"/>
          </a:xfrm>
          <a:prstGeom prst="rect">
            <a:avLst/>
          </a:prstGeom>
          <a:noFill/>
        </p:spPr>
        <p:txBody>
          <a:bodyPr wrap="square" rtlCol="0">
            <a:spAutoFit/>
          </a:bodyPr>
          <a:lstStyle/>
          <a:p>
            <a:r>
              <a:rPr lang="en-GB" dirty="0"/>
              <a:t>1954, Guatemala</a:t>
            </a:r>
          </a:p>
          <a:p>
            <a:endParaRPr lang="en-GB" dirty="0"/>
          </a:p>
          <a:p>
            <a:r>
              <a:rPr lang="en-GB" dirty="0"/>
              <a:t>Dictators backed by the U.S. in the Dominican Republic (Trujillo) and Nicaragua (Somoza)</a:t>
            </a:r>
          </a:p>
          <a:p>
            <a:endParaRPr lang="en-GB" dirty="0"/>
          </a:p>
          <a:p>
            <a:r>
              <a:rPr lang="en-GB" dirty="0"/>
              <a:t>Countless more as the module continues…</a:t>
            </a:r>
          </a:p>
        </p:txBody>
      </p:sp>
    </p:spTree>
    <p:extLst>
      <p:ext uri="{BB962C8B-B14F-4D97-AF65-F5344CB8AC3E}">
        <p14:creationId xmlns:p14="http://schemas.microsoft.com/office/powerpoint/2010/main" val="68369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B933A0-4F9D-2705-5091-61E6B9EB2E95}"/>
              </a:ext>
            </a:extLst>
          </p:cNvPr>
          <p:cNvSpPr>
            <a:spLocks noGrp="1"/>
          </p:cNvSpPr>
          <p:nvPr>
            <p:ph type="title"/>
          </p:nvPr>
        </p:nvSpPr>
        <p:spPr>
          <a:xfrm>
            <a:off x="499733" y="1673281"/>
            <a:ext cx="11192534" cy="383567"/>
          </a:xfrm>
        </p:spPr>
        <p:txBody>
          <a:bodyPr/>
          <a:lstStyle/>
          <a:p>
            <a:r>
              <a:rPr lang="en-GB" dirty="0"/>
              <a:t>What about Cuba today?</a:t>
            </a:r>
          </a:p>
        </p:txBody>
      </p:sp>
      <p:sp>
        <p:nvSpPr>
          <p:cNvPr id="6" name="Slide Number Placeholder 5">
            <a:extLst>
              <a:ext uri="{FF2B5EF4-FFF2-40B4-BE49-F238E27FC236}">
                <a16:creationId xmlns:a16="http://schemas.microsoft.com/office/drawing/2014/main" id="{8B889F3B-58EE-970C-6D1A-46EFDF5388B5}"/>
              </a:ext>
            </a:extLst>
          </p:cNvPr>
          <p:cNvSpPr>
            <a:spLocks noGrp="1"/>
          </p:cNvSpPr>
          <p:nvPr>
            <p:ph type="sldNum" sz="quarter" idx="4"/>
          </p:nvPr>
        </p:nvSpPr>
        <p:spPr/>
        <p:txBody>
          <a:bodyPr/>
          <a:lstStyle/>
          <a:p>
            <a:fld id="{E8F1A65C-595C-4736-BF40-F7D31E789466}" type="slidenum">
              <a:rPr lang="en-GB" smtClean="0"/>
              <a:pPr/>
              <a:t>36</a:t>
            </a:fld>
            <a:endParaRPr lang="en-GB"/>
          </a:p>
        </p:txBody>
      </p:sp>
      <p:pic>
        <p:nvPicPr>
          <p:cNvPr id="8196" name="Picture 4">
            <a:extLst>
              <a:ext uri="{FF2B5EF4-FFF2-40B4-BE49-F238E27FC236}">
                <a16:creationId xmlns:a16="http://schemas.microsoft.com/office/drawing/2014/main" id="{1FAF8424-5C6F-1961-0D90-BE84ABAAAA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13696"/>
            <a:ext cx="6350000" cy="2844800"/>
          </a:xfrm>
          <a:prstGeom prst="rect">
            <a:avLst/>
          </a:prstGeom>
          <a:noFill/>
          <a:extLst>
            <a:ext uri="{909E8E84-426E-40DD-AFC4-6F175D3DCCD1}">
              <a14:hiddenFill xmlns:a14="http://schemas.microsoft.com/office/drawing/2010/main">
                <a:solidFill>
                  <a:srgbClr val="FFFFFF"/>
                </a:solidFill>
              </a14:hiddenFill>
            </a:ext>
          </a:extLst>
        </p:spPr>
      </p:pic>
      <p:pic>
        <p:nvPicPr>
          <p:cNvPr id="2" name="Content Placeholder 3">
            <a:extLst>
              <a:ext uri="{FF2B5EF4-FFF2-40B4-BE49-F238E27FC236}">
                <a16:creationId xmlns:a16="http://schemas.microsoft.com/office/drawing/2014/main" id="{F3F632C6-9FDE-485D-4EE9-D550740C6B42}"/>
              </a:ext>
            </a:extLst>
          </p:cNvPr>
          <p:cNvPicPr>
            <a:picLocks noGrp="1" noChangeAspect="1"/>
          </p:cNvPicPr>
          <p:nvPr>
            <p:ph idx="1"/>
          </p:nvPr>
        </p:nvPicPr>
        <p:blipFill>
          <a:blip r:embed="rId3"/>
          <a:srcRect l="-19828" r="-19828"/>
          <a:stretch>
            <a:fillRect/>
          </a:stretch>
        </p:blipFill>
        <p:spPr>
          <a:xfrm>
            <a:off x="3745949" y="0"/>
            <a:ext cx="9868451" cy="5435582"/>
          </a:xfrm>
        </p:spPr>
      </p:pic>
    </p:spTree>
    <p:extLst>
      <p:ext uri="{BB962C8B-B14F-4D97-AF65-F5344CB8AC3E}">
        <p14:creationId xmlns:p14="http://schemas.microsoft.com/office/powerpoint/2010/main" val="573718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DCF125-0112-D6AB-E8DC-A1A04F79B2B0}"/>
              </a:ext>
            </a:extLst>
          </p:cNvPr>
          <p:cNvSpPr>
            <a:spLocks noGrp="1"/>
          </p:cNvSpPr>
          <p:nvPr>
            <p:ph type="title"/>
          </p:nvPr>
        </p:nvSpPr>
        <p:spPr>
          <a:xfrm>
            <a:off x="499733" y="258450"/>
            <a:ext cx="11192534" cy="383567"/>
          </a:xfrm>
        </p:spPr>
        <p:txBody>
          <a:bodyPr/>
          <a:lstStyle/>
          <a:p>
            <a:endParaRPr lang="en-GB" dirty="0"/>
          </a:p>
        </p:txBody>
      </p:sp>
      <p:sp>
        <p:nvSpPr>
          <p:cNvPr id="6" name="Slide Number Placeholder 5">
            <a:extLst>
              <a:ext uri="{FF2B5EF4-FFF2-40B4-BE49-F238E27FC236}">
                <a16:creationId xmlns:a16="http://schemas.microsoft.com/office/drawing/2014/main" id="{A9537AC5-16A6-A1CC-7FA3-DC3C9A118CB6}"/>
              </a:ext>
            </a:extLst>
          </p:cNvPr>
          <p:cNvSpPr>
            <a:spLocks noGrp="1"/>
          </p:cNvSpPr>
          <p:nvPr>
            <p:ph type="sldNum" sz="quarter" idx="4"/>
          </p:nvPr>
        </p:nvSpPr>
        <p:spPr/>
        <p:txBody>
          <a:bodyPr/>
          <a:lstStyle/>
          <a:p>
            <a:fld id="{E8F1A65C-595C-4736-BF40-F7D31E789466}" type="slidenum">
              <a:rPr lang="en-GB" smtClean="0"/>
              <a:pPr/>
              <a:t>37</a:t>
            </a:fld>
            <a:endParaRPr lang="en-GB"/>
          </a:p>
        </p:txBody>
      </p:sp>
      <p:pic>
        <p:nvPicPr>
          <p:cNvPr id="2" name="Picture 2" descr="20 Years After Start of 'War on Terror', Groups Demand Closure of Gitmo  'Once and For All'">
            <a:extLst>
              <a:ext uri="{FF2B5EF4-FFF2-40B4-BE49-F238E27FC236}">
                <a16:creationId xmlns:a16="http://schemas.microsoft.com/office/drawing/2014/main" id="{E816D752-3589-1A4E-5712-90D0224175F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762000"/>
            <a:ext cx="12192000"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4035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4DE9BB-2E5D-A4F1-DE69-EF0831073E3B}"/>
              </a:ext>
            </a:extLst>
          </p:cNvPr>
          <p:cNvSpPr>
            <a:spLocks noGrp="1"/>
          </p:cNvSpPr>
          <p:nvPr>
            <p:ph type="title"/>
          </p:nvPr>
        </p:nvSpPr>
        <p:spPr>
          <a:xfrm>
            <a:off x="499733" y="2587257"/>
            <a:ext cx="11192534" cy="383567"/>
          </a:xfrm>
        </p:spPr>
        <p:txBody>
          <a:bodyPr/>
          <a:lstStyle/>
          <a:p>
            <a:r>
              <a:rPr lang="en-GB" dirty="0"/>
              <a:t>2026: A New World Order?</a:t>
            </a:r>
          </a:p>
        </p:txBody>
      </p:sp>
      <p:sp>
        <p:nvSpPr>
          <p:cNvPr id="6" name="Slide Number Placeholder 5">
            <a:extLst>
              <a:ext uri="{FF2B5EF4-FFF2-40B4-BE49-F238E27FC236}">
                <a16:creationId xmlns:a16="http://schemas.microsoft.com/office/drawing/2014/main" id="{F28FCC65-FCC0-B866-3F65-42F000F4BDA9}"/>
              </a:ext>
            </a:extLst>
          </p:cNvPr>
          <p:cNvSpPr>
            <a:spLocks noGrp="1"/>
          </p:cNvSpPr>
          <p:nvPr>
            <p:ph type="sldNum" sz="quarter" idx="4"/>
          </p:nvPr>
        </p:nvSpPr>
        <p:spPr/>
        <p:txBody>
          <a:bodyPr/>
          <a:lstStyle/>
          <a:p>
            <a:fld id="{E8F1A65C-595C-4736-BF40-F7D31E789466}" type="slidenum">
              <a:rPr lang="en-GB" smtClean="0"/>
              <a:pPr/>
              <a:t>38</a:t>
            </a:fld>
            <a:endParaRPr lang="en-GB"/>
          </a:p>
        </p:txBody>
      </p:sp>
    </p:spTree>
    <p:extLst>
      <p:ext uri="{BB962C8B-B14F-4D97-AF65-F5344CB8AC3E}">
        <p14:creationId xmlns:p14="http://schemas.microsoft.com/office/powerpoint/2010/main" val="21481316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16B3F7F-3988-B7D2-2BE0-5093B47DD821}"/>
              </a:ext>
            </a:extLst>
          </p:cNvPr>
          <p:cNvSpPr>
            <a:spLocks noGrp="1"/>
          </p:cNvSpPr>
          <p:nvPr>
            <p:ph idx="1"/>
          </p:nvPr>
        </p:nvSpPr>
        <p:spPr/>
        <p:txBody>
          <a:bodyPr/>
          <a:lstStyle/>
          <a:p>
            <a:r>
              <a:rPr lang="en-GB" sz="2200" b="1" dirty="0"/>
              <a:t>On Weds 25 Feb, Prof Hugh Wilford will give a talk on his most recent book, </a:t>
            </a:r>
          </a:p>
          <a:p>
            <a:endParaRPr lang="en-GB" sz="2200" b="1" i="1" dirty="0"/>
          </a:p>
          <a:p>
            <a:r>
              <a:rPr lang="en-GB" sz="2200" b="1" i="1" dirty="0"/>
              <a:t>The CIA: An Imperial History</a:t>
            </a:r>
            <a:r>
              <a:rPr lang="en-GB" sz="2200" b="1" dirty="0"/>
              <a:t> (Basic Books, 2024) </a:t>
            </a:r>
          </a:p>
          <a:p>
            <a:endParaRPr lang="en-GB" sz="2200" b="1" dirty="0"/>
          </a:p>
          <a:p>
            <a:r>
              <a:rPr lang="en-GB" sz="2200" b="1" dirty="0"/>
              <a:t>L5 from 5-7pm.</a:t>
            </a:r>
          </a:p>
        </p:txBody>
      </p:sp>
      <p:sp>
        <p:nvSpPr>
          <p:cNvPr id="6" name="Slide Number Placeholder 5">
            <a:extLst>
              <a:ext uri="{FF2B5EF4-FFF2-40B4-BE49-F238E27FC236}">
                <a16:creationId xmlns:a16="http://schemas.microsoft.com/office/drawing/2014/main" id="{D85AA2AE-C119-050E-8309-7AB8FF8BAE55}"/>
              </a:ext>
            </a:extLst>
          </p:cNvPr>
          <p:cNvSpPr>
            <a:spLocks noGrp="1"/>
          </p:cNvSpPr>
          <p:nvPr>
            <p:ph type="sldNum" sz="quarter" idx="4"/>
          </p:nvPr>
        </p:nvSpPr>
        <p:spPr/>
        <p:txBody>
          <a:bodyPr/>
          <a:lstStyle/>
          <a:p>
            <a:fld id="{E8F1A65C-595C-4736-BF40-F7D31E789466}" type="slidenum">
              <a:rPr lang="en-GB" smtClean="0"/>
              <a:pPr/>
              <a:t>39</a:t>
            </a:fld>
            <a:endParaRPr lang="en-GB"/>
          </a:p>
        </p:txBody>
      </p:sp>
    </p:spTree>
    <p:extLst>
      <p:ext uri="{BB962C8B-B14F-4D97-AF65-F5344CB8AC3E}">
        <p14:creationId xmlns:p14="http://schemas.microsoft.com/office/powerpoint/2010/main" val="1099406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99DFF08-131D-5491-8DE1-BCA1D064933C}"/>
              </a:ext>
            </a:extLst>
          </p:cNvPr>
          <p:cNvSpPr>
            <a:spLocks noGrp="1"/>
          </p:cNvSpPr>
          <p:nvPr>
            <p:ph idx="1"/>
          </p:nvPr>
        </p:nvSpPr>
        <p:spPr>
          <a:xfrm>
            <a:off x="499733" y="1316182"/>
            <a:ext cx="11192534" cy="4139894"/>
          </a:xfrm>
        </p:spPr>
        <p:txBody>
          <a:bodyPr/>
          <a:lstStyle/>
          <a:p>
            <a:r>
              <a:rPr lang="en-US" sz="2200" dirty="0"/>
              <a:t> </a:t>
            </a:r>
          </a:p>
          <a:p>
            <a:endParaRPr lang="en-GB" dirty="0"/>
          </a:p>
        </p:txBody>
      </p:sp>
      <p:sp>
        <p:nvSpPr>
          <p:cNvPr id="6" name="Slide Number Placeholder 5">
            <a:extLst>
              <a:ext uri="{FF2B5EF4-FFF2-40B4-BE49-F238E27FC236}">
                <a16:creationId xmlns:a16="http://schemas.microsoft.com/office/drawing/2014/main" id="{CC254E82-3D6A-30E6-4369-C1BB082A661C}"/>
              </a:ext>
            </a:extLst>
          </p:cNvPr>
          <p:cNvSpPr>
            <a:spLocks noGrp="1"/>
          </p:cNvSpPr>
          <p:nvPr>
            <p:ph type="sldNum" sz="quarter" idx="4"/>
          </p:nvPr>
        </p:nvSpPr>
        <p:spPr/>
        <p:txBody>
          <a:bodyPr/>
          <a:lstStyle/>
          <a:p>
            <a:fld id="{E8F1A65C-595C-4736-BF40-F7D31E789466}" type="slidenum">
              <a:rPr lang="en-GB" smtClean="0"/>
              <a:pPr/>
              <a:t>4</a:t>
            </a:fld>
            <a:endParaRPr lang="en-GB"/>
          </a:p>
        </p:txBody>
      </p:sp>
      <p:pic>
        <p:nvPicPr>
          <p:cNvPr id="8" name="Picture 7" descr="A screenshot of a computer&#10;&#10;AI-generated content may be incorrect.">
            <a:extLst>
              <a:ext uri="{FF2B5EF4-FFF2-40B4-BE49-F238E27FC236}">
                <a16:creationId xmlns:a16="http://schemas.microsoft.com/office/drawing/2014/main" id="{7A552B20-5E7C-B593-7A12-83B4BE56D6EF}"/>
              </a:ext>
            </a:extLst>
          </p:cNvPr>
          <p:cNvPicPr>
            <a:picLocks noChangeAspect="1"/>
          </p:cNvPicPr>
          <p:nvPr/>
        </p:nvPicPr>
        <p:blipFill>
          <a:blip r:embed="rId3"/>
          <a:srcRect l="13277" t="13891" r="35061" b="6940"/>
          <a:stretch>
            <a:fillRect/>
          </a:stretch>
        </p:blipFill>
        <p:spPr>
          <a:xfrm>
            <a:off x="2575303" y="0"/>
            <a:ext cx="6881473" cy="6858000"/>
          </a:xfrm>
          <a:prstGeom prst="rect">
            <a:avLst/>
          </a:prstGeom>
        </p:spPr>
      </p:pic>
    </p:spTree>
    <p:extLst>
      <p:ext uri="{BB962C8B-B14F-4D97-AF65-F5344CB8AC3E}">
        <p14:creationId xmlns:p14="http://schemas.microsoft.com/office/powerpoint/2010/main" val="736684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27805E-2AB9-5247-A0C0-228227A3B324}"/>
              </a:ext>
            </a:extLst>
          </p:cNvPr>
          <p:cNvSpPr>
            <a:spLocks noGrp="1"/>
          </p:cNvSpPr>
          <p:nvPr>
            <p:ph type="title"/>
          </p:nvPr>
        </p:nvSpPr>
        <p:spPr>
          <a:xfrm>
            <a:off x="486481" y="538538"/>
            <a:ext cx="11192534" cy="383567"/>
          </a:xfrm>
        </p:spPr>
        <p:txBody>
          <a:bodyPr/>
          <a:lstStyle/>
          <a:p>
            <a:r>
              <a:rPr lang="en-GB" dirty="0"/>
              <a:t>5 Phases</a:t>
            </a:r>
          </a:p>
        </p:txBody>
      </p:sp>
      <p:sp>
        <p:nvSpPr>
          <p:cNvPr id="4" name="Content Placeholder 3">
            <a:extLst>
              <a:ext uri="{FF2B5EF4-FFF2-40B4-BE49-F238E27FC236}">
                <a16:creationId xmlns:a16="http://schemas.microsoft.com/office/drawing/2014/main" id="{7456AC38-FE04-1FB2-DD6F-BF7B0D505B4E}"/>
              </a:ext>
            </a:extLst>
          </p:cNvPr>
          <p:cNvSpPr>
            <a:spLocks noGrp="1"/>
          </p:cNvSpPr>
          <p:nvPr>
            <p:ph idx="1"/>
          </p:nvPr>
        </p:nvSpPr>
        <p:spPr>
          <a:xfrm>
            <a:off x="499733" y="1073426"/>
            <a:ext cx="11192534" cy="4382650"/>
          </a:xfrm>
        </p:spPr>
        <p:txBody>
          <a:bodyPr/>
          <a:lstStyle/>
          <a:p>
            <a:r>
              <a:rPr lang="en-GB" sz="2200" b="1" dirty="0"/>
              <a:t>1 - </a:t>
            </a:r>
            <a:r>
              <a:rPr lang="en-GB" altLang="en-US" sz="2400" dirty="0"/>
              <a:t>1780s-1840s</a:t>
            </a:r>
            <a:endParaRPr lang="en-GB" sz="2200" b="1" dirty="0"/>
          </a:p>
          <a:p>
            <a:r>
              <a:rPr lang="en-GB" sz="2200" b="1" dirty="0"/>
              <a:t>2 - </a:t>
            </a:r>
            <a:r>
              <a:rPr lang="en-GB" altLang="en-US" sz="2400" dirty="0"/>
              <a:t>1840s-1890s</a:t>
            </a:r>
            <a:endParaRPr lang="en-GB" sz="2200" b="1" dirty="0"/>
          </a:p>
          <a:p>
            <a:r>
              <a:rPr lang="en-GB" sz="2200" b="1" dirty="0"/>
              <a:t>3 - </a:t>
            </a:r>
            <a:r>
              <a:rPr lang="en-GB" sz="2400" dirty="0"/>
              <a:t>1890s- early 1930s</a:t>
            </a:r>
            <a:endParaRPr lang="en-GB" sz="2200" b="1" dirty="0"/>
          </a:p>
          <a:p>
            <a:r>
              <a:rPr lang="en-GB" sz="2200" b="1" dirty="0"/>
              <a:t>4 - </a:t>
            </a:r>
            <a:r>
              <a:rPr lang="en-GB" altLang="en-US" sz="2400" dirty="0"/>
              <a:t>1930s-1940s</a:t>
            </a:r>
            <a:endParaRPr lang="en-GB" sz="2200" b="1" dirty="0"/>
          </a:p>
          <a:p>
            <a:r>
              <a:rPr lang="en-GB" sz="2200" b="1" dirty="0"/>
              <a:t>5 – </a:t>
            </a:r>
            <a:r>
              <a:rPr lang="en-GB" sz="2400" dirty="0"/>
              <a:t>1945 onwards: The Cold War</a:t>
            </a:r>
            <a:endParaRPr lang="en-GB" sz="2200" b="1" dirty="0"/>
          </a:p>
          <a:p>
            <a:endParaRPr lang="en-GB" sz="2200" b="1" dirty="0"/>
          </a:p>
          <a:p>
            <a:r>
              <a:rPr lang="en-GB" sz="2200" b="1" dirty="0"/>
              <a:t>6 – Modernity…?</a:t>
            </a:r>
          </a:p>
        </p:txBody>
      </p:sp>
      <p:sp>
        <p:nvSpPr>
          <p:cNvPr id="6" name="Slide Number Placeholder 5">
            <a:extLst>
              <a:ext uri="{FF2B5EF4-FFF2-40B4-BE49-F238E27FC236}">
                <a16:creationId xmlns:a16="http://schemas.microsoft.com/office/drawing/2014/main" id="{9DD3B5AE-1885-7127-24A5-FD2CFB3298C3}"/>
              </a:ext>
            </a:extLst>
          </p:cNvPr>
          <p:cNvSpPr>
            <a:spLocks noGrp="1"/>
          </p:cNvSpPr>
          <p:nvPr>
            <p:ph type="sldNum" sz="quarter" idx="4"/>
          </p:nvPr>
        </p:nvSpPr>
        <p:spPr/>
        <p:txBody>
          <a:bodyPr/>
          <a:lstStyle/>
          <a:p>
            <a:fld id="{E8F1A65C-595C-4736-BF40-F7D31E789466}" type="slidenum">
              <a:rPr lang="en-GB" smtClean="0"/>
              <a:pPr/>
              <a:t>5</a:t>
            </a:fld>
            <a:endParaRPr lang="en-GB"/>
          </a:p>
        </p:txBody>
      </p:sp>
    </p:spTree>
    <p:extLst>
      <p:ext uri="{BB962C8B-B14F-4D97-AF65-F5344CB8AC3E}">
        <p14:creationId xmlns:p14="http://schemas.microsoft.com/office/powerpoint/2010/main" val="2425791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D29746-D640-2E23-2EB1-71ADEAFE47AD}"/>
              </a:ext>
            </a:extLst>
          </p:cNvPr>
          <p:cNvSpPr>
            <a:spLocks noGrp="1"/>
          </p:cNvSpPr>
          <p:nvPr>
            <p:ph type="title"/>
          </p:nvPr>
        </p:nvSpPr>
        <p:spPr/>
        <p:txBody>
          <a:bodyPr/>
          <a:lstStyle/>
          <a:p>
            <a:r>
              <a:rPr lang="en-GB" dirty="0"/>
              <a:t>Phase 1, 1780s – 1840s</a:t>
            </a:r>
          </a:p>
        </p:txBody>
      </p:sp>
      <p:sp>
        <p:nvSpPr>
          <p:cNvPr id="4" name="Content Placeholder 3">
            <a:extLst>
              <a:ext uri="{FF2B5EF4-FFF2-40B4-BE49-F238E27FC236}">
                <a16:creationId xmlns:a16="http://schemas.microsoft.com/office/drawing/2014/main" id="{7ED9ADCC-C514-EE87-F3C9-685B81FC1C8F}"/>
              </a:ext>
            </a:extLst>
          </p:cNvPr>
          <p:cNvSpPr>
            <a:spLocks noGrp="1"/>
          </p:cNvSpPr>
          <p:nvPr>
            <p:ph idx="1"/>
          </p:nvPr>
        </p:nvSpPr>
        <p:spPr>
          <a:xfrm>
            <a:off x="499733" y="1528476"/>
            <a:ext cx="11192534" cy="4465974"/>
          </a:xfrm>
        </p:spPr>
        <p:txBody>
          <a:bodyPr/>
          <a:lstStyle/>
          <a:p>
            <a:pPr marL="342900" indent="-342900">
              <a:buFont typeface="Arial" panose="020B0604020202020204" pitchFamily="34" charset="0"/>
              <a:buChar char="•"/>
            </a:pPr>
            <a:r>
              <a:rPr lang="en-GB" altLang="en-US" sz="2200" b="1" dirty="0"/>
              <a:t>U.S. as new nation: </a:t>
            </a:r>
            <a:r>
              <a:rPr lang="en-GB" altLang="en-US" sz="2200" dirty="0"/>
              <a:t>Declaration of Independence signed 250 years ago this year. Regional vulnerability </a:t>
            </a:r>
            <a:r>
              <a:rPr lang="en-GB" altLang="en-US" sz="2200" u="sng" dirty="0"/>
              <a:t>paired with </a:t>
            </a:r>
            <a:r>
              <a:rPr lang="en-GB" altLang="en-US" sz="2200" dirty="0"/>
              <a:t>expansion.</a:t>
            </a:r>
            <a:br>
              <a:rPr lang="en-GB" altLang="en-US" sz="2200" dirty="0"/>
            </a:br>
            <a:endParaRPr lang="en-GB" altLang="en-US" sz="2200" dirty="0"/>
          </a:p>
          <a:p>
            <a:pPr marL="342900" lvl="0" indent="-342900">
              <a:buFont typeface="Arial" panose="020B0604020202020204" pitchFamily="34" charset="0"/>
              <a:buChar char="•"/>
            </a:pPr>
            <a:r>
              <a:rPr lang="en-GB" altLang="en-US" sz="2200" b="1" dirty="0"/>
              <a:t>Expanding by purchase from European powers (</a:t>
            </a:r>
            <a:r>
              <a:rPr lang="en-GB" sz="2200" dirty="0"/>
              <a:t>Territory gained from France via the Louisiana Purchase in 1803,  U.S. purchases Florida from Spain, 1819) </a:t>
            </a:r>
            <a:r>
              <a:rPr lang="en-GB" altLang="en-US" sz="2200" dirty="0"/>
              <a:t> </a:t>
            </a:r>
            <a:r>
              <a:rPr lang="en-GB" altLang="en-US" sz="2200" b="1" dirty="0"/>
              <a:t>and forced migration </a:t>
            </a:r>
            <a:r>
              <a:rPr lang="en-GB" altLang="en-US" sz="2200" dirty="0"/>
              <a:t>of Native American peoples.</a:t>
            </a:r>
            <a:br>
              <a:rPr lang="en-GB" altLang="en-US" sz="2200" dirty="0"/>
            </a:br>
            <a:endParaRPr lang="en-GB" altLang="en-US" sz="2200" dirty="0"/>
          </a:p>
          <a:p>
            <a:pPr marL="342900" indent="-342900">
              <a:buFont typeface="Arial" panose="020B0604020202020204" pitchFamily="34" charset="0"/>
              <a:buChar char="•"/>
            </a:pPr>
            <a:r>
              <a:rPr lang="en-GB" altLang="en-US" sz="2200" b="1" dirty="0"/>
              <a:t>Continued European designs in the hemisphere: </a:t>
            </a:r>
            <a:r>
              <a:rPr lang="en-GB" altLang="en-US" sz="2200" dirty="0"/>
              <a:t>Determination to protect new independence against Britain, France (and Russia) how to do so with vulnerable frontiers?</a:t>
            </a:r>
          </a:p>
          <a:p>
            <a:pPr marL="342900" indent="-342900">
              <a:buFont typeface="Arial" panose="020B0604020202020204" pitchFamily="34" charset="0"/>
              <a:buChar char="•"/>
            </a:pPr>
            <a:endParaRPr lang="en-GB" altLang="en-US" sz="2200" dirty="0"/>
          </a:p>
          <a:p>
            <a:pPr marL="342900" indent="-342900">
              <a:buFont typeface="Arial" panose="020B0604020202020204" pitchFamily="34" charset="0"/>
              <a:buChar char="•"/>
            </a:pPr>
            <a:r>
              <a:rPr lang="en-GB" altLang="en-US" sz="2200" b="1" dirty="0"/>
              <a:t>Revolutionary Wars across the Americas (including the Caribbean: remember Haiti)</a:t>
            </a:r>
            <a:br>
              <a:rPr lang="en-GB" altLang="en-US" sz="2200" dirty="0"/>
            </a:br>
            <a:endParaRPr lang="en-GB" altLang="en-US" sz="2200" dirty="0"/>
          </a:p>
          <a:p>
            <a:pPr marL="342900" indent="-342900">
              <a:buFont typeface="Arial" panose="020B0604020202020204" pitchFamily="34" charset="0"/>
              <a:buChar char="•"/>
            </a:pPr>
            <a:r>
              <a:rPr lang="en-GB" altLang="en-US" sz="2200" dirty="0"/>
              <a:t>Monroe’s declaration of policy: </a:t>
            </a:r>
            <a:r>
              <a:rPr lang="en-GB" altLang="en-US" sz="2200" b="1" dirty="0"/>
              <a:t>The ‘Monroe Doctrine’ (1823)</a:t>
            </a:r>
          </a:p>
          <a:p>
            <a:endParaRPr lang="en-GB" dirty="0"/>
          </a:p>
        </p:txBody>
      </p:sp>
      <p:sp>
        <p:nvSpPr>
          <p:cNvPr id="6" name="Slide Number Placeholder 5">
            <a:extLst>
              <a:ext uri="{FF2B5EF4-FFF2-40B4-BE49-F238E27FC236}">
                <a16:creationId xmlns:a16="http://schemas.microsoft.com/office/drawing/2014/main" id="{221EE734-54AC-8032-E2D4-842776CA2411}"/>
              </a:ext>
            </a:extLst>
          </p:cNvPr>
          <p:cNvSpPr>
            <a:spLocks noGrp="1"/>
          </p:cNvSpPr>
          <p:nvPr>
            <p:ph type="sldNum" sz="quarter" idx="4"/>
          </p:nvPr>
        </p:nvSpPr>
        <p:spPr/>
        <p:txBody>
          <a:bodyPr/>
          <a:lstStyle/>
          <a:p>
            <a:fld id="{E8F1A65C-595C-4736-BF40-F7D31E789466}" type="slidenum">
              <a:rPr lang="en-GB" smtClean="0"/>
              <a:pPr/>
              <a:t>6</a:t>
            </a:fld>
            <a:endParaRPr lang="en-GB"/>
          </a:p>
        </p:txBody>
      </p:sp>
    </p:spTree>
    <p:extLst>
      <p:ext uri="{BB962C8B-B14F-4D97-AF65-F5344CB8AC3E}">
        <p14:creationId xmlns:p14="http://schemas.microsoft.com/office/powerpoint/2010/main" val="1459364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7EDDDF-CE5A-1C53-E5B3-0EFF5A84C220}"/>
              </a:ext>
            </a:extLst>
          </p:cNvPr>
          <p:cNvSpPr>
            <a:spLocks noGrp="1"/>
          </p:cNvSpPr>
          <p:nvPr>
            <p:ph type="title"/>
          </p:nvPr>
        </p:nvSpPr>
        <p:spPr/>
        <p:txBody>
          <a:bodyPr/>
          <a:lstStyle/>
          <a:p>
            <a:r>
              <a:rPr lang="en-GB" dirty="0"/>
              <a:t>The Monroe Doctrine, 1823</a:t>
            </a:r>
          </a:p>
        </p:txBody>
      </p:sp>
      <p:sp>
        <p:nvSpPr>
          <p:cNvPr id="6" name="Slide Number Placeholder 5">
            <a:extLst>
              <a:ext uri="{FF2B5EF4-FFF2-40B4-BE49-F238E27FC236}">
                <a16:creationId xmlns:a16="http://schemas.microsoft.com/office/drawing/2014/main" id="{ECCEAF61-C5E1-EB0F-0DC0-3D8B411EDD82}"/>
              </a:ext>
            </a:extLst>
          </p:cNvPr>
          <p:cNvSpPr>
            <a:spLocks noGrp="1"/>
          </p:cNvSpPr>
          <p:nvPr>
            <p:ph type="sldNum" sz="quarter" idx="4"/>
          </p:nvPr>
        </p:nvSpPr>
        <p:spPr/>
        <p:txBody>
          <a:bodyPr/>
          <a:lstStyle/>
          <a:p>
            <a:fld id="{E8F1A65C-595C-4736-BF40-F7D31E789466}" type="slidenum">
              <a:rPr lang="en-GB" smtClean="0"/>
              <a:pPr/>
              <a:t>7</a:t>
            </a:fld>
            <a:endParaRPr lang="en-GB"/>
          </a:p>
        </p:txBody>
      </p:sp>
      <p:sp>
        <p:nvSpPr>
          <p:cNvPr id="7" name="TextBox 6">
            <a:extLst>
              <a:ext uri="{FF2B5EF4-FFF2-40B4-BE49-F238E27FC236}">
                <a16:creationId xmlns:a16="http://schemas.microsoft.com/office/drawing/2014/main" id="{CCEC6AA0-A735-EE7F-752D-1A7F8E6C735E}"/>
              </a:ext>
            </a:extLst>
          </p:cNvPr>
          <p:cNvSpPr txBox="1"/>
          <p:nvPr/>
        </p:nvSpPr>
        <p:spPr>
          <a:xfrm>
            <a:off x="859733" y="1709530"/>
            <a:ext cx="9901032" cy="4739759"/>
          </a:xfrm>
          <a:prstGeom prst="rect">
            <a:avLst/>
          </a:prstGeom>
          <a:noFill/>
        </p:spPr>
        <p:txBody>
          <a:bodyPr wrap="square" rtlCol="0">
            <a:spAutoFit/>
          </a:bodyPr>
          <a:lstStyle/>
          <a:p>
            <a:r>
              <a:rPr lang="en-GB" altLang="en-US" sz="2600" dirty="0"/>
              <a:t>‘The American continents, by the free and independent condition which they have assumed and maintain, are </a:t>
            </a:r>
            <a:r>
              <a:rPr lang="en-GB" altLang="en-US" sz="2600" b="1" dirty="0"/>
              <a:t>henceforth not to be considered as subjects for future colonization by any European powers</a:t>
            </a:r>
            <a:r>
              <a:rPr lang="en-GB" altLang="en-US" sz="2600" dirty="0"/>
              <a:t>.’</a:t>
            </a:r>
            <a:br>
              <a:rPr lang="en-GB" altLang="en-US" sz="2200" dirty="0"/>
            </a:br>
            <a:endParaRPr lang="en-GB" altLang="en-US" sz="2200" dirty="0"/>
          </a:p>
          <a:p>
            <a:r>
              <a:rPr lang="en-GB" sz="2200" dirty="0"/>
              <a:t>---</a:t>
            </a:r>
          </a:p>
          <a:p>
            <a:endParaRPr lang="en-GB" sz="2200" dirty="0"/>
          </a:p>
          <a:p>
            <a:r>
              <a:rPr lang="en-GB" sz="2200" b="1" dirty="0"/>
              <a:t>Based on a particular ideology: republicanism, liberal principles, anticolonial sentiment. </a:t>
            </a:r>
            <a:r>
              <a:rPr lang="en-GB" sz="2200" dirty="0"/>
              <a:t>US seeing itself as championing rebellion against forces of Empire. </a:t>
            </a:r>
          </a:p>
          <a:p>
            <a:endParaRPr lang="en-GB" sz="2200" dirty="0"/>
          </a:p>
          <a:p>
            <a:r>
              <a:rPr lang="en-GB" sz="2200" dirty="0"/>
              <a:t>Why is this doctrine so fundamentally important, and why are we hearing so much about it in the news today? It seems quite fair and just… right?</a:t>
            </a:r>
          </a:p>
        </p:txBody>
      </p:sp>
    </p:spTree>
    <p:extLst>
      <p:ext uri="{BB962C8B-B14F-4D97-AF65-F5344CB8AC3E}">
        <p14:creationId xmlns:p14="http://schemas.microsoft.com/office/powerpoint/2010/main" val="2798031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CFBF516-B82F-E783-70E4-15B6D9DDB6C5}"/>
              </a:ext>
            </a:extLst>
          </p:cNvPr>
          <p:cNvSpPr>
            <a:spLocks noGrp="1"/>
          </p:cNvSpPr>
          <p:nvPr>
            <p:ph type="sldNum" sz="quarter" idx="4"/>
          </p:nvPr>
        </p:nvSpPr>
        <p:spPr/>
        <p:txBody>
          <a:bodyPr/>
          <a:lstStyle/>
          <a:p>
            <a:fld id="{E8F1A65C-595C-4736-BF40-F7D31E789466}" type="slidenum">
              <a:rPr lang="en-GB" smtClean="0"/>
              <a:pPr/>
              <a:t>8</a:t>
            </a:fld>
            <a:endParaRPr lang="en-GB"/>
          </a:p>
        </p:txBody>
      </p:sp>
      <p:pic>
        <p:nvPicPr>
          <p:cNvPr id="7" name="Picture 2" descr="The Many Faces of the Monroe Doctrine - War on the Rocks">
            <a:extLst>
              <a:ext uri="{FF2B5EF4-FFF2-40B4-BE49-F238E27FC236}">
                <a16:creationId xmlns:a16="http://schemas.microsoft.com/office/drawing/2014/main" id="{30606E3A-DAD4-5435-D064-7E7435007E9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5164" y="435784"/>
            <a:ext cx="10041672" cy="5986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4647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30C021C-327E-4FDA-321C-A2900E47A7A1}"/>
              </a:ext>
            </a:extLst>
          </p:cNvPr>
          <p:cNvSpPr>
            <a:spLocks noGrp="1"/>
          </p:cNvSpPr>
          <p:nvPr>
            <p:ph type="sldNum" sz="quarter" idx="4"/>
          </p:nvPr>
        </p:nvSpPr>
        <p:spPr/>
        <p:txBody>
          <a:bodyPr/>
          <a:lstStyle/>
          <a:p>
            <a:fld id="{E8F1A65C-595C-4736-BF40-F7D31E789466}" type="slidenum">
              <a:rPr lang="en-GB" smtClean="0"/>
              <a:pPr/>
              <a:t>9</a:t>
            </a:fld>
            <a:endParaRPr lang="en-GB"/>
          </a:p>
        </p:txBody>
      </p:sp>
      <p:pic>
        <p:nvPicPr>
          <p:cNvPr id="7" name="Picture 2">
            <a:extLst>
              <a:ext uri="{FF2B5EF4-FFF2-40B4-BE49-F238E27FC236}">
                <a16:creationId xmlns:a16="http://schemas.microsoft.com/office/drawing/2014/main" id="{2A326325-8A21-8AF5-C0C7-3E21D92F4C6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36376" y="0"/>
            <a:ext cx="1031924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4074626"/>
      </p:ext>
    </p:extLst>
  </p:cSld>
  <p:clrMapOvr>
    <a:masterClrMapping/>
  </p:clrMapOvr>
</p:sld>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8BF2393C4EA04AB7F96C5D4020735B" ma:contentTypeVersion="16" ma:contentTypeDescription="Create a new document." ma:contentTypeScope="" ma:versionID="455c2161f5b73f2a698616d02f07aa47">
  <xsd:schema xmlns:xsd="http://www.w3.org/2001/XMLSchema" xmlns:xs="http://www.w3.org/2001/XMLSchema" xmlns:p="http://schemas.microsoft.com/office/2006/metadata/properties" xmlns:ns2="2457cae1-bbb3-49df-91d0-3eeeba63d323" xmlns:ns3="ef19808f-d5e4-40cd-93fa-31b8700ee2cf" targetNamespace="http://schemas.microsoft.com/office/2006/metadata/properties" ma:root="true" ma:fieldsID="f888cfaeb3c0a23ff9de9fddae14e9fe" ns2:_="" ns3:_="">
    <xsd:import namespace="2457cae1-bbb3-49df-91d0-3eeeba63d323"/>
    <xsd:import namespace="ef19808f-d5e4-40cd-93fa-31b8700ee2c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57cae1-bbb3-49df-91d0-3eeeba63d3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f19808f-d5e4-40cd-93fa-31b8700ee2c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d093c4e-51e7-44f8-921c-27a14d3f10ee}" ma:internalName="TaxCatchAll" ma:showField="CatchAllData" ma:web="ef19808f-d5e4-40cd-93fa-31b8700ee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457cae1-bbb3-49df-91d0-3eeeba63d323">
      <Terms xmlns="http://schemas.microsoft.com/office/infopath/2007/PartnerControls"/>
    </lcf76f155ced4ddcb4097134ff3c332f>
    <TaxCatchAll xmlns="ef19808f-d5e4-40cd-93fa-31b8700ee2cf" xsi:nil="true"/>
  </documentManagement>
</p:properties>
</file>

<file path=customXml/itemProps1.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2.xml><?xml version="1.0" encoding="utf-8"?>
<ds:datastoreItem xmlns:ds="http://schemas.openxmlformats.org/officeDocument/2006/customXml" ds:itemID="{27E1CF70-444F-436E-BCF7-3A0908B68954}">
  <ds:schemaRefs>
    <ds:schemaRef ds:uri="2457cae1-bbb3-49df-91d0-3eeeba63d323"/>
    <ds:schemaRef ds:uri="ef19808f-d5e4-40cd-93fa-31b8700ee2c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1742</TotalTime>
  <Words>1117</Words>
  <Application>Microsoft Macintosh PowerPoint</Application>
  <PresentationFormat>Widescreen</PresentationFormat>
  <Paragraphs>131</Paragraphs>
  <Slides>39</Slides>
  <Notes>1</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39</vt:i4>
      </vt:variant>
    </vt:vector>
  </HeadingPairs>
  <TitlesOfParts>
    <vt:vector size="49" baseType="lpstr">
      <vt:lpstr>Calibri</vt:lpstr>
      <vt:lpstr>Aptos</vt:lpstr>
      <vt:lpstr>Arial</vt:lpstr>
      <vt:lpstr>UoW_Template_Black</vt:lpstr>
      <vt:lpstr>UoW_Template_Purple</vt:lpstr>
      <vt:lpstr>UoW_Template_Lavender</vt:lpstr>
      <vt:lpstr>UoW_Template_Blue</vt:lpstr>
      <vt:lpstr>UoW_Template_Green</vt:lpstr>
      <vt:lpstr>UoW_Template_Yellow</vt:lpstr>
      <vt:lpstr>UoW_Template_Coral</vt:lpstr>
      <vt:lpstr>The U.S. in Latin America </vt:lpstr>
      <vt:lpstr>PowerPoint Presentation</vt:lpstr>
      <vt:lpstr>PowerPoint Presentation</vt:lpstr>
      <vt:lpstr>PowerPoint Presentation</vt:lpstr>
      <vt:lpstr>5 Phases</vt:lpstr>
      <vt:lpstr>Phase 1, 1780s – 1840s</vt:lpstr>
      <vt:lpstr>The Monroe Doctrine, 1823</vt:lpstr>
      <vt:lpstr>PowerPoint Presentation</vt:lpstr>
      <vt:lpstr>PowerPoint Presentation</vt:lpstr>
      <vt:lpstr>Phase 2: </vt:lpstr>
      <vt:lpstr>Manifest Destiny</vt:lpstr>
      <vt:lpstr>PowerPoint Presentation</vt:lpstr>
      <vt:lpstr>PowerPoint Presentation</vt:lpstr>
      <vt:lpstr>Jay Sexton</vt:lpstr>
      <vt:lpstr>Cuba</vt:lpstr>
      <vt:lpstr>PowerPoint Presentation</vt:lpstr>
      <vt:lpstr>Cuban-Spanish War 1898 How the U.S. sees (and presents) its role in the world…  Phase 3: 1890s – early 1930s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Cuban Independence…?</vt:lpstr>
      <vt:lpstr>PowerPoint Presentation</vt:lpstr>
      <vt:lpstr>PowerPoint Presentation</vt:lpstr>
      <vt:lpstr>PowerPoint Presentation</vt:lpstr>
      <vt:lpstr>PowerPoint Presentation</vt:lpstr>
      <vt:lpstr>PowerPoint Presentation</vt:lpstr>
      <vt:lpstr>The Panama Canal</vt:lpstr>
      <vt:lpstr>Phase 4: From Big Stick to Good Neighbour (briefly)</vt:lpstr>
      <vt:lpstr>Phase 5, from 1945 - The Cold War</vt:lpstr>
      <vt:lpstr>U.S. Intervention and Decades of Consequences</vt:lpstr>
      <vt:lpstr>What about Cuba today?</vt:lpstr>
      <vt:lpstr>PowerPoint Presentation</vt:lpstr>
      <vt:lpstr>2026: A New World Order?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Liana Valerio</cp:lastModifiedBy>
  <cp:revision>131</cp:revision>
  <dcterms:created xsi:type="dcterms:W3CDTF">2025-03-11T16:19:18Z</dcterms:created>
  <dcterms:modified xsi:type="dcterms:W3CDTF">2026-02-02T13:10:42Z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0x010100138BF2393C4EA04AB7F96C5D4020735B</vt:lpwstr>
  </property>
  <property fmtid="{D5CDD505-2E9C-101B-9397-08002B2CF9AE}" pid="3" name="MediaServiceImageTags">
    <vt:lpwstr/>
  </property>
</Properties>
</file>