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61" r:id="rId2"/>
    <p:sldId id="288" r:id="rId3"/>
    <p:sldId id="263" r:id="rId4"/>
    <p:sldId id="264" r:id="rId5"/>
    <p:sldId id="265" r:id="rId6"/>
    <p:sldId id="266" r:id="rId7"/>
    <p:sldId id="269" r:id="rId8"/>
    <p:sldId id="291" r:id="rId9"/>
    <p:sldId id="290" r:id="rId10"/>
    <p:sldId id="289" r:id="rId11"/>
    <p:sldId id="272" r:id="rId12"/>
    <p:sldId id="287" r:id="rId13"/>
    <p:sldId id="273" r:id="rId14"/>
    <p:sldId id="274" r:id="rId15"/>
    <p:sldId id="276" r:id="rId16"/>
    <p:sldId id="277" r:id="rId17"/>
    <p:sldId id="278" r:id="rId18"/>
    <p:sldId id="284" r:id="rId19"/>
    <p:sldId id="282" r:id="rId20"/>
    <p:sldId id="285" r:id="rId21"/>
    <p:sldId id="283" r:id="rId22"/>
    <p:sldId id="280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F0CC94-82CE-47F9-A925-2EDAA62FD66A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9A7FB6-4E0B-4F0D-A48B-DBEE53240A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6803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Rio’s Santa Marta </a:t>
            </a:r>
            <a:r>
              <a:rPr lang="en-GB" i="1" dirty="0"/>
              <a:t>favela </a:t>
            </a:r>
            <a:r>
              <a:rPr lang="en-GB" i="0" dirty="0"/>
              <a:t>in 1948.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9A7FB6-4E0B-4F0D-A48B-DBEE53240A5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46142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Workers’ cards like this one became compulsory in order to get basic labour rights under Vargas from 1934. This one was his own! </a:t>
            </a:r>
          </a:p>
          <a:p>
            <a:r>
              <a:rPr lang="en-GB" dirty="0"/>
              <a:t>https://valemaisrs.com.br/noticia_ver.php?news=8456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9A7FB6-4E0B-4F0D-A48B-DBEE53240A55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6170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Carmen Miranda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CAC27C-9B01-4F12-84E9-68612E3E5C2E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8362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ED8A9-D398-4A65-B441-3EDC05897D1B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30996-2F6A-43C6-83F7-BDCC16A8DE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8626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ED8A9-D398-4A65-B441-3EDC05897D1B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30996-2F6A-43C6-83F7-BDCC16A8DE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5672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ED8A9-D398-4A65-B441-3EDC05897D1B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30996-2F6A-43C6-83F7-BDCC16A8DE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7191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ED8A9-D398-4A65-B441-3EDC05897D1B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30996-2F6A-43C6-83F7-BDCC16A8DE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3426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ED8A9-D398-4A65-B441-3EDC05897D1B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30996-2F6A-43C6-83F7-BDCC16A8DE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063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ED8A9-D398-4A65-B441-3EDC05897D1B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30996-2F6A-43C6-83F7-BDCC16A8DE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7986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ED8A9-D398-4A65-B441-3EDC05897D1B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30996-2F6A-43C6-83F7-BDCC16A8DE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0636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ED8A9-D398-4A65-B441-3EDC05897D1B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30996-2F6A-43C6-83F7-BDCC16A8DE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897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ED8A9-D398-4A65-B441-3EDC05897D1B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30996-2F6A-43C6-83F7-BDCC16A8DE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718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ED8A9-D398-4A65-B441-3EDC05897D1B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30996-2F6A-43C6-83F7-BDCC16A8DE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0946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ED8A9-D398-4A65-B441-3EDC05897D1B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30996-2F6A-43C6-83F7-BDCC16A8DE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4701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5ED8A9-D398-4A65-B441-3EDC05897D1B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730996-2F6A-43C6-83F7-BDCC16A8DE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2818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hyperlink" Target="https://www.youtube.com/watch?v=ayRWr1K0Mew" TargetMode="Externa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anpix.net/gallery/carmen-miranda-pictures.htm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>
                <a:latin typeface="+mn-lt"/>
              </a:rPr>
              <a:t>Long essays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Design own title (consult with tutor)</a:t>
            </a:r>
          </a:p>
          <a:p>
            <a:r>
              <a:rPr lang="en-GB" sz="4000" dirty="0"/>
              <a:t>Due week 3 of Term 3</a:t>
            </a:r>
          </a:p>
          <a:p>
            <a:r>
              <a:rPr lang="en-GB" sz="4000" dirty="0"/>
              <a:t>Start thinking about these now; finalise title well before Easter break</a:t>
            </a:r>
          </a:p>
        </p:txBody>
      </p:sp>
    </p:spTree>
    <p:extLst>
      <p:ext uri="{BB962C8B-B14F-4D97-AF65-F5344CB8AC3E}">
        <p14:creationId xmlns:p14="http://schemas.microsoft.com/office/powerpoint/2010/main" val="751305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/>
              <a:t>Corporatism and authoritarianism</a:t>
            </a:r>
            <a:br>
              <a:rPr lang="en-GB" b="1" dirty="0"/>
            </a:br>
            <a:endParaRPr lang="en-GB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Getulio Vargas (Brazil), ruled as a dictator under Estado Novo, 1937-1945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7B24805-F181-0A37-0F7D-D73C65911B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4546600"/>
          </a:xfrm>
        </p:spPr>
        <p:txBody>
          <a:bodyPr>
            <a:noAutofit/>
          </a:bodyPr>
          <a:lstStyle/>
          <a:p>
            <a:pPr lvl="0"/>
            <a:r>
              <a:rPr lang="en-GB" sz="2000" b="1" dirty="0"/>
              <a:t>Corporatism was modelled on southern European fascist states e.g. </a:t>
            </a:r>
            <a:r>
              <a:rPr lang="en-GB" sz="2000" dirty="0"/>
              <a:t>Spain, Portugal, Italy. </a:t>
            </a:r>
          </a:p>
          <a:p>
            <a:pPr lvl="0"/>
            <a:r>
              <a:rPr lang="en-GB" sz="2000" dirty="0"/>
              <a:t>It was often underpinned by </a:t>
            </a:r>
            <a:r>
              <a:rPr lang="en-GB" sz="2000" b="1" dirty="0"/>
              <a:t>force…  </a:t>
            </a:r>
            <a:endParaRPr lang="en-GB" sz="2000" dirty="0"/>
          </a:p>
          <a:p>
            <a:pPr lvl="0"/>
            <a:r>
              <a:rPr lang="en-GB" sz="2000" b="1" dirty="0"/>
              <a:t>Brazil under Getulio Vargas: full-blown DICTATORSHIP in Brazil from 1937-45 (Estado Novo)</a:t>
            </a:r>
            <a:endParaRPr lang="en-GB" sz="2000" dirty="0"/>
          </a:p>
          <a:p>
            <a:pPr lvl="0"/>
            <a:r>
              <a:rPr lang="en-GB" sz="2000" b="1" dirty="0"/>
              <a:t>E.g. “soft” authoritarianism in Mexico: </a:t>
            </a:r>
            <a:r>
              <a:rPr lang="en-GB" sz="2000" dirty="0"/>
              <a:t>unions, peasants groups etc </a:t>
            </a:r>
            <a:r>
              <a:rPr lang="en-GB" sz="2000" b="1" dirty="0"/>
              <a:t>controlled</a:t>
            </a:r>
            <a:r>
              <a:rPr lang="en-GB" sz="2000" dirty="0"/>
              <a:t> through state funding &amp; patronage </a:t>
            </a:r>
          </a:p>
          <a:p>
            <a:pPr lvl="0"/>
            <a:r>
              <a:rPr lang="en-GB" sz="2000" dirty="0"/>
              <a:t>authoritarian tendencies but not full dictatorship</a:t>
            </a:r>
          </a:p>
          <a:p>
            <a:endParaRPr lang="en-GB" sz="2000" dirty="0"/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7AC0EF16-C790-B1F3-DA65-27F282F04F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7368" y="2804160"/>
            <a:ext cx="2783840" cy="3799840"/>
          </a:xfrm>
        </p:spPr>
      </p:pic>
    </p:spTree>
    <p:extLst>
      <p:ext uri="{BB962C8B-B14F-4D97-AF65-F5344CB8AC3E}">
        <p14:creationId xmlns:p14="http://schemas.microsoft.com/office/powerpoint/2010/main" val="39740867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>
                <a:latin typeface="+mn-lt"/>
              </a:rPr>
              <a:t>World War II: a political watershed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BF7CAA-C56F-4FEE-5B57-1FD057432C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01308" y="2401887"/>
            <a:ext cx="3932237" cy="4313238"/>
          </a:xfrm>
        </p:spPr>
        <p:txBody>
          <a:bodyPr>
            <a:noAutofit/>
          </a:bodyPr>
          <a:lstStyle/>
          <a:p>
            <a:pPr lvl="0"/>
            <a:r>
              <a:rPr lang="en-GB" sz="2200" dirty="0"/>
              <a:t>Lat Am comes in on American side; supposedly support democracy over dictatorship</a:t>
            </a:r>
          </a:p>
          <a:p>
            <a:pPr lvl="0"/>
            <a:r>
              <a:rPr lang="en-GB" sz="2200" dirty="0"/>
              <a:t>Defence &amp; economic pacts with US</a:t>
            </a:r>
          </a:p>
          <a:p>
            <a:pPr lvl="0"/>
            <a:r>
              <a:rPr lang="en-GB" sz="2200" dirty="0"/>
              <a:t>Lat Am govts keen to show their democratic credentials</a:t>
            </a:r>
          </a:p>
          <a:p>
            <a:pPr lvl="0"/>
            <a:r>
              <a:rPr lang="en-GB" sz="2200" dirty="0" err="1"/>
              <a:t>So.</a:t>
            </a:r>
            <a:r>
              <a:rPr lang="en-GB" sz="2200" dirty="0"/>
              <a:t>. former </a:t>
            </a:r>
            <a:r>
              <a:rPr lang="en-GB" sz="2200" b="1" dirty="0"/>
              <a:t>dictators go to the polls</a:t>
            </a:r>
            <a:r>
              <a:rPr lang="en-GB" sz="2200" dirty="0"/>
              <a:t>…</a:t>
            </a:r>
          </a:p>
          <a:p>
            <a:pPr lvl="0"/>
            <a:r>
              <a:rPr lang="en-GB" sz="2200" dirty="0"/>
              <a:t>…e.g. </a:t>
            </a:r>
            <a:r>
              <a:rPr lang="en-GB" sz="2200" b="1" dirty="0"/>
              <a:t>Vargas</a:t>
            </a:r>
            <a:r>
              <a:rPr lang="en-GB" sz="2200" dirty="0"/>
              <a:t> in Brazil; </a:t>
            </a:r>
            <a:r>
              <a:rPr lang="en-GB" sz="2200" b="1" dirty="0"/>
              <a:t>Batista</a:t>
            </a:r>
            <a:r>
              <a:rPr lang="en-GB" sz="2200" dirty="0"/>
              <a:t> in Cuba; and </a:t>
            </a:r>
            <a:r>
              <a:rPr lang="en-GB" sz="2200" b="1" dirty="0"/>
              <a:t>Perón</a:t>
            </a:r>
            <a:r>
              <a:rPr lang="en-GB" sz="2200" dirty="0"/>
              <a:t> in Argentina</a:t>
            </a:r>
            <a:endParaRPr lang="en-GB" sz="2200" b="1" dirty="0"/>
          </a:p>
          <a:p>
            <a:endParaRPr lang="en-GB" sz="2200" dirty="0"/>
          </a:p>
          <a:p>
            <a:endParaRPr lang="en-GB" sz="2200" dirty="0"/>
          </a:p>
        </p:txBody>
      </p:sp>
      <p:pic>
        <p:nvPicPr>
          <p:cNvPr id="4098" name="Picture 2" descr="r/Damnthatsinteresting - Mexican Anti-Nazi Propaganda made during WWII">
            <a:extLst>
              <a:ext uri="{FF2B5EF4-FFF2-40B4-BE49-F238E27FC236}">
                <a16:creationId xmlns:a16="http://schemas.microsoft.com/office/drawing/2014/main" id="{47FBC1A5-C900-A8F5-D325-257995A2B3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6796" y="152400"/>
            <a:ext cx="3447416" cy="483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¿Por Que Luchamos? Por un mundo don-de el hombre sea el amigo del hombre: General manuel Avila Camacho, Presidente de la Republica">
            <a:extLst>
              <a:ext uri="{FF2B5EF4-FFF2-40B4-BE49-F238E27FC236}">
                <a16:creationId xmlns:a16="http://schemas.microsoft.com/office/drawing/2014/main" id="{739BA45C-30E9-D944-70C0-C4428273BCD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624" y="1686877"/>
            <a:ext cx="3447416" cy="5171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69943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98CE4-95C8-EB13-6AB1-254669108B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Fulgencio Batista (Cuba):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06E42DA-0608-CF19-831D-D25901E039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E1CFFD9-ED3F-72D2-26EA-D419C673914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20" y="1681163"/>
            <a:ext cx="4480560" cy="4811712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054C157-6E34-C8CC-A9EF-20E4E13C3F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B305B39-3E6F-3F8A-38A0-A6AC6DC261E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GB" b="1" dirty="0"/>
              <a:t>1933-40</a:t>
            </a:r>
            <a:r>
              <a:rPr lang="en-GB" dirty="0"/>
              <a:t> (control through coup and puppet leaders); </a:t>
            </a:r>
          </a:p>
          <a:p>
            <a:r>
              <a:rPr lang="en-GB" b="1" dirty="0"/>
              <a:t>1940-44, elected president (democratic interlude)</a:t>
            </a:r>
            <a:endParaRPr lang="en-GB" dirty="0"/>
          </a:p>
          <a:p>
            <a:r>
              <a:rPr lang="en-GB" dirty="0"/>
              <a:t>And again </a:t>
            </a:r>
            <a:r>
              <a:rPr lang="en-GB" b="1" dirty="0"/>
              <a:t>1952-59 </a:t>
            </a:r>
            <a:r>
              <a:rPr lang="en-GB" dirty="0"/>
              <a:t>as US-backed dictator, to be overthrown by the Cuban Revolution…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7328343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94141"/>
            <a:ext cx="10515600" cy="940752"/>
          </a:xfrm>
        </p:spPr>
        <p:txBody>
          <a:bodyPr/>
          <a:lstStyle/>
          <a:p>
            <a:pPr algn="ctr"/>
            <a:r>
              <a:rPr lang="en-GB" b="1" dirty="0">
                <a:latin typeface="+mn-lt"/>
              </a:rPr>
              <a:t>Solution 2: Populism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F8D827-2943-6C19-C361-2BF1B7E99A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839788" y="1503680"/>
            <a:ext cx="5157787" cy="4685983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GB" sz="2500" b="1" i="1" dirty="0"/>
              <a:t>“the phenomenon whereby a politician tries to win power by courting mass popularity with sweeping promises of benefits and concessions to large interest-groups, usually drawn from the lower classes. Populist leaders lack a coherent programme for social change or economic reform, but try to manipulate the existing system in order to lavish favours on underprivileged sectors in return for their support” </a:t>
            </a:r>
            <a:r>
              <a:rPr lang="en-GB" sz="2500" b="1" dirty="0"/>
              <a:t>(Edwin Williamson)</a:t>
            </a:r>
          </a:p>
          <a:p>
            <a:pPr marL="0" lvl="0" indent="0">
              <a:buNone/>
            </a:pPr>
            <a:r>
              <a:rPr lang="en-GB" sz="2500" b="1" dirty="0"/>
              <a:t>[images: Peron rally; Vargas’ funeral]</a:t>
            </a:r>
            <a:br>
              <a:rPr lang="en-GB" sz="2500" dirty="0"/>
            </a:br>
            <a:endParaRPr lang="en-GB" sz="2500" dirty="0"/>
          </a:p>
          <a:p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819B2E-3B1E-5989-8988-27AE12ECBF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E527C7D2-FC45-50E5-785F-A4AFA814D011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7480" y="955358"/>
            <a:ext cx="5684520" cy="2743200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C146A8-308E-A5BA-C971-4CBC9210D3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0825" y="3911598"/>
            <a:ext cx="4897830" cy="2852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3766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ortrait of Luiz Inácio Lula da Silv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16" y="515750"/>
            <a:ext cx="4122548" cy="6183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C02D153-1CAB-4BDC-34B2-1654DCE348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5615" y="139065"/>
            <a:ext cx="4514850" cy="31051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F65DA5C-F887-63AC-1FA8-CB35E4CDDB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2415" y="3828415"/>
            <a:ext cx="4514850" cy="253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7132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>
                <a:latin typeface="+mn-lt"/>
              </a:rPr>
              <a:t>Brazilian labour history: </a:t>
            </a:r>
            <a:r>
              <a:rPr lang="en-GB" b="1" i="1" dirty="0">
                <a:latin typeface="+mn-lt"/>
              </a:rPr>
              <a:t>not</a:t>
            </a:r>
            <a:r>
              <a:rPr lang="en-GB" b="1" dirty="0">
                <a:latin typeface="+mn-lt"/>
              </a:rPr>
              <a:t> just manipulation by Vargas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sz="4000" dirty="0"/>
              <a:t>Labour movement long pre-dated Vargas</a:t>
            </a:r>
          </a:p>
          <a:p>
            <a:r>
              <a:rPr lang="en-GB" sz="4000" dirty="0"/>
              <a:t>Activists avoided Vargas-controlled unions during Estado Novo (-37-’45)</a:t>
            </a:r>
          </a:p>
          <a:p>
            <a:r>
              <a:rPr lang="en-GB" sz="4000" b="1" dirty="0"/>
              <a:t>but labour movement later decides to work WITH Vargas in the democratic period after 1945</a:t>
            </a:r>
          </a:p>
          <a:p>
            <a:r>
              <a:rPr lang="en-GB" sz="4000" b="1" dirty="0"/>
              <a:t>Organised labour pushes him to fulfil promises to workers…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23180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C9C9DF2-0565-1E8D-A38C-6ADD9BB93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GB" sz="4800" b="1" i="1" dirty="0"/>
              <a:t>“Working people in São Paulo were not mobilized from above by politicians; they gave populists their votes in exchange for the populists’ support of their demands.”</a:t>
            </a:r>
          </a:p>
          <a:p>
            <a:pPr marL="0" indent="0" algn="ctr">
              <a:buNone/>
            </a:pPr>
            <a:endParaRPr lang="en-GB" sz="4800" b="1" dirty="0"/>
          </a:p>
          <a:p>
            <a:pPr marL="0" indent="0" algn="ctr">
              <a:buNone/>
            </a:pPr>
            <a:r>
              <a:rPr lang="en-GB" sz="3900" b="1" dirty="0"/>
              <a:t>Joel Wolfe, </a:t>
            </a:r>
            <a:r>
              <a:rPr lang="en-GB" sz="3900" b="1" i="1" dirty="0"/>
              <a:t>São Paulo and the Rise of Brazil’s Industrial Working Class</a:t>
            </a:r>
            <a:r>
              <a:rPr lang="en-GB" sz="3900" b="1" dirty="0"/>
              <a:t>, p.194</a:t>
            </a:r>
            <a:endParaRPr lang="en-GB" sz="3900" dirty="0"/>
          </a:p>
          <a:p>
            <a:pPr algn="ctr"/>
            <a:endParaRPr lang="en-GB" sz="4800" b="1" i="1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91FEEA-BC83-6E07-BB7B-ACFED7C9AF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-2627312" y="2057400"/>
            <a:ext cx="3932237" cy="3811588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2" name="AutoShape 2" descr="Working Women, Working Men cover image">
            <a:extLst>
              <a:ext uri="{FF2B5EF4-FFF2-40B4-BE49-F238E27FC236}">
                <a16:creationId xmlns:a16="http://schemas.microsoft.com/office/drawing/2014/main" id="{18C11034-3EF3-F4B3-A02E-8513D58BAF8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078" name="Picture 6">
            <a:extLst>
              <a:ext uri="{FF2B5EF4-FFF2-40B4-BE49-F238E27FC236}">
                <a16:creationId xmlns:a16="http://schemas.microsoft.com/office/drawing/2014/main" id="{718C8AE7-B148-B24B-3E1F-907C5D0630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0"/>
            <a:ext cx="46958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13551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latin typeface="+mn-lt"/>
              </a:rPr>
              <a:t>Argentina: Juan and Eva </a:t>
            </a:r>
            <a:r>
              <a:rPr lang="en-GB" b="1" dirty="0" err="1">
                <a:latin typeface="+mn-lt"/>
              </a:rPr>
              <a:t>Per</a:t>
            </a:r>
            <a:r>
              <a:rPr lang="en-GB" b="1" dirty="0" err="1"/>
              <a:t>ó</a:t>
            </a:r>
            <a:r>
              <a:rPr lang="en-GB" b="1" dirty="0" err="1">
                <a:latin typeface="+mn-lt"/>
              </a:rPr>
              <a:t>n</a:t>
            </a:r>
            <a:endParaRPr lang="en-GB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sz="4400" b="1" dirty="0"/>
              <a:t>Juan Perón of Argentina (in power 1946-55)…</a:t>
            </a:r>
          </a:p>
          <a:p>
            <a:r>
              <a:rPr lang="en-GB" sz="4400" b="1" dirty="0"/>
              <a:t>image as saviour of the poor</a:t>
            </a:r>
          </a:p>
          <a:p>
            <a:pPr lvl="0"/>
            <a:r>
              <a:rPr lang="en-GB" sz="4400" b="1" dirty="0"/>
              <a:t>massive popularity through WELFARE BENEFITS: Eva Perón Foundation</a:t>
            </a:r>
          </a:p>
          <a:p>
            <a:pPr lvl="0"/>
            <a:r>
              <a:rPr lang="en-GB" sz="4400" b="1" dirty="0"/>
              <a:t>Clip: Eva resignation speech </a:t>
            </a:r>
          </a:p>
          <a:p>
            <a:pPr lvl="0"/>
            <a:r>
              <a:rPr lang="en-GB" sz="4400" dirty="0">
                <a:hlinkClick r:id="rId2"/>
              </a:rPr>
              <a:t>https://www.youtube.com/watch?v=ayRWr1K0Mew</a:t>
            </a:r>
            <a:r>
              <a:rPr lang="en-GB" sz="4400" b="1" dirty="0"/>
              <a:t> </a:t>
            </a:r>
            <a:endParaRPr lang="en-GB" sz="4400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8BB7133-30DA-D501-6D6D-C00415F7EBD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0820" y="1825625"/>
            <a:ext cx="4464359" cy="4351338"/>
          </a:xfrm>
        </p:spPr>
      </p:pic>
    </p:spTree>
    <p:extLst>
      <p:ext uri="{BB962C8B-B14F-4D97-AF65-F5344CB8AC3E}">
        <p14:creationId xmlns:p14="http://schemas.microsoft.com/office/powerpoint/2010/main" val="4397941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GB" sz="4000" b="1" dirty="0"/>
              <a:t>Solution 3: Nationalism</a:t>
            </a:r>
            <a:br>
              <a:rPr lang="en-GB" sz="4000" b="1" dirty="0"/>
            </a:br>
            <a:endParaRPr lang="en-GB" sz="4000" b="1" dirty="0">
              <a:latin typeface="+mn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B1728E-126A-CFB7-8AFE-88E44FEDBD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544320"/>
            <a:ext cx="3932237" cy="5130800"/>
          </a:xfrm>
        </p:spPr>
        <p:txBody>
          <a:bodyPr>
            <a:normAutofit fontScale="92500" lnSpcReduction="10000"/>
          </a:bodyPr>
          <a:lstStyle/>
          <a:p>
            <a:r>
              <a:rPr lang="en-GB" sz="2800" dirty="0"/>
              <a:t>- Ties in with </a:t>
            </a:r>
            <a:r>
              <a:rPr lang="en-GB" sz="2800" b="1" dirty="0"/>
              <a:t>economic nationalism and industrialisation…</a:t>
            </a:r>
          </a:p>
          <a:p>
            <a:r>
              <a:rPr lang="en-GB" sz="2800" dirty="0"/>
              <a:t>But also:</a:t>
            </a:r>
            <a:r>
              <a:rPr lang="en-GB" sz="2800" b="1" dirty="0"/>
              <a:t> CULTURAL nationalism…</a:t>
            </a:r>
          </a:p>
          <a:p>
            <a:r>
              <a:rPr lang="en-GB" sz="2800" b="1" dirty="0"/>
              <a:t>Rethink the “nation”…</a:t>
            </a:r>
          </a:p>
          <a:p>
            <a:r>
              <a:rPr lang="en-GB" sz="2800" dirty="0"/>
              <a:t>E.g. in Brazil: Vargas helps incorporate </a:t>
            </a:r>
            <a:r>
              <a:rPr lang="en-GB" sz="2800" b="1" dirty="0"/>
              <a:t>popular, non-elite </a:t>
            </a:r>
            <a:r>
              <a:rPr lang="en-GB" sz="2800" dirty="0"/>
              <a:t>cultural phenomena to mainstream</a:t>
            </a:r>
          </a:p>
          <a:p>
            <a:r>
              <a:rPr lang="en-GB" sz="2800" dirty="0"/>
              <a:t>- e.g. Rio’s samba schools; - - e.g. the Afro-Brazilian martial art of </a:t>
            </a:r>
            <a:r>
              <a:rPr lang="en-GB" sz="2800" i="1" dirty="0"/>
              <a:t>capoeira</a:t>
            </a:r>
            <a:endParaRPr lang="en-GB" sz="2800" dirty="0"/>
          </a:p>
          <a:p>
            <a:endParaRPr lang="en-GB" dirty="0"/>
          </a:p>
        </p:txBody>
      </p:sp>
      <p:pic>
        <p:nvPicPr>
          <p:cNvPr id="7" name="Picture 2" descr="http://upload.wikimedia.org/wikipedia/commons/7/78/Samba_school_parades_2004.jpg">
            <a:extLst>
              <a:ext uri="{FF2B5EF4-FFF2-40B4-BE49-F238E27FC236}">
                <a16:creationId xmlns:a16="http://schemas.microsoft.com/office/drawing/2014/main" id="{E05E0033-719A-53AE-3071-EC9C96422AD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2025" y="61985"/>
            <a:ext cx="4808855" cy="336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83DFA340-A657-93DF-36E8-B0798AF221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8424" y="3495040"/>
            <a:ext cx="5133975" cy="3195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73936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Carnival in Rio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122" name="Picture 2" descr="http://upload.wikimedia.org/wikipedia/commons/7/78/Samba_school_parades_20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376" y="365125"/>
            <a:ext cx="10352868" cy="6340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9879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D3F11DA-D988-406D-D5E4-EE2DD1C55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b="1" dirty="0"/>
              <a:t>Week 8: The Politics of the Masses: Mid-Twentieth Century Latin America</a:t>
            </a:r>
          </a:p>
        </p:txBody>
      </p:sp>
      <p:pic>
        <p:nvPicPr>
          <p:cNvPr id="7" name="Content Placeholder 7">
            <a:extLst>
              <a:ext uri="{FF2B5EF4-FFF2-40B4-BE49-F238E27FC236}">
                <a16:creationId xmlns:a16="http://schemas.microsoft.com/office/drawing/2014/main" id="{CBFC4D41-3904-6371-BD55-2772896E0E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2102326"/>
            <a:ext cx="9540240" cy="4643914"/>
          </a:xfrm>
        </p:spPr>
      </p:pic>
    </p:spTree>
    <p:extLst>
      <p:ext uri="{BB962C8B-B14F-4D97-AF65-F5344CB8AC3E}">
        <p14:creationId xmlns:p14="http://schemas.microsoft.com/office/powerpoint/2010/main" val="15608065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4800" b="1" dirty="0"/>
              <a:t>Exporting samba: Carmen Miranda 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9698" name="Picture 2" descr="Carmen Miranda Picture Gallery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9788" y="0"/>
            <a:ext cx="4324350" cy="66437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727496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>
                <a:latin typeface="+mn-lt"/>
              </a:rPr>
              <a:t>Brazilian </a:t>
            </a:r>
            <a:r>
              <a:rPr lang="en-GB" b="1" i="1" dirty="0" err="1">
                <a:latin typeface="+mn-lt"/>
              </a:rPr>
              <a:t>futebol</a:t>
            </a:r>
            <a:r>
              <a:rPr lang="en-GB" b="1" i="1" dirty="0">
                <a:latin typeface="+mn-lt"/>
              </a:rPr>
              <a:t>: </a:t>
            </a:r>
            <a:r>
              <a:rPr lang="en-GB" b="1" dirty="0">
                <a:latin typeface="+mn-lt"/>
              </a:rPr>
              <a:t>the first world cup win in 1958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8196" name="Picture 4" descr="194445post_fo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3580" y="1905001"/>
            <a:ext cx="4690820" cy="4836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99477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>
                <a:latin typeface="+mn-lt"/>
              </a:rPr>
              <a:t>Latin America by 1959: the demise of populism?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sz="3600" dirty="0"/>
              <a:t>Fragility of new order built on corporatism/ populism/ nationalism</a:t>
            </a:r>
          </a:p>
          <a:p>
            <a:r>
              <a:rPr lang="en-GB" sz="3600" dirty="0"/>
              <a:t>Ongoing polarisation of politics</a:t>
            </a:r>
          </a:p>
          <a:p>
            <a:r>
              <a:rPr lang="en-GB" sz="3600" dirty="0"/>
              <a:t>Stresses of industrialisation </a:t>
            </a:r>
          </a:p>
          <a:p>
            <a:r>
              <a:rPr lang="en-GB" sz="3600" dirty="0"/>
              <a:t>Destabilising influence of Cold War internationally; spectre of Communism…</a:t>
            </a:r>
          </a:p>
          <a:p>
            <a:r>
              <a:rPr lang="en-GB" sz="3600" b="1" dirty="0"/>
              <a:t>Military</a:t>
            </a:r>
            <a:r>
              <a:rPr lang="en-GB" sz="3600" dirty="0"/>
              <a:t> always waiting in the wings…</a:t>
            </a:r>
          </a:p>
          <a:p>
            <a:r>
              <a:rPr lang="en-GB" sz="3600" dirty="0"/>
              <a:t>And meanwhile, </a:t>
            </a:r>
            <a:r>
              <a:rPr lang="en-GB" sz="3600" b="1" dirty="0"/>
              <a:t>revolutionary </a:t>
            </a:r>
            <a:r>
              <a:rPr lang="en-GB" sz="3600" b="1"/>
              <a:t>politics </a:t>
            </a:r>
            <a:r>
              <a:rPr lang="en-GB" sz="3600"/>
              <a:t>from 1959…</a:t>
            </a:r>
            <a:endParaRPr lang="en-GB" sz="36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26484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>
                <a:latin typeface="+mn-lt"/>
              </a:rPr>
              <a:t>The economic and social context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7BA862-B735-0649-F480-838C95B2FF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5760" y="2057400"/>
            <a:ext cx="4582160" cy="4343400"/>
          </a:xfrm>
        </p:spPr>
        <p:txBody>
          <a:bodyPr>
            <a:normAutofit/>
          </a:bodyPr>
          <a:lstStyle/>
          <a:p>
            <a:pPr lvl="0"/>
            <a:r>
              <a:rPr lang="en-GB" sz="2500" b="1" i="1" dirty="0"/>
              <a:t>- Economic</a:t>
            </a:r>
            <a:r>
              <a:rPr lang="en-GB" sz="2500" b="1" dirty="0"/>
              <a:t> </a:t>
            </a:r>
            <a:r>
              <a:rPr lang="en-GB" sz="2500" b="1" i="1" dirty="0"/>
              <a:t>nationalism</a:t>
            </a:r>
            <a:r>
              <a:rPr lang="en-GB" sz="2500" b="1" dirty="0"/>
              <a:t> from 1930: </a:t>
            </a:r>
            <a:r>
              <a:rPr lang="en-GB" sz="2500" dirty="0"/>
              <a:t>away from dependence on export economies </a:t>
            </a:r>
          </a:p>
          <a:p>
            <a:pPr lvl="0"/>
            <a:r>
              <a:rPr lang="en-GB" sz="2500" b="1" dirty="0"/>
              <a:t>- Industrialise by replacing imported goods: </a:t>
            </a:r>
            <a:r>
              <a:rPr lang="en-GB" sz="2500" b="1" i="1" dirty="0"/>
              <a:t>import substitution industrialisation (ISI)</a:t>
            </a:r>
            <a:endParaRPr lang="en-GB" sz="2500" i="1" dirty="0"/>
          </a:p>
          <a:p>
            <a:pPr lvl="0"/>
            <a:r>
              <a:rPr lang="en-GB" sz="2500" b="1" dirty="0"/>
              <a:t>- Massive rural-urban migration</a:t>
            </a:r>
          </a:p>
          <a:p>
            <a:pPr lvl="0"/>
            <a:r>
              <a:rPr lang="en-GB" sz="2500" b="1" dirty="0"/>
              <a:t>- Rural crisis</a:t>
            </a:r>
          </a:p>
          <a:p>
            <a:pPr lvl="0"/>
            <a:r>
              <a:rPr lang="en-GB" sz="2500" b="1" dirty="0"/>
              <a:t>- Urban sprawl, growth of slums and urban social problems</a:t>
            </a:r>
            <a:endParaRPr lang="en-GB" sz="2500" dirty="0"/>
          </a:p>
          <a:p>
            <a:endParaRPr lang="en-GB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7313014-4223-1F9C-0AF0-B6CF730311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3188" y="822960"/>
            <a:ext cx="6754812" cy="524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18926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>
                <a:latin typeface="+mn-lt"/>
              </a:rPr>
              <a:t>Who had held power in Latin America previously?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en-GB" sz="3200" b="1" dirty="0"/>
              <a:t>Oligarchs: </a:t>
            </a:r>
            <a:r>
              <a:rPr lang="en-GB" sz="3200" dirty="0"/>
              <a:t>liberal consensus from late C19; rule by small elite; powerful families; </a:t>
            </a:r>
            <a:r>
              <a:rPr lang="en-GB" sz="3200" i="1" dirty="0"/>
              <a:t>haciendas </a:t>
            </a:r>
            <a:r>
              <a:rPr lang="en-GB" sz="3200" dirty="0"/>
              <a:t>linked to the export economies</a:t>
            </a:r>
          </a:p>
          <a:p>
            <a:pPr lvl="0"/>
            <a:r>
              <a:rPr lang="en-GB" sz="3200" dirty="0"/>
              <a:t>Early C20: gradual </a:t>
            </a:r>
            <a:r>
              <a:rPr lang="en-GB" sz="3200" b="1" dirty="0"/>
              <a:t>urbanisation </a:t>
            </a:r>
            <a:r>
              <a:rPr lang="en-GB" sz="3200" dirty="0"/>
              <a:t>and </a:t>
            </a:r>
            <a:r>
              <a:rPr lang="en-GB" sz="3200" b="1" dirty="0"/>
              <a:t>small-scale industrialisation</a:t>
            </a:r>
          </a:p>
          <a:p>
            <a:pPr lvl="0"/>
            <a:r>
              <a:rPr lang="en-GB" sz="3200" b="1" dirty="0"/>
              <a:t>pressure from urban middle classes </a:t>
            </a:r>
            <a:r>
              <a:rPr lang="en-GB" sz="3200" dirty="0"/>
              <a:t>for political representation…</a:t>
            </a:r>
          </a:p>
          <a:p>
            <a:pPr lvl="0"/>
            <a:r>
              <a:rPr lang="en-GB" sz="3200" b="1" dirty="0"/>
              <a:t>E.g.: Argentina: 1912: Saenz Peña law widens the franchise to include urban MC; </a:t>
            </a:r>
          </a:p>
          <a:p>
            <a:pPr lvl="0"/>
            <a:r>
              <a:rPr lang="en-GB" sz="3200" b="1" dirty="0">
                <a:sym typeface="Wingdings" panose="05000000000000000000" pitchFamily="2" charset="2"/>
              </a:rPr>
              <a:t> </a:t>
            </a:r>
            <a:r>
              <a:rPr lang="en-GB" sz="3200" b="1" dirty="0"/>
              <a:t>1916 election of the Radical Party (</a:t>
            </a:r>
            <a:r>
              <a:rPr lang="en-GB" sz="3200" b="1" dirty="0" err="1"/>
              <a:t>Yrigoyen</a:t>
            </a:r>
            <a:r>
              <a:rPr lang="en-GB" sz="3200" b="1" dirty="0"/>
              <a:t>) : urban interests in Argentinian politics </a:t>
            </a:r>
            <a:endParaRPr lang="en-GB" sz="32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19563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1600"/>
            <a:ext cx="3932237" cy="1107440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latin typeface="+mn-lt"/>
              </a:rPr>
              <a:t>Politics of the large urban working class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7972" y="182881"/>
            <a:ext cx="5987415" cy="5678170"/>
          </a:xfrm>
        </p:spPr>
        <p:txBody>
          <a:bodyPr>
            <a:noAutofit/>
          </a:bodyPr>
          <a:lstStyle/>
          <a:p>
            <a:pPr lvl="0"/>
            <a:r>
              <a:rPr lang="en-GB" sz="2800" dirty="0"/>
              <a:t>Slow growth of </a:t>
            </a:r>
            <a:r>
              <a:rPr lang="en-GB" sz="2800" b="1" dirty="0"/>
              <a:t>socialism, anarchism</a:t>
            </a:r>
          </a:p>
          <a:p>
            <a:pPr lvl="0"/>
            <a:r>
              <a:rPr lang="en-GB" sz="2800" dirty="0"/>
              <a:t>Associated with Spanish/ Italian immigrants</a:t>
            </a:r>
          </a:p>
          <a:p>
            <a:pPr lvl="0"/>
            <a:r>
              <a:rPr lang="en-GB" sz="2800" b="1" dirty="0"/>
              <a:t>Communist Parties </a:t>
            </a:r>
            <a:r>
              <a:rPr lang="en-GB" sz="2800" dirty="0"/>
              <a:t>founded after 1917: Chile, Cuba, Brazil, Argentina, Mexico. </a:t>
            </a:r>
          </a:p>
          <a:p>
            <a:pPr lvl="0"/>
            <a:r>
              <a:rPr lang="en-GB" sz="2800" b="1" dirty="0"/>
              <a:t>Working people seek better conditions…</a:t>
            </a:r>
            <a:endParaRPr lang="en-GB" sz="2800" dirty="0"/>
          </a:p>
          <a:p>
            <a:pPr lvl="0"/>
            <a:r>
              <a:rPr lang="en-GB" sz="2800" b="1" dirty="0"/>
              <a:t>STRIKES and labour protest…</a:t>
            </a:r>
            <a:endParaRPr lang="en-GB" sz="2800" dirty="0"/>
          </a:p>
          <a:p>
            <a:pPr lvl="0"/>
            <a:r>
              <a:rPr lang="en-GB" sz="2800" b="1" dirty="0"/>
              <a:t>exacerbated by economic DEPRESSION from 1930.</a:t>
            </a:r>
          </a:p>
          <a:p>
            <a:pPr lvl="0"/>
            <a:r>
              <a:rPr lang="en-GB" sz="2800" b="1" dirty="0"/>
              <a:t>National politicians have to INCORPORATE some of these demands</a:t>
            </a:r>
            <a:endParaRPr lang="en-GB" sz="28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FDE926-BBDB-4266-806B-C7F1566B377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2" descr="http://4.bp.blogspot.com/-Zd2rzqJIaa0/UiK3ANRIcFI/AAAAAAAAvZU/PSH52yLv1R0/s1600/pcbaaa.jpg">
            <a:extLst>
              <a:ext uri="{FF2B5EF4-FFF2-40B4-BE49-F238E27FC236}">
                <a16:creationId xmlns:a16="http://schemas.microsoft.com/office/drawing/2014/main" id="{40EF70BB-5C4F-7312-7544-51DEE8EB9E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1214120"/>
            <a:ext cx="4222187" cy="2545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://www.dhnet.org.br/memoria/1935/imagens/1935_08_videos.jpg">
            <a:extLst>
              <a:ext uri="{FF2B5EF4-FFF2-40B4-BE49-F238E27FC236}">
                <a16:creationId xmlns:a16="http://schemas.microsoft.com/office/drawing/2014/main" id="{FAFD467E-E33B-8ACC-15E2-07DDB7806D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" y="3911600"/>
            <a:ext cx="4528185" cy="2800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43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flipH="1">
            <a:off x="9530079" y="457200"/>
            <a:ext cx="2661920" cy="1889760"/>
          </a:xfrm>
        </p:spPr>
        <p:txBody>
          <a:bodyPr/>
          <a:lstStyle/>
          <a:p>
            <a:pPr algn="ctr"/>
            <a:r>
              <a:rPr lang="en-GB" b="1" dirty="0">
                <a:latin typeface="+mn-lt"/>
              </a:rPr>
              <a:t>Latin American fascism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sz="4000" dirty="0"/>
          </a:p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C765AD-53E5-D5C1-34F2-779020CFE3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5760" y="223520"/>
            <a:ext cx="4592320" cy="6512560"/>
          </a:xfrm>
        </p:spPr>
        <p:txBody>
          <a:bodyPr>
            <a:noAutofit/>
          </a:bodyPr>
          <a:lstStyle/>
          <a:p>
            <a:r>
              <a:rPr lang="en-GB" sz="3000" b="1" dirty="0"/>
              <a:t>A volatile political moment</a:t>
            </a:r>
          </a:p>
          <a:p>
            <a:r>
              <a:rPr lang="en-GB" sz="3000" dirty="0"/>
              <a:t>- Radical groups on right as well as left: influence of </a:t>
            </a:r>
            <a:r>
              <a:rPr lang="en-GB" sz="3000" b="1" dirty="0"/>
              <a:t>European fascism</a:t>
            </a:r>
          </a:p>
          <a:p>
            <a:r>
              <a:rPr lang="en-GB" sz="3000" b="1" dirty="0"/>
              <a:t>- </a:t>
            </a:r>
            <a:r>
              <a:rPr lang="en-GB" sz="3000" dirty="0"/>
              <a:t>Volatile and polarised politics </a:t>
            </a:r>
          </a:p>
          <a:p>
            <a:r>
              <a:rPr lang="en-GB" sz="3000" dirty="0"/>
              <a:t>Politicians need to juggle </a:t>
            </a:r>
            <a:r>
              <a:rPr lang="en-GB" sz="3000" b="1" dirty="0"/>
              <a:t>working-class</a:t>
            </a:r>
            <a:r>
              <a:rPr lang="en-GB" sz="3000" dirty="0"/>
              <a:t> </a:t>
            </a:r>
            <a:r>
              <a:rPr lang="en-GB" sz="3000" b="1" dirty="0"/>
              <a:t>demands</a:t>
            </a:r>
            <a:r>
              <a:rPr lang="en-GB" sz="3000" dirty="0"/>
              <a:t> AND keep </a:t>
            </a:r>
            <a:r>
              <a:rPr lang="en-GB" sz="3000" b="1" dirty="0"/>
              <a:t>industrialists</a:t>
            </a:r>
            <a:r>
              <a:rPr lang="en-GB" sz="3000" dirty="0"/>
              <a:t> on side…</a:t>
            </a:r>
          </a:p>
          <a:p>
            <a:endParaRPr lang="en-GB" sz="3000" dirty="0">
              <a:sym typeface="Wingdings" panose="05000000000000000000" pitchFamily="2" charset="2"/>
            </a:endParaRPr>
          </a:p>
          <a:p>
            <a:r>
              <a:rPr lang="en-GB" sz="3000" i="1" dirty="0">
                <a:sym typeface="Wingdings" panose="05000000000000000000" pitchFamily="2" charset="2"/>
              </a:rPr>
              <a:t> </a:t>
            </a:r>
            <a:r>
              <a:rPr lang="en-GB" sz="3000" b="1" i="1" dirty="0"/>
              <a:t>What solutions do they seek??</a:t>
            </a:r>
          </a:p>
          <a:p>
            <a:endParaRPr lang="en-GB" sz="3500" dirty="0"/>
          </a:p>
        </p:txBody>
      </p:sp>
      <p:pic>
        <p:nvPicPr>
          <p:cNvPr id="5" name="Picture 2" descr="http://upload.wikimedia.org/wikipedia/commons/0/09/IntegralismoCartaz1937.jpg">
            <a:extLst>
              <a:ext uri="{FF2B5EF4-FFF2-40B4-BE49-F238E27FC236}">
                <a16:creationId xmlns:a16="http://schemas.microsoft.com/office/drawing/2014/main" id="{357196BA-F005-779D-B9D4-515A34DAC3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8640" y="127000"/>
            <a:ext cx="2357120" cy="337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infoescola.com/wp-content/uploads/2010/03/integralistas.jpg">
            <a:extLst>
              <a:ext uri="{FF2B5EF4-FFF2-40B4-BE49-F238E27FC236}">
                <a16:creationId xmlns:a16="http://schemas.microsoft.com/office/drawing/2014/main" id="{FA454403-8FAD-B9CC-B16B-7F090AFD77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3280" y="3657599"/>
            <a:ext cx="4592320" cy="2992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2943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>
                <a:latin typeface="+mn-lt"/>
              </a:rPr>
              <a:t>Solution 1: Corporatism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en-GB" sz="3200" dirty="0"/>
              <a:t>Bring different corporate entities (e.g. trade unions, industrialists’ associations, white-collar workers) into the bureaucratic apparatus of the state</a:t>
            </a:r>
          </a:p>
          <a:p>
            <a:pPr lvl="0"/>
            <a:r>
              <a:rPr lang="en-GB" sz="3200" dirty="0"/>
              <a:t>these groups receive state favours and patronage</a:t>
            </a:r>
          </a:p>
          <a:p>
            <a:pPr lvl="0"/>
            <a:r>
              <a:rPr lang="en-GB" sz="3200" dirty="0"/>
              <a:t> State is arbiter of conflict between competing groups; but none can challenge the power of the state itself. </a:t>
            </a:r>
          </a:p>
          <a:p>
            <a:pPr lvl="0"/>
            <a:r>
              <a:rPr lang="en-GB" sz="3200" b="1" dirty="0">
                <a:sym typeface="Wingdings" panose="05000000000000000000" pitchFamily="2" charset="2"/>
              </a:rPr>
              <a:t> </a:t>
            </a:r>
            <a:r>
              <a:rPr lang="en-GB" sz="3200" b="1" dirty="0"/>
              <a:t>Growth of the STATE</a:t>
            </a:r>
          </a:p>
          <a:p>
            <a:pPr lvl="0"/>
            <a:r>
              <a:rPr lang="en-GB" sz="3200" dirty="0"/>
              <a:t>E.g. Vargas: trade unions gain benefits, but can’t go on strike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5B718F-1A36-6ACF-354F-3897B2247C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-1827211" y="3130922"/>
            <a:ext cx="3026366" cy="2580586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B1FA804B-40A0-1FCC-8C62-A1717C25C9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72080"/>
            <a:ext cx="4772025" cy="4028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81930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70555B5-60EB-0412-D08F-A8516D401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8CD6A0-58ED-F9D1-40D5-BDFE20EA2E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Not everyone got these new Brazilian labour rights. </a:t>
            </a:r>
          </a:p>
          <a:p>
            <a:r>
              <a:rPr lang="en-GB" dirty="0"/>
              <a:t>industrial, urban workers benefited more than rural workers</a:t>
            </a:r>
          </a:p>
          <a:p>
            <a:r>
              <a:rPr lang="en-GB" dirty="0"/>
              <a:t>Men benefited more than women</a:t>
            </a:r>
          </a:p>
          <a:p>
            <a:endParaRPr lang="en-GB" dirty="0"/>
          </a:p>
          <a:p>
            <a:endParaRPr lang="en-GB" dirty="0"/>
          </a:p>
          <a:p>
            <a:r>
              <a:rPr lang="en-GB" sz="3500" b="1" dirty="0"/>
              <a:t>When do you think domestic workers got equivalent rights in Brazil? Write down your answer.</a:t>
            </a:r>
          </a:p>
          <a:p>
            <a:endParaRPr lang="en-GB" b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95671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57BCB-8BA2-F681-BCA2-C46B26D04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B438C-27D6-D035-E5A8-A803C78C7D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4D6C72-CD56-7885-1647-D616829058D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en-GB" sz="3000" dirty="0"/>
          </a:p>
          <a:p>
            <a:r>
              <a:rPr lang="en-GB" sz="3000" dirty="0"/>
              <a:t>Brazilian domestic workers – in their majority, Black women – did not get equivalent labour rights until </a:t>
            </a:r>
            <a:r>
              <a:rPr lang="en-GB" sz="3000" b="1" dirty="0"/>
              <a:t>2013!</a:t>
            </a:r>
            <a:endParaRPr lang="en-GB" sz="3000" dirty="0"/>
          </a:p>
        </p:txBody>
      </p:sp>
      <p:pic>
        <p:nvPicPr>
          <p:cNvPr id="6148" name="Picture 4">
            <a:extLst>
              <a:ext uri="{FF2B5EF4-FFF2-40B4-BE49-F238E27FC236}">
                <a16:creationId xmlns:a16="http://schemas.microsoft.com/office/drawing/2014/main" id="{CBA2BD5F-0F30-8C21-8C86-EF5F19316F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3188" y="1089024"/>
            <a:ext cx="5857875" cy="4946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59398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805</TotalTime>
  <Words>1021</Words>
  <Application>Microsoft Office PowerPoint</Application>
  <PresentationFormat>Widescreen</PresentationFormat>
  <Paragraphs>103</Paragraphs>
  <Slides>22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Wingdings</vt:lpstr>
      <vt:lpstr>Office Theme</vt:lpstr>
      <vt:lpstr>Long essays</vt:lpstr>
      <vt:lpstr>Week 8: The Politics of the Masses: Mid-Twentieth Century Latin America</vt:lpstr>
      <vt:lpstr>The economic and social context</vt:lpstr>
      <vt:lpstr>Who had held power in Latin America previously?</vt:lpstr>
      <vt:lpstr>Politics of the large urban working class</vt:lpstr>
      <vt:lpstr>Latin American fascism</vt:lpstr>
      <vt:lpstr>Solution 1: Corporatism</vt:lpstr>
      <vt:lpstr>PowerPoint Presentation</vt:lpstr>
      <vt:lpstr>PowerPoint Presentation</vt:lpstr>
      <vt:lpstr>Corporatism and authoritarianism </vt:lpstr>
      <vt:lpstr>World War II: a political watershed</vt:lpstr>
      <vt:lpstr>Fulgencio Batista (Cuba):</vt:lpstr>
      <vt:lpstr>Solution 2: Populism</vt:lpstr>
      <vt:lpstr>PowerPoint Presentation</vt:lpstr>
      <vt:lpstr>Brazilian labour history: not just manipulation by Vargas</vt:lpstr>
      <vt:lpstr>PowerPoint Presentation</vt:lpstr>
      <vt:lpstr>Argentina: Juan and Eva Perón</vt:lpstr>
      <vt:lpstr>Solution 3: Nationalism </vt:lpstr>
      <vt:lpstr>Carnival in Rio</vt:lpstr>
      <vt:lpstr>PowerPoint Presentation</vt:lpstr>
      <vt:lpstr>Brazilian futebol: the first world cup win in 1958</vt:lpstr>
      <vt:lpstr>Latin America by 1959: the demise of populism?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camillia Cowling</cp:lastModifiedBy>
  <cp:revision>18</cp:revision>
  <dcterms:created xsi:type="dcterms:W3CDTF">2014-02-18T13:12:02Z</dcterms:created>
  <dcterms:modified xsi:type="dcterms:W3CDTF">2026-03-02T14:54:19Z</dcterms:modified>
</cp:coreProperties>
</file>