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6" r:id="rId2"/>
    <p:sldId id="306" r:id="rId3"/>
    <p:sldId id="261" r:id="rId4"/>
    <p:sldId id="280" r:id="rId5"/>
    <p:sldId id="291" r:id="rId6"/>
    <p:sldId id="290" r:id="rId7"/>
    <p:sldId id="283" r:id="rId8"/>
    <p:sldId id="278" r:id="rId9"/>
    <p:sldId id="307" r:id="rId10"/>
    <p:sldId id="308" r:id="rId11"/>
    <p:sldId id="273" r:id="rId12"/>
    <p:sldId id="302" r:id="rId13"/>
    <p:sldId id="274" r:id="rId14"/>
    <p:sldId id="312" r:id="rId15"/>
    <p:sldId id="315" r:id="rId16"/>
    <p:sldId id="313" r:id="rId17"/>
    <p:sldId id="309" r:id="rId18"/>
    <p:sldId id="310" r:id="rId19"/>
    <p:sldId id="275" r:id="rId20"/>
    <p:sldId id="311" r:id="rId21"/>
    <p:sldId id="314" r:id="rId22"/>
    <p:sldId id="263" r:id="rId23"/>
    <p:sldId id="293" r:id="rId24"/>
    <p:sldId id="298" r:id="rId25"/>
    <p:sldId id="295" r:id="rId26"/>
    <p:sldId id="300" r:id="rId27"/>
    <p:sldId id="318" r:id="rId28"/>
    <p:sldId id="317" r:id="rId29"/>
    <p:sldId id="319" r:id="rId30"/>
    <p:sldId id="303" r:id="rId31"/>
    <p:sldId id="304" r:id="rId32"/>
    <p:sldId id="296" r:id="rId33"/>
    <p:sldId id="297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CBFC2-209D-4970-9F9F-02B94261D8A9}" type="datetimeFigureOut">
              <a:rPr lang="en-GB" smtClean="0"/>
              <a:t>07/03/2021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66677-6AA1-416C-B4A6-3AA0283EAC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133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66677-6AA1-416C-B4A6-3AA0283EAC9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397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66677-6AA1-416C-B4A6-3AA0283EAC9B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435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AB36C-2BC4-9643-BC74-066566AFA36F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E9C07-F78E-6740-976F-C2309E558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k8 Jesus Libera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17180"/>
            <a:ext cx="3330019" cy="4067098"/>
          </a:xfrm>
          <a:prstGeom prst="rect">
            <a:avLst/>
          </a:prstGeom>
        </p:spPr>
      </p:pic>
      <p:pic>
        <p:nvPicPr>
          <p:cNvPr id="4" name="Picture 3" descr="Wk8 Ch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940" y="2490135"/>
            <a:ext cx="3416203" cy="39189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Revolutionary Latin America:</a:t>
            </a:r>
            <a:br>
              <a:rPr lang="en-US" dirty="0" smtClean="0"/>
            </a:br>
            <a:r>
              <a:rPr lang="en-US" dirty="0" smtClean="0"/>
              <a:t> The Cuban Revolution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Liberation Theology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47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 January 1959: Revolutionaries take Havana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4" name="Content Placeholder 3" descr="Screen Shot 2019-02-27 at 8.29.0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25" b="160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6419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Castro’s 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Progressive social reforms: </a:t>
            </a:r>
          </a:p>
          <a:p>
            <a:pPr lvl="1"/>
            <a:r>
              <a:rPr lang="en-US" dirty="0" smtClean="0"/>
              <a:t>Racial equality for black Cubans</a:t>
            </a:r>
          </a:p>
          <a:p>
            <a:pPr lvl="1"/>
            <a:r>
              <a:rPr lang="en-US" dirty="0" smtClean="0"/>
              <a:t>Women’s rights movements</a:t>
            </a:r>
          </a:p>
          <a:p>
            <a:pPr lvl="1"/>
            <a:r>
              <a:rPr lang="en-US" dirty="0" smtClean="0"/>
              <a:t>Healthcare, hygiene and sanitation improved</a:t>
            </a:r>
          </a:p>
          <a:p>
            <a:pPr lvl="1"/>
            <a:r>
              <a:rPr lang="en-US" dirty="0" smtClean="0"/>
              <a:t>Increased education and literacy rates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Economic reforms: </a:t>
            </a:r>
            <a:r>
              <a:rPr lang="en-US" dirty="0" err="1" smtClean="0"/>
              <a:t>Nationalises</a:t>
            </a:r>
            <a:r>
              <a:rPr lang="en-US" dirty="0" smtClean="0"/>
              <a:t> land (Ministry of Misappropriated Assets), imposes socialist economy</a:t>
            </a:r>
          </a:p>
          <a:p>
            <a:endParaRPr lang="en-US" dirty="0" smtClean="0"/>
          </a:p>
          <a:p>
            <a:r>
              <a:rPr lang="en-US" dirty="0" smtClean="0"/>
              <a:t>Repression of dissidents, Church, political opponents.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017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Fidel and </a:t>
            </a:r>
            <a:r>
              <a:rPr lang="en-US" dirty="0" err="1"/>
              <a:t>Raúl</a:t>
            </a:r>
            <a:r>
              <a:rPr lang="en-US" dirty="0"/>
              <a:t> Castro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064" b="130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26324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American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449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Heralds new sense of self-determination: ‘Now we are the citizens of all humanity’ (Octavio Paz)</a:t>
            </a:r>
          </a:p>
          <a:p>
            <a:endParaRPr lang="en-US" dirty="0"/>
          </a:p>
          <a:p>
            <a:r>
              <a:rPr lang="en-US" dirty="0" smtClean="0"/>
              <a:t>Inspires guerrilla </a:t>
            </a:r>
            <a:r>
              <a:rPr lang="en-US" i="1" dirty="0" err="1" smtClean="0"/>
              <a:t>foco</a:t>
            </a:r>
            <a:r>
              <a:rPr lang="en-US" dirty="0" smtClean="0"/>
              <a:t> movements throughout Latin America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523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e.g. Douglas Bravo in Venezuela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pic>
        <p:nvPicPr>
          <p:cNvPr id="4" name="Content Placeholder 3" descr="Screen Shot 2019-02-27 at 8.40.58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3" b="161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4334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eg</a:t>
            </a:r>
            <a:r>
              <a:rPr lang="en-GB" dirty="0"/>
              <a:t>.</a:t>
            </a:r>
            <a:r>
              <a:rPr lang="en-US" dirty="0"/>
              <a:t> Colombian Guerrilla-ELN/ FARC</a:t>
            </a:r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-94973" r="-94973"/>
          <a:stretch>
            <a:fillRect/>
          </a:stretch>
        </p:blipFill>
        <p:spPr>
          <a:xfrm>
            <a:off x="88490" y="1679807"/>
            <a:ext cx="8757264" cy="481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718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026" y="5892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1965 </a:t>
            </a:r>
            <a:r>
              <a:rPr lang="en-US" dirty="0"/>
              <a:t>Ciudad Madera (Mexico) barracks attack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Screen Shot 2019-02-27 at 8.44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1" b="1551"/>
          <a:stretch>
            <a:fillRect/>
          </a:stretch>
        </p:blipFill>
        <p:spPr>
          <a:xfrm>
            <a:off x="526026" y="173227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648778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Revolutionary Credentials</a:t>
            </a:r>
            <a:endParaRPr lang="en-US" dirty="0"/>
          </a:p>
        </p:txBody>
      </p:sp>
      <p:pic>
        <p:nvPicPr>
          <p:cNvPr id="4" name="Content Placeholder 3" descr="Screen Shot 2019-02-27 at 8.30.3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18" r="-10518"/>
          <a:stretch>
            <a:fillRect/>
          </a:stretch>
        </p:blipFill>
        <p:spPr>
          <a:xfrm>
            <a:off x="-231879" y="1314277"/>
            <a:ext cx="9607757" cy="5283896"/>
          </a:xfrm>
        </p:spPr>
      </p:pic>
    </p:spTree>
    <p:extLst>
      <p:ext uri="{BB962C8B-B14F-4D97-AF65-F5344CB8AC3E}">
        <p14:creationId xmlns:p14="http://schemas.microsoft.com/office/powerpoint/2010/main" val="329438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Initial </a:t>
            </a:r>
            <a:r>
              <a:rPr lang="en-US" dirty="0"/>
              <a:t>political and creative optimism (‘Boom’ literature)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Screen Shot 2019-02-27 at 8.31.4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42" b="10842"/>
          <a:stretch>
            <a:fillRect/>
          </a:stretch>
        </p:blipFill>
        <p:spPr>
          <a:xfrm>
            <a:off x="526026" y="2022987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765492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Cold War and fear of spread of Communism – Cuba is 90 miles from Florida coast</a:t>
            </a:r>
          </a:p>
          <a:p>
            <a:endParaRPr lang="en-US" dirty="0" smtClean="0"/>
          </a:p>
          <a:p>
            <a:r>
              <a:rPr lang="en-US" dirty="0"/>
              <a:t>Economic and political </a:t>
            </a:r>
            <a:r>
              <a:rPr lang="en-US" dirty="0" smtClean="0"/>
              <a:t>sanctions</a:t>
            </a:r>
          </a:p>
          <a:p>
            <a:endParaRPr lang="en-US" dirty="0"/>
          </a:p>
          <a:p>
            <a:r>
              <a:rPr lang="en-US" dirty="0" smtClean="0"/>
              <a:t>Florida becomes hub of Cuban refugees</a:t>
            </a:r>
          </a:p>
          <a:p>
            <a:endParaRPr lang="en-US" dirty="0"/>
          </a:p>
          <a:p>
            <a:r>
              <a:rPr lang="en-US" dirty="0" smtClean="0"/>
              <a:t>U.S. training of Cuban paramilitaries</a:t>
            </a:r>
          </a:p>
          <a:p>
            <a:endParaRPr lang="en-US" dirty="0"/>
          </a:p>
          <a:p>
            <a:r>
              <a:rPr lang="en-US" dirty="0" smtClean="0"/>
              <a:t>Bay of Pigs</a:t>
            </a:r>
          </a:p>
          <a:p>
            <a:endParaRPr lang="en-US" dirty="0"/>
          </a:p>
          <a:p>
            <a:r>
              <a:rPr lang="en-US" dirty="0" smtClean="0"/>
              <a:t>Assassination Plots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825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in Post-WWII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 of the Cold War</a:t>
            </a:r>
          </a:p>
          <a:p>
            <a:endParaRPr lang="en-US" dirty="0"/>
          </a:p>
          <a:p>
            <a:r>
              <a:rPr lang="en-US" dirty="0" smtClean="0"/>
              <a:t>Political interference in countries with left-leaning governments e.g. Guatemala 1954 (</a:t>
            </a:r>
            <a:r>
              <a:rPr lang="en-US" dirty="0" err="1" smtClean="0"/>
              <a:t>Che</a:t>
            </a:r>
            <a:r>
              <a:rPr lang="en-US" dirty="0" smtClean="0"/>
              <a:t> Guevara was there)</a:t>
            </a:r>
          </a:p>
          <a:p>
            <a:endParaRPr lang="en-US" dirty="0"/>
          </a:p>
          <a:p>
            <a:r>
              <a:rPr lang="en-US" dirty="0" smtClean="0"/>
              <a:t>Economic policy of </a:t>
            </a:r>
            <a:r>
              <a:rPr lang="en-US" dirty="0" err="1" smtClean="0"/>
              <a:t>developmentalism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9439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Bay of Pigs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Screen Shot 2019-02-27 at 8.34.0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0" r="-1140"/>
          <a:stretch>
            <a:fillRect/>
          </a:stretch>
        </p:blipFill>
        <p:spPr>
          <a:xfrm>
            <a:off x="204011" y="1669027"/>
            <a:ext cx="8735977" cy="4804451"/>
          </a:xfrm>
        </p:spPr>
      </p:pic>
    </p:spTree>
    <p:extLst>
      <p:ext uri="{BB962C8B-B14F-4D97-AF65-F5344CB8AC3E}">
        <p14:creationId xmlns:p14="http://schemas.microsoft.com/office/powerpoint/2010/main" val="2857331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1967 CIA internal report on assassination attempts</a:t>
            </a:r>
            <a:endParaRPr lang="en-US" dirty="0"/>
          </a:p>
        </p:txBody>
      </p:sp>
      <p:pic>
        <p:nvPicPr>
          <p:cNvPr id="4" name="Content Placeholder 3" descr="Screen Shot 2019-02-27 at 8.46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15" r="-55015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0431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Liberation Theology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39164"/>
            <a:ext cx="8229600" cy="2099056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Theological reaction to poverty and </a:t>
            </a:r>
            <a:r>
              <a:rPr lang="en-US" sz="2400" dirty="0" err="1" smtClean="0"/>
              <a:t>marginalisation</a:t>
            </a:r>
            <a:r>
              <a:rPr lang="en-US" sz="2400" dirty="0" smtClean="0"/>
              <a:t> in Latin America. </a:t>
            </a:r>
            <a:endParaRPr lang="en-US" sz="2400" dirty="0" smtClean="0"/>
          </a:p>
          <a:p>
            <a:r>
              <a:rPr lang="en-US" sz="2400" i="1" dirty="0" smtClean="0"/>
              <a:t>How </a:t>
            </a:r>
            <a:r>
              <a:rPr lang="en-US" sz="2400" i="1" dirty="0"/>
              <a:t>can one preach a gospel of love and hope in a context of poverty and suffering? </a:t>
            </a:r>
            <a:endParaRPr lang="en-US" sz="2400" dirty="0"/>
          </a:p>
          <a:p>
            <a:r>
              <a:rPr lang="en-US" sz="2400" dirty="0" smtClean="0"/>
              <a:t>Best formulated </a:t>
            </a:r>
            <a:r>
              <a:rPr lang="en-US" sz="2400" dirty="0"/>
              <a:t>by Gustavo Gutiérrez </a:t>
            </a:r>
            <a:r>
              <a:rPr lang="en-US" sz="2400" i="1" dirty="0" err="1"/>
              <a:t>Teología</a:t>
            </a:r>
            <a:r>
              <a:rPr lang="en-US" sz="2400" i="1" dirty="0"/>
              <a:t> de la </a:t>
            </a:r>
            <a:r>
              <a:rPr lang="en-US" sz="2400" i="1" dirty="0" err="1"/>
              <a:t>Liberación</a:t>
            </a:r>
            <a:r>
              <a:rPr lang="en-US" sz="2400" i="1" dirty="0"/>
              <a:t> </a:t>
            </a:r>
            <a:r>
              <a:rPr lang="en-US" sz="2400" dirty="0"/>
              <a:t> (1971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sz="2400" dirty="0" smtClean="0"/>
              <a:t>Brings together social analysis with Christian belief.</a:t>
            </a:r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2050" name="Picture 2" descr="57dce11160b3d0df790a27c54940d17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11" y="1192954"/>
            <a:ext cx="7881578" cy="384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58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Second Vatican Council (Vatican II) – </a:t>
            </a:r>
            <a:r>
              <a:rPr lang="en-US" dirty="0" smtClean="0"/>
              <a:t>1962-1965</a:t>
            </a:r>
            <a:endParaRPr lang="en-US" dirty="0" smtClean="0"/>
          </a:p>
          <a:p>
            <a:pPr lvl="1"/>
            <a:r>
              <a:rPr lang="en-US" dirty="0" smtClean="0"/>
              <a:t>Concern with secularism among </a:t>
            </a:r>
            <a:r>
              <a:rPr lang="en-US" dirty="0" err="1" smtClean="0"/>
              <a:t>labour</a:t>
            </a:r>
            <a:r>
              <a:rPr lang="en-US" dirty="0" smtClean="0"/>
              <a:t> movement</a:t>
            </a:r>
          </a:p>
          <a:p>
            <a:pPr lvl="1"/>
            <a:r>
              <a:rPr lang="en-US" dirty="0"/>
              <a:t>Recognition of importance of the poor to the Catholic </a:t>
            </a:r>
            <a:r>
              <a:rPr lang="en-US" dirty="0" smtClean="0"/>
              <a:t>Church</a:t>
            </a:r>
          </a:p>
          <a:p>
            <a:pPr lvl="1"/>
            <a:r>
              <a:rPr lang="en-US" dirty="0" smtClean="0"/>
              <a:t>Particularly relevant to Latin American – both poor and highly Catholic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Concerns taken up by Conference of Latin American Bishops in </a:t>
            </a:r>
            <a:r>
              <a:rPr lang="en-US" dirty="0" err="1" smtClean="0"/>
              <a:t>Medellín</a:t>
            </a:r>
            <a:r>
              <a:rPr lang="en-US" dirty="0" smtClean="0"/>
              <a:t> (1968): Formulation of ‘preferential option for the poor’</a:t>
            </a:r>
          </a:p>
        </p:txBody>
      </p:sp>
    </p:spTree>
    <p:extLst>
      <p:ext uri="{BB962C8B-B14F-4D97-AF65-F5344CB8AC3E}">
        <p14:creationId xmlns:p14="http://schemas.microsoft.com/office/powerpoint/2010/main" val="2810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Gustavo Gutiérrez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17923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Born Peru, 1928. Of Quechua and Spanish descent.</a:t>
            </a:r>
          </a:p>
          <a:p>
            <a:endParaRPr lang="en-US" dirty="0" smtClean="0"/>
          </a:p>
          <a:p>
            <a:r>
              <a:rPr lang="en-US" dirty="0" smtClean="0"/>
              <a:t>Dominican priest</a:t>
            </a:r>
          </a:p>
          <a:p>
            <a:endParaRPr lang="en-US" dirty="0" smtClean="0"/>
          </a:p>
          <a:p>
            <a:r>
              <a:rPr lang="en-US" dirty="0" smtClean="0"/>
              <a:t>Vocation to work with the poor of Lima</a:t>
            </a:r>
          </a:p>
          <a:p>
            <a:endParaRPr lang="en-US" dirty="0" smtClean="0"/>
          </a:p>
          <a:p>
            <a:r>
              <a:rPr lang="en-US" dirty="0" smtClean="0"/>
              <a:t>Major work: </a:t>
            </a:r>
            <a:r>
              <a:rPr lang="en-US" i="1" dirty="0" smtClean="0"/>
              <a:t>A Theology of Liberation</a:t>
            </a:r>
            <a:endParaRPr lang="en-US" dirty="0"/>
          </a:p>
        </p:txBody>
      </p:sp>
      <p:pic>
        <p:nvPicPr>
          <p:cNvPr id="4" name="Content Placeholder 3" descr="Gustavo_gutierre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148" r="-71148"/>
          <a:stretch>
            <a:fillRect/>
          </a:stretch>
        </p:blipFill>
        <p:spPr>
          <a:xfrm>
            <a:off x="2716161" y="1578077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78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Liberation Theology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This attitude is ‘the way’ described by Jesus</a:t>
            </a:r>
          </a:p>
          <a:p>
            <a:endParaRPr lang="en-US" dirty="0" smtClean="0"/>
          </a:p>
          <a:p>
            <a:r>
              <a:rPr lang="en-US" dirty="0" smtClean="0"/>
              <a:t>Grounded in </a:t>
            </a:r>
            <a:r>
              <a:rPr lang="en-US" dirty="0" smtClean="0"/>
              <a:t>the teachings of Christ</a:t>
            </a:r>
            <a:r>
              <a:rPr lang="en-US" dirty="0" smtClean="0"/>
              <a:t>, </a:t>
            </a:r>
            <a:r>
              <a:rPr lang="en-US" dirty="0" smtClean="0"/>
              <a:t>and Latin American tradition (Las Casas). </a:t>
            </a:r>
          </a:p>
          <a:p>
            <a:endParaRPr lang="en-US" dirty="0" smtClean="0"/>
          </a:p>
          <a:p>
            <a:r>
              <a:rPr lang="en-US" dirty="0" smtClean="0"/>
              <a:t>By ‘putting the poor first’ it communicates the love of God, and inaugurates a movement of liberation, against oppression and </a:t>
            </a:r>
            <a:r>
              <a:rPr lang="en-US" dirty="0" smtClean="0"/>
              <a:t>exploitation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Practice of Liberation Theology</a:t>
            </a:r>
          </a:p>
          <a:p>
            <a:r>
              <a:rPr lang="en-GB" dirty="0"/>
              <a:t>Ecclesial Base Communities (CEBs). </a:t>
            </a:r>
          </a:p>
          <a:p>
            <a:r>
              <a:rPr lang="en-GB" dirty="0"/>
              <a:t>“</a:t>
            </a:r>
            <a:r>
              <a:rPr lang="en-GB" i="1" dirty="0" err="1"/>
              <a:t>ver</a:t>
            </a:r>
            <a:r>
              <a:rPr lang="en-GB" i="1" dirty="0"/>
              <a:t>, </a:t>
            </a:r>
            <a:r>
              <a:rPr lang="en-GB" i="1" dirty="0" err="1"/>
              <a:t>pensar</a:t>
            </a:r>
            <a:r>
              <a:rPr lang="en-GB" i="1" dirty="0"/>
              <a:t>, </a:t>
            </a:r>
            <a:r>
              <a:rPr lang="en-GB" i="1" dirty="0" err="1"/>
              <a:t>actuar</a:t>
            </a:r>
            <a:r>
              <a:rPr lang="en-GB" i="1" dirty="0"/>
              <a:t>.” </a:t>
            </a:r>
            <a:r>
              <a:rPr lang="en-GB" dirty="0"/>
              <a:t>(observe, reflect, act). </a:t>
            </a:r>
          </a:p>
          <a:p>
            <a:r>
              <a:rPr lang="en-GB" dirty="0"/>
              <a:t>Participants would reflect on their social reality and develop strategies to overcome inequalities and injustice.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220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Camilo Torres and the </a:t>
            </a:r>
            <a:r>
              <a:rPr lang="en-US" dirty="0" smtClean="0"/>
              <a:t>ELN </a:t>
            </a:r>
            <a:r>
              <a:rPr lang="en-US" dirty="0" smtClean="0"/>
              <a:t>in Colombia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94973" r="-949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433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Archbishop Oscar Romero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Appointed Archbishop 1977 </a:t>
            </a:r>
          </a:p>
          <a:p>
            <a:r>
              <a:rPr lang="en-GB" dirty="0" smtClean="0"/>
              <a:t>Assassinated 1980</a:t>
            </a:r>
            <a:endParaRPr lang="en-GB" dirty="0"/>
          </a:p>
        </p:txBody>
      </p:sp>
      <p:pic>
        <p:nvPicPr>
          <p:cNvPr id="1026" name="Picture 2" descr="https://www.latinolife.co.uk/sites/default/files/field/image/Mural-work-of-Archbishop-Oscar-Romero-El-Salvador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350" y="2900517"/>
            <a:ext cx="5767330" cy="383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32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Ernesto </a:t>
            </a:r>
            <a:r>
              <a:rPr lang="en-GB" dirty="0" err="1" smtClean="0"/>
              <a:t>Cardenal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Poet, priest and Member of the Nicaraguan Revolutionary Government (1979-1990)</a:t>
            </a:r>
          </a:p>
          <a:p>
            <a:endParaRPr lang="en-GB" dirty="0"/>
          </a:p>
        </p:txBody>
      </p:sp>
      <p:pic>
        <p:nvPicPr>
          <p:cNvPr id="4" name="Picture 4" descr="Don Sergio con Ernesto Carde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682" y="2782529"/>
            <a:ext cx="5185774" cy="388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03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Indigenous Pastoral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16" y="1317521"/>
            <a:ext cx="6803923" cy="510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27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Marxism and left-wing revolutionary movements: Cuban Revolution</a:t>
            </a:r>
          </a:p>
          <a:p>
            <a:endParaRPr lang="en-US" dirty="0" smtClean="0"/>
          </a:p>
          <a:p>
            <a:r>
              <a:rPr lang="en-US" dirty="0" smtClean="0"/>
              <a:t>Liberal theological movements in Catholic Church: Liberation Theology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448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Ignacio Arturo Salas and the </a:t>
            </a:r>
            <a:r>
              <a:rPr lang="en-US" dirty="0" err="1" smtClean="0"/>
              <a:t>Liga</a:t>
            </a:r>
            <a:r>
              <a:rPr lang="en-US" dirty="0" smtClean="0"/>
              <a:t> </a:t>
            </a:r>
            <a:r>
              <a:rPr lang="en-US" dirty="0" err="1" smtClean="0"/>
              <a:t>Comunista</a:t>
            </a:r>
            <a:r>
              <a:rPr lang="en-US" dirty="0" smtClean="0"/>
              <a:t> 23 de </a:t>
            </a:r>
            <a:r>
              <a:rPr lang="en-US" dirty="0" err="1" smtClean="0"/>
              <a:t>Septiembre</a:t>
            </a:r>
            <a:r>
              <a:rPr lang="en-US" dirty="0" smtClean="0"/>
              <a:t>, Mexico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0719" r="-70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677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Mario </a:t>
            </a:r>
            <a:r>
              <a:rPr lang="en-US" dirty="0" smtClean="0"/>
              <a:t>Menéndez </a:t>
            </a:r>
            <a:r>
              <a:rPr lang="en-US" dirty="0" smtClean="0"/>
              <a:t>and revolutionary journalism in Latin America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8490" r="-28490"/>
          <a:stretch>
            <a:fillRect/>
          </a:stretch>
        </p:blipFill>
        <p:spPr>
          <a:xfrm>
            <a:off x="255163" y="2797916"/>
            <a:ext cx="3203970" cy="17620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415" y="2076401"/>
            <a:ext cx="3265483" cy="406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6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Awareness of role of Global South in Catholic Church. </a:t>
            </a:r>
          </a:p>
          <a:p>
            <a:endParaRPr lang="en-US" dirty="0" smtClean="0"/>
          </a:p>
          <a:p>
            <a:r>
              <a:rPr lang="en-US" dirty="0" smtClean="0"/>
              <a:t>Pope Francis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Appointment of Global South Cardinals, including first Caribbean Cardinal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Emphasizes aspects of Liberation Theology and ‘preferential option for the poor’ – rejection of Papal trappings, emphasis on Church’s duty to poor.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6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Preferential Option for the Poor</a:t>
            </a:r>
            <a:endParaRPr lang="en-US" dirty="0"/>
          </a:p>
        </p:txBody>
      </p:sp>
      <p:pic>
        <p:nvPicPr>
          <p:cNvPr id="4" name="Content Placeholder 3" descr="Wk8 Franci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49" r="-67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550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65639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1952: Military Coup of </a:t>
            </a:r>
            <a:r>
              <a:rPr lang="en-US" dirty="0" err="1" smtClean="0"/>
              <a:t>Fulgencio</a:t>
            </a:r>
            <a:r>
              <a:rPr lang="en-US" dirty="0" smtClean="0"/>
              <a:t> Batista against Carlos </a:t>
            </a:r>
            <a:r>
              <a:rPr lang="en-US" dirty="0" err="1" smtClean="0"/>
              <a:t>Prio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Support of US economic interests – by 1959, US companies own 40% of sugar lands, 90% of minerals, 80% of utilities. </a:t>
            </a:r>
          </a:p>
          <a:p>
            <a:endParaRPr lang="en-US" dirty="0" smtClean="0"/>
          </a:p>
          <a:p>
            <a:r>
              <a:rPr lang="en-US" dirty="0" smtClean="0"/>
              <a:t>Widespread poverty throughout Cuba. </a:t>
            </a:r>
          </a:p>
          <a:p>
            <a:endParaRPr lang="en-US" dirty="0" smtClean="0"/>
          </a:p>
        </p:txBody>
      </p:sp>
      <p:pic>
        <p:nvPicPr>
          <p:cNvPr id="4" name="Picture 2" descr="https://upload.wikimedia.org/wikipedia/commons/a/a4/HavanaSlums19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839" y="1710813"/>
            <a:ext cx="4309780" cy="430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50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6076"/>
            <a:ext cx="8229600" cy="601561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26</a:t>
            </a:r>
            <a:r>
              <a:rPr lang="en-US" sz="3100" baseline="30000" dirty="0"/>
              <a:t>th</a:t>
            </a:r>
            <a:r>
              <a:rPr lang="en-US" sz="3100" dirty="0"/>
              <a:t> July 1953: Revolutionary group attacks </a:t>
            </a:r>
            <a:r>
              <a:rPr lang="en-US" sz="3100" dirty="0" err="1"/>
              <a:t>Moncada</a:t>
            </a:r>
            <a:r>
              <a:rPr lang="en-US" sz="3100" dirty="0"/>
              <a:t> Barracks in Santiago de Cuba, led by Fidel Castro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 descr="Wk8 Moncada att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138" y="1417638"/>
            <a:ext cx="4712273" cy="527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53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Moncada</a:t>
            </a:r>
            <a:r>
              <a:rPr lang="en-US" dirty="0" smtClean="0"/>
              <a:t> Barracks Attack</a:t>
            </a:r>
            <a:endParaRPr lang="en-US" dirty="0"/>
          </a:p>
        </p:txBody>
      </p:sp>
      <p:pic>
        <p:nvPicPr>
          <p:cNvPr id="5" name="Picture 4" descr="Wk8 Cuba 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8301815" cy="424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763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History will Absolve Me </a:t>
            </a:r>
            <a:br>
              <a:rPr lang="en-US" i="1" dirty="0" smtClean="0"/>
            </a:br>
            <a:r>
              <a:rPr lang="en-US" i="1" dirty="0" smtClean="0"/>
              <a:t>(La </a:t>
            </a:r>
            <a:r>
              <a:rPr lang="en-US" i="1" dirty="0" err="1" smtClean="0"/>
              <a:t>historia</a:t>
            </a:r>
            <a:r>
              <a:rPr lang="en-US" i="1" dirty="0" smtClean="0"/>
              <a:t> me </a:t>
            </a:r>
            <a:r>
              <a:rPr lang="en-US" i="1" dirty="0" err="1" smtClean="0"/>
              <a:t>absolverá</a:t>
            </a:r>
            <a:r>
              <a:rPr lang="en-US" dirty="0" smtClean="0"/>
              <a:t>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90103" cy="51212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Attack on US-backed dictator </a:t>
            </a:r>
            <a:r>
              <a:rPr lang="en-US" dirty="0" err="1" smtClean="0"/>
              <a:t>Fulgencio</a:t>
            </a:r>
            <a:r>
              <a:rPr lang="en-US" dirty="0" smtClean="0"/>
              <a:t> Batista</a:t>
            </a:r>
          </a:p>
          <a:p>
            <a:endParaRPr lang="en-US" dirty="0" smtClean="0"/>
          </a:p>
          <a:p>
            <a:r>
              <a:rPr lang="en-US" dirty="0" err="1" smtClean="0"/>
              <a:t>Criticises</a:t>
            </a:r>
            <a:r>
              <a:rPr lang="en-US" dirty="0" smtClean="0"/>
              <a:t> economic disparity in Cuba. Cites 700,000 Cubans without work, 30% illiteracy</a:t>
            </a:r>
          </a:p>
          <a:p>
            <a:endParaRPr lang="en-US" dirty="0" smtClean="0"/>
          </a:p>
          <a:p>
            <a:r>
              <a:rPr lang="en-US" dirty="0" smtClean="0"/>
              <a:t>Demands </a:t>
            </a:r>
            <a:r>
              <a:rPr lang="en-US" b="1" dirty="0" smtClean="0"/>
              <a:t>economic reforms </a:t>
            </a:r>
            <a:r>
              <a:rPr lang="en-US" dirty="0" smtClean="0"/>
              <a:t>including:</a:t>
            </a:r>
          </a:p>
          <a:p>
            <a:pPr lvl="1"/>
            <a:r>
              <a:rPr lang="en-US" dirty="0" smtClean="0"/>
              <a:t>Land reforms</a:t>
            </a:r>
          </a:p>
          <a:p>
            <a:pPr lvl="1"/>
            <a:r>
              <a:rPr lang="en-US" dirty="0" smtClean="0"/>
              <a:t>right of industrial workers to 30% share in profits</a:t>
            </a:r>
          </a:p>
          <a:p>
            <a:pPr lvl="1"/>
            <a:r>
              <a:rPr lang="en-US" dirty="0" smtClean="0"/>
              <a:t>right of sugar workers to 50% of profits</a:t>
            </a:r>
            <a:endParaRPr lang="en-US" dirty="0"/>
          </a:p>
        </p:txBody>
      </p:sp>
      <p:pic>
        <p:nvPicPr>
          <p:cNvPr id="4" name="Picture 2" descr="History Will Absolve Me: Fidel Castro, Sixty Years Later - Global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1" y="1539819"/>
            <a:ext cx="3384550" cy="518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006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Cuban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019" y="4326193"/>
            <a:ext cx="8229600" cy="215326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1955: Castro released after amnesty by Batista</a:t>
            </a:r>
          </a:p>
          <a:p>
            <a:endParaRPr lang="en-US" dirty="0" smtClean="0"/>
          </a:p>
          <a:p>
            <a:r>
              <a:rPr lang="en-US" dirty="0" smtClean="0"/>
              <a:t>Travels to Mexico to plan new offensives</a:t>
            </a:r>
          </a:p>
          <a:p>
            <a:endParaRPr lang="en-US" dirty="0" smtClean="0"/>
          </a:p>
          <a:p>
            <a:r>
              <a:rPr lang="en-US" dirty="0" smtClean="0"/>
              <a:t>1956: Returns to Cuba with 80 other guerrilla fighters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2" descr="The road to victory begins › Cuba › Granma - Official voice of the PC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" y="1159978"/>
            <a:ext cx="5054600" cy="298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180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709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2400" dirty="0"/>
              <a:t>Uses guerrilla “</a:t>
            </a:r>
            <a:r>
              <a:rPr lang="en-US" sz="2400" dirty="0" err="1"/>
              <a:t>foco</a:t>
            </a:r>
            <a:r>
              <a:rPr lang="en-US" sz="2400" dirty="0"/>
              <a:t>” strategy to defeat US-armed Batista </a:t>
            </a:r>
            <a:r>
              <a:rPr lang="en-US" sz="2400" dirty="0" smtClean="0"/>
              <a:t>forces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21 </a:t>
            </a:r>
            <a:r>
              <a:rPr lang="en-US" sz="2400" dirty="0"/>
              <a:t>August 1958: After several failures, begin final offensive, taking cities on the way to Havana</a:t>
            </a:r>
          </a:p>
        </p:txBody>
      </p:sp>
      <p:pic>
        <p:nvPicPr>
          <p:cNvPr id="4" name="Content Placeholder 3" descr="Screen Shot 2019-02-27 at 8.27.2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41" r="-11441"/>
          <a:stretch>
            <a:fillRect/>
          </a:stretch>
        </p:blipFill>
        <p:spPr>
          <a:xfrm>
            <a:off x="599877" y="2182762"/>
            <a:ext cx="8278544" cy="4552880"/>
          </a:xfrm>
        </p:spPr>
      </p:pic>
    </p:spTree>
    <p:extLst>
      <p:ext uri="{BB962C8B-B14F-4D97-AF65-F5344CB8AC3E}">
        <p14:creationId xmlns:p14="http://schemas.microsoft.com/office/powerpoint/2010/main" val="2172948946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2038</TotalTime>
  <Words>767</Words>
  <Application>Microsoft Office PowerPoint</Application>
  <PresentationFormat>On-screen Show (4:3)</PresentationFormat>
  <Paragraphs>130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Black</vt:lpstr>
      <vt:lpstr>Revolutionary Latin America:  The Cuban Revolution and Liberation Theology</vt:lpstr>
      <vt:lpstr>U.S. in Post-WWII </vt:lpstr>
      <vt:lpstr>Two Reactions</vt:lpstr>
      <vt:lpstr>Cuba</vt:lpstr>
      <vt:lpstr>26th July 1953: Revolutionary group attacks Moncada Barracks in Santiago de Cuba, led by Fidel Castro </vt:lpstr>
      <vt:lpstr>Moncada Barracks Attack</vt:lpstr>
      <vt:lpstr>History will Absolve Me  (La historia me absolverá)</vt:lpstr>
      <vt:lpstr>Cuban Revolution</vt:lpstr>
      <vt:lpstr>Uses guerrilla “foco” strategy to defeat US-armed Batista forces  21 August 1958: After several failures, begin final offensive, taking cities on the way to Havana</vt:lpstr>
      <vt:lpstr>2 January 1959: Revolutionaries take Havana </vt:lpstr>
      <vt:lpstr>Castro’s Cuba</vt:lpstr>
      <vt:lpstr>Fidel and Raúl Castro</vt:lpstr>
      <vt:lpstr>Latin American Reactions</vt:lpstr>
      <vt:lpstr>e.g. Douglas Bravo in Venezuela </vt:lpstr>
      <vt:lpstr>eg. Colombian Guerrilla-ELN/ FARC</vt:lpstr>
      <vt:lpstr>1965 Ciudad Madera (Mexico) barracks attack </vt:lpstr>
      <vt:lpstr>Revolutionary Credentials</vt:lpstr>
      <vt:lpstr> Initial political and creative optimism (‘Boom’ literature) </vt:lpstr>
      <vt:lpstr>US Reactions</vt:lpstr>
      <vt:lpstr>Bay of Pigs </vt:lpstr>
      <vt:lpstr>1967 CIA internal report on assassination attempts</vt:lpstr>
      <vt:lpstr>Liberation Theology</vt:lpstr>
      <vt:lpstr>Context</vt:lpstr>
      <vt:lpstr>Gustavo Gutiérrez</vt:lpstr>
      <vt:lpstr>Liberation Theology</vt:lpstr>
      <vt:lpstr>Camilo Torres and the ELN in Colombia</vt:lpstr>
      <vt:lpstr>Archbishop Oscar Romero</vt:lpstr>
      <vt:lpstr>Ernesto Cardenal</vt:lpstr>
      <vt:lpstr>Indigenous Pastoral</vt:lpstr>
      <vt:lpstr>Ignacio Arturo Salas and the Liga Comunista 23 de Septiembre, Mexico</vt:lpstr>
      <vt:lpstr>Mario Menéndez and revolutionary journalism in Latin America</vt:lpstr>
      <vt:lpstr>Legacy</vt:lpstr>
      <vt:lpstr>Preferential Option for the Poor</vt:lpstr>
    </vt:vector>
  </TitlesOfParts>
  <Company>University of Oxford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Revolutionary Latin America: The Cuban Revolution and Liberation Theology</dc:title>
  <dc:creator>Alice Brooke</dc:creator>
  <cp:lastModifiedBy>Doyle, Rosie</cp:lastModifiedBy>
  <cp:revision>43</cp:revision>
  <dcterms:created xsi:type="dcterms:W3CDTF">2014-02-22T13:16:15Z</dcterms:created>
  <dcterms:modified xsi:type="dcterms:W3CDTF">2021-03-08T14:57:43Z</dcterms:modified>
</cp:coreProperties>
</file>