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15.JPG" ContentType="image/gif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97" r:id="rId2"/>
    <p:sldId id="271" r:id="rId3"/>
    <p:sldId id="337" r:id="rId4"/>
    <p:sldId id="323" r:id="rId5"/>
    <p:sldId id="261" r:id="rId6"/>
    <p:sldId id="267" r:id="rId7"/>
    <p:sldId id="270" r:id="rId8"/>
    <p:sldId id="276" r:id="rId9"/>
    <p:sldId id="311" r:id="rId10"/>
    <p:sldId id="327" r:id="rId11"/>
    <p:sldId id="307" r:id="rId12"/>
    <p:sldId id="298" r:id="rId13"/>
    <p:sldId id="340" r:id="rId14"/>
    <p:sldId id="279" r:id="rId15"/>
    <p:sldId id="258" r:id="rId16"/>
    <p:sldId id="281" r:id="rId17"/>
    <p:sldId id="280" r:id="rId18"/>
    <p:sldId id="282" r:id="rId19"/>
    <p:sldId id="289" r:id="rId20"/>
    <p:sldId id="341" r:id="rId21"/>
    <p:sldId id="326" r:id="rId22"/>
    <p:sldId id="344" r:id="rId23"/>
    <p:sldId id="283" r:id="rId24"/>
    <p:sldId id="264" r:id="rId25"/>
    <p:sldId id="328" r:id="rId26"/>
    <p:sldId id="304" r:id="rId27"/>
    <p:sldId id="305" r:id="rId28"/>
    <p:sldId id="265" r:id="rId29"/>
    <p:sldId id="308" r:id="rId30"/>
    <p:sldId id="299" r:id="rId31"/>
    <p:sldId id="285" r:id="rId32"/>
    <p:sldId id="342" r:id="rId33"/>
    <p:sldId id="334" r:id="rId34"/>
    <p:sldId id="335" r:id="rId35"/>
    <p:sldId id="343" r:id="rId36"/>
    <p:sldId id="339" r:id="rId37"/>
    <p:sldId id="317" r:id="rId38"/>
    <p:sldId id="292" r:id="rId39"/>
    <p:sldId id="293" r:id="rId40"/>
    <p:sldId id="313" r:id="rId41"/>
    <p:sldId id="294" r:id="rId42"/>
    <p:sldId id="296" r:id="rId43"/>
    <p:sldId id="295" r:id="rId44"/>
    <p:sldId id="333" r:id="rId45"/>
    <p:sldId id="272" r:id="rId4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F7FF"/>
    <a:srgbClr val="404040"/>
    <a:srgbClr val="2C4C52"/>
    <a:srgbClr val="65B2BF"/>
    <a:srgbClr val="FDFDFD"/>
    <a:srgbClr val="E9E9E9"/>
    <a:srgbClr val="D0AD6F"/>
    <a:srgbClr val="CDCED3"/>
    <a:srgbClr val="2F4BBF"/>
    <a:srgbClr val="0B9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84"/>
    <p:restoredTop sz="94620"/>
  </p:normalViewPr>
  <p:slideViewPr>
    <p:cSldViewPr snapToGrid="0" snapToObjects="1">
      <p:cViewPr varScale="1">
        <p:scale>
          <a:sx n="106" d="100"/>
          <a:sy n="106" d="100"/>
        </p:scale>
        <p:origin x="136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357DF-3C07-824C-BD2B-D7BACD9AC038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6A366-0FEB-CC42-AEB9-0213594C3E6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258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 dirty="0" err="1"/>
              <a:t>Provide</a:t>
            </a:r>
            <a:r>
              <a:rPr lang="es-419" dirty="0"/>
              <a:t> a </a:t>
            </a:r>
            <a:r>
              <a:rPr lang="es-419" dirty="0" err="1"/>
              <a:t>context</a:t>
            </a:r>
            <a:r>
              <a:rPr lang="es-419" dirty="0"/>
              <a:t> </a:t>
            </a:r>
            <a:r>
              <a:rPr lang="es-419" dirty="0" err="1"/>
              <a:t>for</a:t>
            </a:r>
            <a:r>
              <a:rPr lang="es-419" dirty="0"/>
              <a:t> </a:t>
            </a:r>
            <a:r>
              <a:rPr lang="es-419" dirty="0" err="1"/>
              <a:t>the</a:t>
            </a:r>
            <a:r>
              <a:rPr lang="es-419" dirty="0"/>
              <a:t> late 15th </a:t>
            </a:r>
            <a:r>
              <a:rPr lang="es-419" dirty="0" err="1"/>
              <a:t>century</a:t>
            </a:r>
            <a:r>
              <a:rPr lang="es-419" dirty="0"/>
              <a:t> </a:t>
            </a:r>
            <a:r>
              <a:rPr lang="es-419" dirty="0" err="1"/>
              <a:t>across</a:t>
            </a:r>
            <a:r>
              <a:rPr lang="es-419" dirty="0"/>
              <a:t> Iberia, </a:t>
            </a:r>
            <a:r>
              <a:rPr lang="es-419" dirty="0" err="1"/>
              <a:t>Africa</a:t>
            </a:r>
            <a:r>
              <a:rPr lang="es-419" dirty="0"/>
              <a:t>, and </a:t>
            </a:r>
            <a:r>
              <a:rPr lang="es-419" dirty="0" err="1"/>
              <a:t>the</a:t>
            </a:r>
            <a:r>
              <a:rPr lang="es-419" dirty="0"/>
              <a:t> </a:t>
            </a:r>
            <a:r>
              <a:rPr lang="es-419" dirty="0" err="1"/>
              <a:t>Americas</a:t>
            </a:r>
            <a:r>
              <a:rPr lang="es-419" dirty="0"/>
              <a:t> and </a:t>
            </a:r>
            <a:r>
              <a:rPr lang="es-419" dirty="0" err="1"/>
              <a:t>how</a:t>
            </a:r>
            <a:r>
              <a:rPr lang="es-419" dirty="0"/>
              <a:t> </a:t>
            </a:r>
            <a:r>
              <a:rPr lang="es-419" dirty="0" err="1"/>
              <a:t>each</a:t>
            </a:r>
            <a:r>
              <a:rPr lang="es-419" dirty="0"/>
              <a:t> cultural </a:t>
            </a:r>
            <a:r>
              <a:rPr lang="es-419" dirty="0" err="1"/>
              <a:t>complex</a:t>
            </a:r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6A366-0FEB-CC42-AEB9-0213594C3E6E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0693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6A366-0FEB-CC42-AEB9-0213594C3E6E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7618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6A366-0FEB-CC42-AEB9-0213594C3E6E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579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887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1563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23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783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604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738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290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187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151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09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239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6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0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33181-7545-DC4F-BF2B-40EB44D7F502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8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expositions.bnf.fr/marine/albums/catalan/index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g"/><Relationship Id="rId4" Type="http://schemas.openxmlformats.org/officeDocument/2006/relationships/image" Target="../media/image67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2"/>
          <p:cNvSpPr txBox="1">
            <a:spLocks/>
          </p:cNvSpPr>
          <p:nvPr/>
        </p:nvSpPr>
        <p:spPr>
          <a:xfrm>
            <a:off x="572782" y="4599825"/>
            <a:ext cx="8179506" cy="111541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300" b="1" kern="1200" dirty="0">
                <a:solidFill>
                  <a:schemeClr val="tx1"/>
                </a:solidFill>
                <a:latin typeface="Kigelia Light" panose="020B0502040204020203" pitchFamily="34" charset="0"/>
                <a:ea typeface="Kigelia Light" panose="020B0502040204020203" pitchFamily="34" charset="0"/>
                <a:cs typeface="Kigelia Light" panose="020B0502040204020203" pitchFamily="34" charset="0"/>
              </a:rPr>
              <a:t>Before 1492: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kern="1200" dirty="0">
                <a:solidFill>
                  <a:schemeClr val="tx1"/>
                </a:solidFill>
                <a:latin typeface="Kigelia Light" panose="020B0502040204020203" pitchFamily="34" charset="0"/>
                <a:ea typeface="Kigelia Light" panose="020B0502040204020203" pitchFamily="34" charset="0"/>
                <a:cs typeface="Kigelia Light" panose="020B0502040204020203" pitchFamily="34" charset="0"/>
              </a:rPr>
              <a:t>Iberia, Africa, and the Americas</a:t>
            </a:r>
          </a:p>
        </p:txBody>
      </p:sp>
      <p:pic>
        <p:nvPicPr>
          <p:cNvPr id="9" name="Imagen 8" descr="berruguete_ret_san_benito_san_sebastia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3" r="4" b="6047"/>
          <a:stretch/>
        </p:blipFill>
        <p:spPr>
          <a:xfrm>
            <a:off x="241221" y="320511"/>
            <a:ext cx="2212268" cy="3055574"/>
          </a:xfrm>
          <a:prstGeom prst="rect">
            <a:avLst/>
          </a:prstGeom>
        </p:spPr>
      </p:pic>
      <p:pic>
        <p:nvPicPr>
          <p:cNvPr id="10" name="Imagen 9" descr="Benin 16thC pendant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3" r="-3" b="-3"/>
          <a:stretch/>
        </p:blipFill>
        <p:spPr>
          <a:xfrm>
            <a:off x="3148788" y="320511"/>
            <a:ext cx="2266121" cy="3129955"/>
          </a:xfrm>
          <a:prstGeom prst="rect">
            <a:avLst/>
          </a:prstGeom>
        </p:spPr>
      </p:pic>
      <p:pic>
        <p:nvPicPr>
          <p:cNvPr id="4" name="Imagen 3" descr="Figura-5-Matricula-de-tributos-lamina-23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4699"/>
          <a:stretch/>
        </p:blipFill>
        <p:spPr>
          <a:xfrm>
            <a:off x="6110208" y="246130"/>
            <a:ext cx="2266121" cy="312995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188E89-AF78-40F6-B787-E9BD9C625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43000" y="5778706"/>
            <a:ext cx="6858000" cy="0"/>
          </a:xfrm>
          <a:prstGeom prst="line">
            <a:avLst/>
          </a:prstGeom>
          <a:ln w="19050">
            <a:solidFill>
              <a:srgbClr val="A7A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2652289" y="6265339"/>
            <a:ext cx="3839067" cy="544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1600" dirty="0">
                <a:latin typeface="Kigelia" panose="020B0502040204020203" pitchFamily="34" charset="0"/>
                <a:ea typeface="Kigelia" panose="020B0502040204020203" pitchFamily="34" charset="0"/>
                <a:cs typeface="Kigelia" panose="020B0502040204020203" pitchFamily="34" charset="0"/>
              </a:rPr>
              <a:t>Latin America: Themes and Problems (HI115-30)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4D3642-203D-7D45-AC36-27B5B30E1F63}"/>
              </a:ext>
            </a:extLst>
          </p:cNvPr>
          <p:cNvSpPr txBox="1"/>
          <p:nvPr/>
        </p:nvSpPr>
        <p:spPr>
          <a:xfrm>
            <a:off x="241221" y="3539551"/>
            <a:ext cx="23390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San Sebastian by Alonso </a:t>
            </a:r>
            <a:r>
              <a:rPr lang="en-GB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Berruguete</a:t>
            </a:r>
            <a:r>
              <a:rPr lang="en-GB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 (1532).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C2630D-FA5F-4E99-73AF-018D69DDBC8C}"/>
              </a:ext>
            </a:extLst>
          </p:cNvPr>
          <p:cNvSpPr txBox="1"/>
          <p:nvPr/>
        </p:nvSpPr>
        <p:spPr>
          <a:xfrm>
            <a:off x="6081253" y="3554426"/>
            <a:ext cx="260539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Codex Mendoza, </a:t>
            </a:r>
            <a:r>
              <a:rPr lang="es-419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Taxation</a:t>
            </a:r>
            <a:r>
              <a:rPr lang="es-419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 and </a:t>
            </a:r>
            <a:r>
              <a:rPr lang="es-419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life</a:t>
            </a:r>
            <a:r>
              <a:rPr lang="es-419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 </a:t>
            </a:r>
            <a:r>
              <a:rPr lang="es-419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of</a:t>
            </a:r>
            <a:r>
              <a:rPr lang="es-419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 Nahua </a:t>
            </a:r>
            <a:r>
              <a:rPr lang="es-419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peoples</a:t>
            </a:r>
            <a:r>
              <a:rPr lang="es-419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 </a:t>
            </a:r>
            <a:r>
              <a:rPr lang="es-419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from</a:t>
            </a:r>
            <a:r>
              <a:rPr lang="es-419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 </a:t>
            </a:r>
            <a:r>
              <a:rPr lang="es-419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the</a:t>
            </a:r>
            <a:r>
              <a:rPr lang="es-419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 Triple Alliance</a:t>
            </a:r>
            <a:endParaRPr lang="en-GB" sz="1500" dirty="0">
              <a:latin typeface="Kigelia Light" panose="020B0303020202020203" pitchFamily="34" charset="0"/>
              <a:ea typeface="Kigelia Light" panose="020B0303020202020203" pitchFamily="34" charset="0"/>
              <a:cs typeface="Kigelia Light" panose="020B0303020202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6C1579-EB6F-DB85-B202-32FE51A0F80D}"/>
              </a:ext>
            </a:extLst>
          </p:cNvPr>
          <p:cNvSpPr txBox="1"/>
          <p:nvPr/>
        </p:nvSpPr>
        <p:spPr>
          <a:xfrm>
            <a:off x="3175770" y="3484944"/>
            <a:ext cx="26053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Benin´s</a:t>
            </a:r>
            <a:r>
              <a:rPr lang="es-419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 16th Century Ivory </a:t>
            </a:r>
            <a:r>
              <a:rPr lang="es-419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Face</a:t>
            </a:r>
            <a:r>
              <a:rPr lang="es-419" sz="1500" dirty="0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 </a:t>
            </a:r>
            <a:r>
              <a:rPr lang="es-419" sz="1500" dirty="0" err="1">
                <a:latin typeface="Kigelia Light" panose="020B0303020202020203" pitchFamily="34" charset="0"/>
                <a:ea typeface="Kigelia Light" panose="020B0303020202020203" pitchFamily="34" charset="0"/>
                <a:cs typeface="Kigelia Light" panose="020B0303020202020203" pitchFamily="34" charset="0"/>
              </a:rPr>
              <a:t>Mask</a:t>
            </a:r>
            <a:endParaRPr lang="en-GB" sz="1500" dirty="0">
              <a:latin typeface="Kigelia Light" panose="020B0303020202020203" pitchFamily="34" charset="0"/>
              <a:ea typeface="Kigelia Light" panose="020B0303020202020203" pitchFamily="34" charset="0"/>
              <a:cs typeface="Kigelia Light" panose="020B03030202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431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ORTUGUESE EXPLORATION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06" y="581953"/>
            <a:ext cx="7595588" cy="5671869"/>
          </a:xfrm>
          <a:prstGeom prst="rect">
            <a:avLst/>
          </a:prstGeom>
          <a:ln>
            <a:solidFill>
              <a:srgbClr val="493540"/>
            </a:solidFill>
          </a:ln>
        </p:spPr>
      </p:pic>
      <p:sp>
        <p:nvSpPr>
          <p:cNvPr id="5" name="Doughnut 4">
            <a:extLst>
              <a:ext uri="{FF2B5EF4-FFF2-40B4-BE49-F238E27FC236}">
                <a16:creationId xmlns:a16="http://schemas.microsoft.com/office/drawing/2014/main" id="{8BD3D51D-48F4-B045-A63C-70975082DEC8}"/>
              </a:ext>
            </a:extLst>
          </p:cNvPr>
          <p:cNvSpPr/>
          <p:nvPr/>
        </p:nvSpPr>
        <p:spPr>
          <a:xfrm>
            <a:off x="1444589" y="1884004"/>
            <a:ext cx="1241853" cy="847164"/>
          </a:xfrm>
          <a:prstGeom prst="donut">
            <a:avLst>
              <a:gd name="adj" fmla="val 6805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sp>
        <p:nvSpPr>
          <p:cNvPr id="6" name="Doughnut 5">
            <a:extLst>
              <a:ext uri="{FF2B5EF4-FFF2-40B4-BE49-F238E27FC236}">
                <a16:creationId xmlns:a16="http://schemas.microsoft.com/office/drawing/2014/main" id="{2AF31C55-2203-D043-9989-155EE6BF0951}"/>
              </a:ext>
            </a:extLst>
          </p:cNvPr>
          <p:cNvSpPr/>
          <p:nvPr/>
        </p:nvSpPr>
        <p:spPr>
          <a:xfrm>
            <a:off x="1785748" y="1596350"/>
            <a:ext cx="497541" cy="457200"/>
          </a:xfrm>
          <a:prstGeom prst="donut">
            <a:avLst>
              <a:gd name="adj" fmla="val 432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B876AB18-6D0D-F640-B081-13CE882B94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40"/>
                    </a14:imgEffect>
                  </a14:imgLayer>
                </a14:imgProps>
              </a:ext>
            </a:extLst>
          </a:blip>
          <a:srcRect l="6668" r="16060" b="1"/>
          <a:stretch/>
        </p:blipFill>
        <p:spPr>
          <a:xfrm>
            <a:off x="6462793" y="3955949"/>
            <a:ext cx="2381298" cy="244991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8" name="Doughnut 7">
            <a:extLst>
              <a:ext uri="{FF2B5EF4-FFF2-40B4-BE49-F238E27FC236}">
                <a16:creationId xmlns:a16="http://schemas.microsoft.com/office/drawing/2014/main" id="{D1E8EFB5-D177-884D-8B58-A0789377058B}"/>
              </a:ext>
            </a:extLst>
          </p:cNvPr>
          <p:cNvSpPr/>
          <p:nvPr/>
        </p:nvSpPr>
        <p:spPr>
          <a:xfrm>
            <a:off x="6307810" y="5594887"/>
            <a:ext cx="743919" cy="670047"/>
          </a:xfrm>
          <a:prstGeom prst="donut">
            <a:avLst>
              <a:gd name="adj" fmla="val 6635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213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94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2880" y="256540"/>
            <a:ext cx="877824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71700" y="5768204"/>
            <a:ext cx="4800600" cy="0"/>
          </a:xfrm>
          <a:prstGeom prst="line">
            <a:avLst/>
          </a:prstGeom>
          <a:ln>
            <a:solidFill>
              <a:srgbClr val="39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1">
            <a:extLst>
              <a:ext uri="{FF2B5EF4-FFF2-40B4-BE49-F238E27FC236}">
                <a16:creationId xmlns:a16="http://schemas.microsoft.com/office/drawing/2014/main" id="{1AD9D949-E322-AF4C-8734-1D0963BAEF27}"/>
              </a:ext>
            </a:extLst>
          </p:cNvPr>
          <p:cNvSpPr txBox="1"/>
          <p:nvPr/>
        </p:nvSpPr>
        <p:spPr>
          <a:xfrm>
            <a:off x="832485" y="4277356"/>
            <a:ext cx="7475220" cy="15603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dirty="0">
                <a:solidFill>
                  <a:srgbClr val="394555"/>
                </a:solidFill>
                <a:latin typeface="Beirut" pitchFamily="2" charset="-78"/>
                <a:ea typeface="+mj-ea"/>
                <a:cs typeface="Beirut" pitchFamily="2" charset="-78"/>
              </a:rPr>
              <a:t>ARAGON</a:t>
            </a:r>
          </a:p>
        </p:txBody>
      </p:sp>
      <p:pic>
        <p:nvPicPr>
          <p:cNvPr id="8" name="Imagen 7" descr="catalanatla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7" r="11944"/>
          <a:stretch/>
        </p:blipFill>
        <p:spPr>
          <a:xfrm>
            <a:off x="182880" y="256540"/>
            <a:ext cx="8778240" cy="3764276"/>
          </a:xfrm>
          <a:prstGeom prst="rect">
            <a:avLst/>
          </a:prstGeom>
        </p:spPr>
      </p:pic>
      <p:sp>
        <p:nvSpPr>
          <p:cNvPr id="11" name="CuadroTexto 9">
            <a:extLst>
              <a:ext uri="{FF2B5EF4-FFF2-40B4-BE49-F238E27FC236}">
                <a16:creationId xmlns:a16="http://schemas.microsoft.com/office/drawing/2014/main" id="{B5B7DF50-E034-9244-8F5B-D5656B1E1991}"/>
              </a:ext>
            </a:extLst>
          </p:cNvPr>
          <p:cNvSpPr txBox="1"/>
          <p:nvPr/>
        </p:nvSpPr>
        <p:spPr>
          <a:xfrm>
            <a:off x="5055143" y="4041135"/>
            <a:ext cx="3902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CATALAN ATLAS</a:t>
            </a:r>
          </a:p>
          <a:p>
            <a:pPr algn="r"/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Bodoni 72 Book" pitchFamily="2" charset="0"/>
                <a:cs typeface="Futura Medium" panose="020B0602020204020303" pitchFamily="34" charset="-79"/>
              </a:rPr>
              <a:t>*1375</a:t>
            </a:r>
          </a:p>
          <a:p>
            <a:pPr algn="r"/>
            <a:endParaRPr lang="es-ES" sz="2200" dirty="0">
              <a:solidFill>
                <a:srgbClr val="002060"/>
              </a:solidFill>
              <a:latin typeface="Helvetica Light" panose="020B0403020202020204" pitchFamily="34" charset="0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3614519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STILLAYARAGON2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17"/>
          <a:stretch/>
        </p:blipFill>
        <p:spPr>
          <a:xfrm>
            <a:off x="241299" y="321733"/>
            <a:ext cx="8661401" cy="621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590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3">
            <a:extLst>
              <a:ext uri="{FF2B5EF4-FFF2-40B4-BE49-F238E27FC236}">
                <a16:creationId xmlns:a16="http://schemas.microsoft.com/office/drawing/2014/main" id="{693B08FD-5ECC-4728-AA84-CD6AC875B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5">
            <a:extLst>
              <a:ext uri="{FF2B5EF4-FFF2-40B4-BE49-F238E27FC236}">
                <a16:creationId xmlns:a16="http://schemas.microsoft.com/office/drawing/2014/main" id="{2549107E-EC98-4933-8F8F-A1713C393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216557"/>
          </a:xfrm>
          <a:custGeom>
            <a:avLst/>
            <a:gdLst>
              <a:gd name="connsiteX0" fmla="*/ 0 w 12188952"/>
              <a:gd name="connsiteY0" fmla="*/ 0 h 6216557"/>
              <a:gd name="connsiteX1" fmla="*/ 12188952 w 12188952"/>
              <a:gd name="connsiteY1" fmla="*/ 0 h 6216557"/>
              <a:gd name="connsiteX2" fmla="*/ 12188952 w 12188952"/>
              <a:gd name="connsiteY2" fmla="*/ 5609705 h 6216557"/>
              <a:gd name="connsiteX3" fmla="*/ 12049115 w 12188952"/>
              <a:gd name="connsiteY3" fmla="*/ 5640762 h 6216557"/>
              <a:gd name="connsiteX4" fmla="*/ 6096001 w 12188952"/>
              <a:gd name="connsiteY4" fmla="*/ 6216557 h 6216557"/>
              <a:gd name="connsiteX5" fmla="*/ 142887 w 12188952"/>
              <a:gd name="connsiteY5" fmla="*/ 5640762 h 6216557"/>
              <a:gd name="connsiteX6" fmla="*/ 0 w 12188952"/>
              <a:gd name="connsiteY6" fmla="*/ 5609028 h 62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88952" h="6216557">
                <a:moveTo>
                  <a:pt x="0" y="0"/>
                </a:moveTo>
                <a:lnTo>
                  <a:pt x="12188952" y="0"/>
                </a:lnTo>
                <a:lnTo>
                  <a:pt x="12188952" y="5609705"/>
                </a:lnTo>
                <a:lnTo>
                  <a:pt x="12049115" y="5640762"/>
                </a:lnTo>
                <a:cubicBezTo>
                  <a:pt x="10313281" y="6006147"/>
                  <a:pt x="8275571" y="6216557"/>
                  <a:pt x="6096001" y="6216557"/>
                </a:cubicBezTo>
                <a:cubicBezTo>
                  <a:pt x="3916432" y="6216557"/>
                  <a:pt x="1878721" y="6006147"/>
                  <a:pt x="142887" y="5640762"/>
                </a:cubicBezTo>
                <a:lnTo>
                  <a:pt x="0" y="5609028"/>
                </a:lnTo>
                <a:close/>
              </a:path>
            </a:pathLst>
          </a:custGeom>
          <a:ln w="9525">
            <a:noFill/>
          </a:ln>
          <a:effectLst>
            <a:outerShdw blurRad="88900" dist="38100" dir="5400000" algn="t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1F2C4A22-5C37-4145-8161-2CF52B76F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14" r="16064" b="1"/>
          <a:stretch/>
        </p:blipFill>
        <p:spPr>
          <a:xfrm>
            <a:off x="20" y="1"/>
            <a:ext cx="9143980" cy="6216557"/>
          </a:xfrm>
          <a:custGeom>
            <a:avLst/>
            <a:gdLst/>
            <a:ahLst/>
            <a:cxnLst/>
            <a:rect l="l" t="t" r="r" b="b"/>
            <a:pathLst>
              <a:path w="12188952" h="6216557">
                <a:moveTo>
                  <a:pt x="0" y="0"/>
                </a:moveTo>
                <a:lnTo>
                  <a:pt x="12188952" y="0"/>
                </a:lnTo>
                <a:lnTo>
                  <a:pt x="12188952" y="5609705"/>
                </a:lnTo>
                <a:lnTo>
                  <a:pt x="12049115" y="5640762"/>
                </a:lnTo>
                <a:cubicBezTo>
                  <a:pt x="10313281" y="6006147"/>
                  <a:pt x="8275571" y="6216557"/>
                  <a:pt x="6096001" y="6216557"/>
                </a:cubicBezTo>
                <a:cubicBezTo>
                  <a:pt x="3916432" y="6216557"/>
                  <a:pt x="1878721" y="6006147"/>
                  <a:pt x="142887" y="5640762"/>
                </a:cubicBezTo>
                <a:lnTo>
                  <a:pt x="0" y="5609028"/>
                </a:ln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1D45CF-F620-D840-BF85-2365117264EB}"/>
              </a:ext>
            </a:extLst>
          </p:cNvPr>
          <p:cNvSpPr txBox="1"/>
          <p:nvPr/>
        </p:nvSpPr>
        <p:spPr>
          <a:xfrm>
            <a:off x="1175569" y="56667"/>
            <a:ext cx="779143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ES" sz="8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lang="en-ES" sz="2400" dirty="0">
                <a:solidFill>
                  <a:schemeClr val="accent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ARAGONESE EXPANSION IN THE MEDITERRANEAN</a:t>
            </a:r>
          </a:p>
          <a:p>
            <a:endParaRPr lang="en-ES" sz="800" dirty="0">
              <a:solidFill>
                <a:schemeClr val="accent1">
                  <a:lumMod val="50000"/>
                </a:schemeClr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68456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0541" y="181576"/>
            <a:ext cx="8867727" cy="65010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3" name="Imagen 2" descr="Painting_of_Santiago_Matamoros.jpg"/>
          <p:cNvPicPr>
            <a:picLocks noChangeAspect="1"/>
          </p:cNvPicPr>
          <p:nvPr/>
        </p:nvPicPr>
        <p:blipFill rotWithShape="1"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1" r="2" b="2"/>
          <a:stretch/>
        </p:blipFill>
        <p:spPr>
          <a:xfrm>
            <a:off x="134955" y="198378"/>
            <a:ext cx="4436268" cy="6499784"/>
          </a:xfrm>
          <a:prstGeom prst="rect">
            <a:avLst/>
          </a:prstGeom>
        </p:spPr>
      </p:pic>
      <p:pic>
        <p:nvPicPr>
          <p:cNvPr id="4" name="Imagen 3" descr="amadis.jpg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5" r="26007" b="1"/>
          <a:stretch/>
        </p:blipFill>
        <p:spPr>
          <a:xfrm>
            <a:off x="4572633" y="182880"/>
            <a:ext cx="4436268" cy="649978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923072" y="1173875"/>
            <a:ext cx="5218642" cy="72267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500" kern="1200" spc="300" dirty="0">
                <a:solidFill>
                  <a:schemeClr val="bg1">
                    <a:lumMod val="95000"/>
                  </a:schemeClr>
                </a:solidFill>
                <a:latin typeface="Beirut" pitchFamily="2" charset="-78"/>
                <a:ea typeface="+mj-ea"/>
                <a:cs typeface="Beirut" pitchFamily="2" charset="-78"/>
              </a:rPr>
              <a:t>CASTILE</a:t>
            </a:r>
          </a:p>
        </p:txBody>
      </p:sp>
    </p:spTree>
    <p:extLst>
      <p:ext uri="{BB962C8B-B14F-4D97-AF65-F5344CB8AC3E}">
        <p14:creationId xmlns:p14="http://schemas.microsoft.com/office/powerpoint/2010/main" val="171569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69918-E838-48AE-BB7D-8061B8640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758" y="3752849"/>
            <a:ext cx="2807227" cy="245268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 dirty="0">
                <a:latin typeface="Bodoni 72 Book" pitchFamily="2" charset="0"/>
                <a:cs typeface="Didot"/>
              </a:rPr>
              <a:t>The “Catholic Monarchs”</a:t>
            </a:r>
            <a:br>
              <a:rPr lang="en-GB" sz="2400" dirty="0">
                <a:latin typeface="Bodoni 72 Book" pitchFamily="2" charset="0"/>
                <a:cs typeface="Didot"/>
              </a:rPr>
            </a:br>
            <a:br>
              <a:rPr lang="en-GB" sz="1900" dirty="0">
                <a:latin typeface="Bodoni 72 Book" pitchFamily="2" charset="0"/>
                <a:cs typeface="Didot"/>
              </a:rPr>
            </a:br>
            <a:r>
              <a:rPr lang="en-GB" sz="1900" i="1" dirty="0">
                <a:latin typeface="Helvetica Light" panose="020B0403020202020204" pitchFamily="34" charset="0"/>
                <a:cs typeface="Avenir Medium"/>
              </a:rPr>
              <a:t>‘Yet nothing can alter the fact that Ferdinand and Isabella created Spain.’ </a:t>
            </a:r>
            <a:r>
              <a:rPr lang="en-GB" sz="1900" i="1" dirty="0">
                <a:latin typeface="Helvetica Light" panose="020B0403020202020204" pitchFamily="34" charset="0"/>
                <a:cs typeface="Helvetica Light"/>
              </a:rPr>
              <a:t>John Elliott</a:t>
            </a:r>
            <a:br>
              <a:rPr lang="en-GB" sz="1900" dirty="0">
                <a:latin typeface="Helvetica Light"/>
                <a:cs typeface="Helvetica Light"/>
              </a:rPr>
            </a:br>
            <a:endParaRPr lang="en-GB" sz="1900" dirty="0">
              <a:latin typeface="Bodoni 72 Book" pitchFamily="2" charset="0"/>
              <a:cs typeface="Didot"/>
            </a:endParaRPr>
          </a:p>
        </p:txBody>
      </p:sp>
      <p:pic>
        <p:nvPicPr>
          <p:cNvPr id="4" name="Imagen 3" descr="reyescatolico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3" b="25836"/>
          <a:stretch/>
        </p:blipFill>
        <p:spPr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8B7DD-98DB-4482-B5D7-DAB16FC9C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986" y="3752850"/>
            <a:ext cx="5614060" cy="2452687"/>
          </a:xfrm>
        </p:spPr>
        <p:txBody>
          <a:bodyPr anchor="ctr">
            <a:normAutofit/>
          </a:bodyPr>
          <a:lstStyle/>
          <a:p>
            <a:pPr lvl="0"/>
            <a:r>
              <a:rPr lang="en-GB" sz="1800" dirty="0">
                <a:latin typeface="Helvetica Light"/>
                <a:cs typeface="Helvetica Light"/>
              </a:rPr>
              <a:t>1469: marriage of Ferdinand of Aragon and Isabel of Castile unifies what will later become Spain. </a:t>
            </a:r>
          </a:p>
          <a:p>
            <a:pPr lvl="0"/>
            <a:r>
              <a:rPr lang="en-GB" sz="1800" dirty="0">
                <a:latin typeface="Helvetica Light"/>
                <a:cs typeface="Helvetica Light"/>
              </a:rPr>
              <a:t>Consolidation of the power of the monarchy </a:t>
            </a:r>
          </a:p>
          <a:p>
            <a:pPr lvl="0"/>
            <a:r>
              <a:rPr lang="en-GB" sz="1800" dirty="0" err="1">
                <a:latin typeface="Helvetica Light"/>
                <a:cs typeface="Helvetica Light"/>
              </a:rPr>
              <a:t>Aragonese</a:t>
            </a:r>
            <a:r>
              <a:rPr lang="en-GB" sz="1800" dirty="0">
                <a:latin typeface="Helvetica Light"/>
                <a:cs typeface="Helvetica Light"/>
              </a:rPr>
              <a:t> territory in Italy, the Kingdom of Naples, the Canary Islands towards Africa is consolidated </a:t>
            </a:r>
          </a:p>
        </p:txBody>
      </p:sp>
    </p:spTree>
    <p:extLst>
      <p:ext uri="{BB962C8B-B14F-4D97-AF65-F5344CB8AC3E}">
        <p14:creationId xmlns:p14="http://schemas.microsoft.com/office/powerpoint/2010/main" val="3013965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0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 descr="DE BRY COLUMBUS.JPG"/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0" r="7545" b="1"/>
          <a:stretch/>
        </p:blipFill>
        <p:spPr>
          <a:xfrm>
            <a:off x="2349120" y="1021"/>
            <a:ext cx="6794879" cy="685595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743713" y="108488"/>
            <a:ext cx="2349100" cy="11120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200" b="1" kern="1200" dirty="0">
                <a:solidFill>
                  <a:schemeClr val="bg1">
                    <a:lumMod val="85000"/>
                    <a:lumOff val="15000"/>
                  </a:schemeClr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1492</a:t>
            </a:r>
          </a:p>
        </p:txBody>
      </p:sp>
      <p:sp>
        <p:nvSpPr>
          <p:cNvPr id="16" name="Freeform: Shape 12">
            <a:extLst>
              <a:ext uri="{FF2B5EF4-FFF2-40B4-BE49-F238E27FC236}">
                <a16:creationId xmlns:a16="http://schemas.microsoft.com/office/drawing/2014/main" id="{9453FF84-60C1-4EA8-B49B-1B8C2D0C5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"/>
            <a:ext cx="4394613" cy="6857997"/>
          </a:xfrm>
          <a:custGeom>
            <a:avLst/>
            <a:gdLst>
              <a:gd name="connsiteX0" fmla="*/ 3198825 w 5859484"/>
              <a:gd name="connsiteY0" fmla="*/ 0 h 6857997"/>
              <a:gd name="connsiteX1" fmla="*/ 3962351 w 5859484"/>
              <a:gd name="connsiteY1" fmla="*/ 0 h 6857997"/>
              <a:gd name="connsiteX2" fmla="*/ 4129776 w 5859484"/>
              <a:gd name="connsiteY2" fmla="*/ 128761 h 6857997"/>
              <a:gd name="connsiteX3" fmla="*/ 5859484 w 5859484"/>
              <a:gd name="connsiteY3" fmla="*/ 3718209 h 6857997"/>
              <a:gd name="connsiteX4" fmla="*/ 4624700 w 5859484"/>
              <a:gd name="connsiteY4" fmla="*/ 6845880 h 6857997"/>
              <a:gd name="connsiteX5" fmla="*/ 4612896 w 5859484"/>
              <a:gd name="connsiteY5" fmla="*/ 6857997 h 6857997"/>
              <a:gd name="connsiteX6" fmla="*/ 4017658 w 5859484"/>
              <a:gd name="connsiteY6" fmla="*/ 6857997 h 6857997"/>
              <a:gd name="connsiteX7" fmla="*/ 4173230 w 5859484"/>
              <a:gd name="connsiteY7" fmla="*/ 6719623 h 6857997"/>
              <a:gd name="connsiteX8" fmla="*/ 5443583 w 5859484"/>
              <a:gd name="connsiteY8" fmla="*/ 3718209 h 6857997"/>
              <a:gd name="connsiteX9" fmla="*/ 3355352 w 5859484"/>
              <a:gd name="connsiteY9" fmla="*/ 88079 h 6857997"/>
              <a:gd name="connsiteX10" fmla="*/ 0 w 5859484"/>
              <a:gd name="connsiteY10" fmla="*/ 0 h 6857997"/>
              <a:gd name="connsiteX11" fmla="*/ 2941255 w 5859484"/>
              <a:gd name="connsiteY11" fmla="*/ 0 h 6857997"/>
              <a:gd name="connsiteX12" fmla="*/ 3117080 w 5859484"/>
              <a:gd name="connsiteY12" fmla="*/ 88129 h 6857997"/>
              <a:gd name="connsiteX13" fmla="*/ 5324754 w 5859484"/>
              <a:gd name="connsiteY13" fmla="*/ 3718209 h 6857997"/>
              <a:gd name="connsiteX14" fmla="*/ 4089206 w 5859484"/>
              <a:gd name="connsiteY14" fmla="*/ 6637392 h 6857997"/>
              <a:gd name="connsiteX15" fmla="*/ 3841183 w 5859484"/>
              <a:gd name="connsiteY15" fmla="*/ 6857997 h 6857997"/>
              <a:gd name="connsiteX16" fmla="*/ 0 w 5859484"/>
              <a:gd name="connsiteY16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59484" h="6857997">
                <a:moveTo>
                  <a:pt x="3198825" y="0"/>
                </a:moveTo>
                <a:lnTo>
                  <a:pt x="3962351" y="0"/>
                </a:lnTo>
                <a:lnTo>
                  <a:pt x="4129776" y="128761"/>
                </a:lnTo>
                <a:cubicBezTo>
                  <a:pt x="5186152" y="981944"/>
                  <a:pt x="5859484" y="2273123"/>
                  <a:pt x="5859484" y="3718209"/>
                </a:cubicBezTo>
                <a:cubicBezTo>
                  <a:pt x="5859484" y="4922447"/>
                  <a:pt x="5391893" y="6019805"/>
                  <a:pt x="4624700" y="6845880"/>
                </a:cubicBezTo>
                <a:lnTo>
                  <a:pt x="4612896" y="6857997"/>
                </a:lnTo>
                <a:lnTo>
                  <a:pt x="4017658" y="6857997"/>
                </a:lnTo>
                <a:lnTo>
                  <a:pt x="4173230" y="6719623"/>
                </a:lnTo>
                <a:cubicBezTo>
                  <a:pt x="4958119" y="5951494"/>
                  <a:pt x="5443583" y="4890334"/>
                  <a:pt x="5443583" y="3718209"/>
                </a:cubicBezTo>
                <a:cubicBezTo>
                  <a:pt x="5443583" y="2179795"/>
                  <a:pt x="4607295" y="832535"/>
                  <a:pt x="3355352" y="88079"/>
                </a:cubicBezTo>
                <a:close/>
                <a:moveTo>
                  <a:pt x="0" y="0"/>
                </a:moveTo>
                <a:lnTo>
                  <a:pt x="2941255" y="0"/>
                </a:lnTo>
                <a:lnTo>
                  <a:pt x="3117080" y="88129"/>
                </a:lnTo>
                <a:cubicBezTo>
                  <a:pt x="4432070" y="787221"/>
                  <a:pt x="5324754" y="2150692"/>
                  <a:pt x="5324754" y="3718209"/>
                </a:cubicBezTo>
                <a:cubicBezTo>
                  <a:pt x="5324754" y="4858221"/>
                  <a:pt x="4852591" y="5890308"/>
                  <a:pt x="4089206" y="6637392"/>
                </a:cubicBezTo>
                <a:lnTo>
                  <a:pt x="3841183" y="6857997"/>
                </a:lnTo>
                <a:lnTo>
                  <a:pt x="0" y="6857997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magen 4" descr="Les_Adieux_du_roi_Boabdil_a_Grenade_Alfred_Dehodencq_1822_1882.jpg">
            <a:extLst>
              <a:ext uri="{FF2B5EF4-FFF2-40B4-BE49-F238E27FC236}">
                <a16:creationId xmlns:a16="http://schemas.microsoft.com/office/drawing/2014/main" id="{850126E3-5AB0-524B-AFCD-26A046943A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1" r="3307"/>
          <a:stretch/>
        </p:blipFill>
        <p:spPr>
          <a:xfrm>
            <a:off x="20" y="2"/>
            <a:ext cx="4571752" cy="6857997"/>
          </a:xfrm>
          <a:custGeom>
            <a:avLst/>
            <a:gdLst/>
            <a:ahLst/>
            <a:cxnLst/>
            <a:rect l="l" t="t" r="r" b="b"/>
            <a:pathLst>
              <a:path w="6095695" h="6857997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971334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" descr="berrugueteauto.jpg">
            <a:extLst>
              <a:ext uri="{FF2B5EF4-FFF2-40B4-BE49-F238E27FC236}">
                <a16:creationId xmlns:a16="http://schemas.microsoft.com/office/drawing/2014/main" id="{1CDEE47B-F5ED-404F-900C-E6139DF9F4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30" r="-1" b="21633"/>
          <a:stretch/>
        </p:blipFill>
        <p:spPr>
          <a:xfrm>
            <a:off x="20" y="10"/>
            <a:ext cx="9141694" cy="6857990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E8D2E83-FB3A-40E7-A9E5-7AB389D61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23809"/>
            <a:ext cx="8262707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ángulo 4">
            <a:extLst>
              <a:ext uri="{FF2B5EF4-FFF2-40B4-BE49-F238E27FC236}">
                <a16:creationId xmlns:a16="http://schemas.microsoft.com/office/drawing/2014/main" id="{93F27B01-A331-2F47-A0E3-5F3910F3C8AA}"/>
              </a:ext>
            </a:extLst>
          </p:cNvPr>
          <p:cNvSpPr/>
          <p:nvPr/>
        </p:nvSpPr>
        <p:spPr>
          <a:xfrm>
            <a:off x="0" y="4143998"/>
            <a:ext cx="8262707" cy="1760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A newly aggressive Christian ideology</a:t>
            </a:r>
          </a:p>
          <a:p>
            <a:pPr marL="4572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1478: Inquisition</a:t>
            </a:r>
          </a:p>
          <a:p>
            <a:pPr marL="4572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3.1492: The Jews of Spain are given four months to convert, leave, or face execution.</a:t>
            </a:r>
          </a:p>
          <a:p>
            <a:pPr marL="4572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1502: Muslims forcibly converted</a:t>
            </a:r>
          </a:p>
          <a:p>
            <a:pPr marL="45720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Creation of two disadvantaged minorities: Conversos and Moriscos </a:t>
            </a:r>
          </a:p>
        </p:txBody>
      </p:sp>
    </p:spTree>
    <p:extLst>
      <p:ext uri="{BB962C8B-B14F-4D97-AF65-F5344CB8AC3E}">
        <p14:creationId xmlns:p14="http://schemas.microsoft.com/office/powerpoint/2010/main" val="2856947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Imagen 1" descr="rollo.jpg">
            <a:extLst>
              <a:ext uri="{FF2B5EF4-FFF2-40B4-BE49-F238E27FC236}">
                <a16:creationId xmlns:a16="http://schemas.microsoft.com/office/drawing/2014/main" id="{105FF6A2-6FCE-504D-B2FB-03EEE5C29C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7" r="23862" b="-3"/>
          <a:stretch/>
        </p:blipFill>
        <p:spPr>
          <a:xfrm>
            <a:off x="144396" y="171716"/>
            <a:ext cx="2844951" cy="6514565"/>
          </a:xfrm>
          <a:prstGeom prst="rect">
            <a:avLst/>
          </a:prstGeom>
        </p:spPr>
      </p:pic>
      <p:pic>
        <p:nvPicPr>
          <p:cNvPr id="7" name="Imagen 2" descr="ALHMABRA2.jpg">
            <a:extLst>
              <a:ext uri="{FF2B5EF4-FFF2-40B4-BE49-F238E27FC236}">
                <a16:creationId xmlns:a16="http://schemas.microsoft.com/office/drawing/2014/main" id="{61B0E51D-6F7C-2344-B18E-287BE15226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5" r="31576"/>
          <a:stretch/>
        </p:blipFill>
        <p:spPr>
          <a:xfrm>
            <a:off x="3138403" y="171716"/>
            <a:ext cx="2867193" cy="6514565"/>
          </a:xfrm>
          <a:prstGeom prst="rect">
            <a:avLst/>
          </a:prstGeom>
        </p:spPr>
      </p:pic>
      <p:pic>
        <p:nvPicPr>
          <p:cNvPr id="10" name="Picture 9" descr="A group of people in a store&#10;&#10;Description automatically generated">
            <a:extLst>
              <a:ext uri="{FF2B5EF4-FFF2-40B4-BE49-F238E27FC236}">
                <a16:creationId xmlns:a16="http://schemas.microsoft.com/office/drawing/2014/main" id="{35A59216-28D3-2A4F-B8CB-5BE5CE3A25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967" r="21772" b="-3"/>
          <a:stretch/>
        </p:blipFill>
        <p:spPr>
          <a:xfrm>
            <a:off x="6141024" y="171716"/>
            <a:ext cx="2849255" cy="65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18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8153EC8-8E01-4D70-B575-24ABD35A1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7910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ángulo 1"/>
          <p:cNvSpPr/>
          <p:nvPr/>
        </p:nvSpPr>
        <p:spPr>
          <a:xfrm>
            <a:off x="967361" y="1673817"/>
            <a:ext cx="3604638" cy="197072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solidFill>
                  <a:srgbClr val="D0AD6F"/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PART 2: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dirty="0">
                <a:solidFill>
                  <a:srgbClr val="D0AD6F"/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AFRICA</a:t>
            </a:r>
          </a:p>
        </p:txBody>
      </p:sp>
      <p:pic>
        <p:nvPicPr>
          <p:cNvPr id="3" name="Imagen 2" descr="BENIN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2"/>
          <a:stretch/>
        </p:blipFill>
        <p:spPr>
          <a:xfrm>
            <a:off x="4571999" y="10"/>
            <a:ext cx="457924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62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DD102-6679-44B9-82EE-552469AA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548640"/>
            <a:ext cx="2700645" cy="5431536"/>
          </a:xfrm>
        </p:spPr>
        <p:txBody>
          <a:bodyPr>
            <a:normAutofit/>
          </a:bodyPr>
          <a:lstStyle/>
          <a:p>
            <a:r>
              <a:rPr lang="en-GB" sz="430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Questions to consider: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347917" y="3261001"/>
            <a:ext cx="4480560" cy="13716"/>
          </a:xfrm>
          <a:custGeom>
            <a:avLst/>
            <a:gdLst>
              <a:gd name="connsiteX0" fmla="*/ 0 w 4480560"/>
              <a:gd name="connsiteY0" fmla="*/ 0 h 13716"/>
              <a:gd name="connsiteX1" fmla="*/ 595274 w 4480560"/>
              <a:gd name="connsiteY1" fmla="*/ 0 h 13716"/>
              <a:gd name="connsiteX2" fmla="*/ 1100938 w 4480560"/>
              <a:gd name="connsiteY2" fmla="*/ 0 h 13716"/>
              <a:gd name="connsiteX3" fmla="*/ 1651406 w 4480560"/>
              <a:gd name="connsiteY3" fmla="*/ 0 h 13716"/>
              <a:gd name="connsiteX4" fmla="*/ 2336292 w 4480560"/>
              <a:gd name="connsiteY4" fmla="*/ 0 h 13716"/>
              <a:gd name="connsiteX5" fmla="*/ 2931566 w 4480560"/>
              <a:gd name="connsiteY5" fmla="*/ 0 h 13716"/>
              <a:gd name="connsiteX6" fmla="*/ 3482035 w 4480560"/>
              <a:gd name="connsiteY6" fmla="*/ 0 h 13716"/>
              <a:gd name="connsiteX7" fmla="*/ 4480560 w 4480560"/>
              <a:gd name="connsiteY7" fmla="*/ 0 h 13716"/>
              <a:gd name="connsiteX8" fmla="*/ 4480560 w 4480560"/>
              <a:gd name="connsiteY8" fmla="*/ 13716 h 13716"/>
              <a:gd name="connsiteX9" fmla="*/ 3840480 w 4480560"/>
              <a:gd name="connsiteY9" fmla="*/ 13716 h 13716"/>
              <a:gd name="connsiteX10" fmla="*/ 3290011 w 4480560"/>
              <a:gd name="connsiteY10" fmla="*/ 13716 h 13716"/>
              <a:gd name="connsiteX11" fmla="*/ 2560320 w 4480560"/>
              <a:gd name="connsiteY11" fmla="*/ 13716 h 13716"/>
              <a:gd name="connsiteX12" fmla="*/ 1965046 w 4480560"/>
              <a:gd name="connsiteY12" fmla="*/ 13716 h 13716"/>
              <a:gd name="connsiteX13" fmla="*/ 1459382 w 4480560"/>
              <a:gd name="connsiteY13" fmla="*/ 13716 h 13716"/>
              <a:gd name="connsiteX14" fmla="*/ 774497 w 4480560"/>
              <a:gd name="connsiteY14" fmla="*/ 13716 h 13716"/>
              <a:gd name="connsiteX15" fmla="*/ 0 w 4480560"/>
              <a:gd name="connsiteY15" fmla="*/ 13716 h 13716"/>
              <a:gd name="connsiteX16" fmla="*/ 0 w 4480560"/>
              <a:gd name="connsiteY16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3716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273" y="3379"/>
                  <a:pt x="4480768" y="9289"/>
                  <a:pt x="4480560" y="13716"/>
                </a:cubicBezTo>
                <a:cubicBezTo>
                  <a:pt x="4314132" y="10352"/>
                  <a:pt x="4028383" y="32060"/>
                  <a:pt x="3840480" y="13716"/>
                </a:cubicBezTo>
                <a:cubicBezTo>
                  <a:pt x="3652577" y="-4628"/>
                  <a:pt x="3547615" y="-1724"/>
                  <a:pt x="3290011" y="13716"/>
                </a:cubicBezTo>
                <a:cubicBezTo>
                  <a:pt x="3032407" y="29156"/>
                  <a:pt x="2830268" y="4147"/>
                  <a:pt x="2560320" y="13716"/>
                </a:cubicBezTo>
                <a:cubicBezTo>
                  <a:pt x="2290372" y="23285"/>
                  <a:pt x="2147422" y="2156"/>
                  <a:pt x="1965046" y="13716"/>
                </a:cubicBezTo>
                <a:cubicBezTo>
                  <a:pt x="1782670" y="25276"/>
                  <a:pt x="1689791" y="36108"/>
                  <a:pt x="1459382" y="13716"/>
                </a:cubicBezTo>
                <a:cubicBezTo>
                  <a:pt x="1228973" y="-8676"/>
                  <a:pt x="915486" y="31929"/>
                  <a:pt x="774497" y="13716"/>
                </a:cubicBezTo>
                <a:cubicBezTo>
                  <a:pt x="633508" y="-4497"/>
                  <a:pt x="361442" y="-15679"/>
                  <a:pt x="0" y="13716"/>
                </a:cubicBezTo>
                <a:cubicBezTo>
                  <a:pt x="-362" y="8190"/>
                  <a:pt x="-434" y="6098"/>
                  <a:pt x="0" y="0"/>
                </a:cubicBezTo>
                <a:close/>
              </a:path>
              <a:path w="4480560" h="13716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0360" y="3832"/>
                  <a:pt x="4481152" y="9314"/>
                  <a:pt x="4480560" y="13716"/>
                </a:cubicBezTo>
                <a:cubicBezTo>
                  <a:pt x="4279652" y="-11422"/>
                  <a:pt x="4200762" y="36994"/>
                  <a:pt x="3930091" y="13716"/>
                </a:cubicBezTo>
                <a:cubicBezTo>
                  <a:pt x="3659420" y="-9562"/>
                  <a:pt x="3456052" y="17722"/>
                  <a:pt x="3290011" y="13716"/>
                </a:cubicBezTo>
                <a:cubicBezTo>
                  <a:pt x="3123970" y="9710"/>
                  <a:pt x="2882392" y="28246"/>
                  <a:pt x="2649931" y="13716"/>
                </a:cubicBezTo>
                <a:cubicBezTo>
                  <a:pt x="2417470" y="-814"/>
                  <a:pt x="2238426" y="2765"/>
                  <a:pt x="2054657" y="13716"/>
                </a:cubicBezTo>
                <a:cubicBezTo>
                  <a:pt x="1870888" y="24667"/>
                  <a:pt x="1566368" y="40468"/>
                  <a:pt x="1324966" y="13716"/>
                </a:cubicBezTo>
                <a:cubicBezTo>
                  <a:pt x="1083564" y="-13036"/>
                  <a:pt x="787410" y="6374"/>
                  <a:pt x="595274" y="13716"/>
                </a:cubicBezTo>
                <a:cubicBezTo>
                  <a:pt x="403138" y="21058"/>
                  <a:pt x="169622" y="5927"/>
                  <a:pt x="0" y="13716"/>
                </a:cubicBezTo>
                <a:cubicBezTo>
                  <a:pt x="-475" y="8699"/>
                  <a:pt x="-565" y="440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FBCBE-6219-454F-AE11-86E36F2BB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4813" y="552091"/>
            <a:ext cx="4668251" cy="5431536"/>
          </a:xfrm>
        </p:spPr>
        <p:txBody>
          <a:bodyPr anchor="ctr">
            <a:normAutofit/>
          </a:bodyPr>
          <a:lstStyle/>
          <a:p>
            <a:pPr lvl="0">
              <a:lnSpc>
                <a:spcPct val="90000"/>
              </a:lnSpc>
            </a:pPr>
            <a:r>
              <a:rPr lang="en-GB" sz="180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What were the interests of European to expand territorially to create franchise colonisation?</a:t>
            </a:r>
          </a:p>
          <a:p>
            <a:pPr lvl="0">
              <a:lnSpc>
                <a:spcPct val="90000"/>
              </a:lnSpc>
            </a:pPr>
            <a:endParaRPr lang="en-GB" sz="180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  <a:p>
            <a:pPr lvl="0">
              <a:lnSpc>
                <a:spcPct val="90000"/>
              </a:lnSpc>
            </a:pPr>
            <a:r>
              <a:rPr lang="en-GB" sz="180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What type of peoples did they seek to get in touch with? </a:t>
            </a:r>
          </a:p>
          <a:p>
            <a:pPr marL="0" lvl="0" indent="0">
              <a:lnSpc>
                <a:spcPct val="90000"/>
              </a:lnSpc>
              <a:buNone/>
            </a:pPr>
            <a:endParaRPr lang="en-GB" sz="180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180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How might we expect their previous historical experiences to shape their encounter with each other?</a:t>
            </a:r>
          </a:p>
          <a:p>
            <a:pPr marL="0" lvl="0" indent="0">
              <a:lnSpc>
                <a:spcPct val="90000"/>
              </a:lnSpc>
              <a:buNone/>
            </a:pPr>
            <a:endParaRPr lang="en-US" sz="180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  <a:p>
            <a:pPr lvl="0">
              <a:lnSpc>
                <a:spcPct val="90000"/>
              </a:lnSpc>
            </a:pPr>
            <a:r>
              <a:rPr lang="en-US" sz="180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How did Iberians’ ongoing involvement with the African continent shape the Iberian encounter with the Americas?</a:t>
            </a:r>
          </a:p>
          <a:p>
            <a:pPr lvl="0">
              <a:lnSpc>
                <a:spcPct val="90000"/>
              </a:lnSpc>
            </a:pPr>
            <a:endParaRPr lang="en-US" sz="180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  <a:p>
            <a:pPr lvl="0">
              <a:lnSpc>
                <a:spcPct val="90000"/>
              </a:lnSpc>
            </a:pPr>
            <a:r>
              <a:rPr lang="en-US" sz="180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How does our view of fifteenth-century Spanish society influence our understanding of the Conquests of the Americas?</a:t>
            </a:r>
          </a:p>
          <a:p>
            <a:pPr marL="0" indent="0">
              <a:lnSpc>
                <a:spcPct val="90000"/>
              </a:lnSpc>
              <a:buNone/>
            </a:pPr>
            <a:endParaRPr lang="en-GB" sz="180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  <a:p>
            <a:pPr lvl="0">
              <a:lnSpc>
                <a:spcPct val="90000"/>
              </a:lnSpc>
            </a:pPr>
            <a:endParaRPr lang="en-US" sz="180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  <a:p>
            <a:pPr>
              <a:lnSpc>
                <a:spcPct val="90000"/>
              </a:lnSpc>
            </a:pPr>
            <a:endParaRPr lang="en-GB" sz="180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374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D673DBE-548E-4667-90D8-B8131FA1DB0E}"/>
              </a:ext>
            </a:extLst>
          </p:cNvPr>
          <p:cNvSpPr>
            <a:spLocks noGrp="1"/>
          </p:cNvSpPr>
          <p:nvPr/>
        </p:nvSpPr>
        <p:spPr>
          <a:xfrm>
            <a:off x="763260" y="116353"/>
            <a:ext cx="9516813" cy="15504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err="1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Africa</a:t>
            </a:r>
            <a:r>
              <a:rPr lang="es-MX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15th – 16th </a:t>
            </a:r>
            <a:r>
              <a:rPr lang="es-MX" dirty="0" err="1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centuries</a:t>
            </a:r>
            <a:endParaRPr lang="es-MX" dirty="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A7F8D35-F93C-47E8-BD84-8BD13E807F0E}"/>
              </a:ext>
            </a:extLst>
          </p:cNvPr>
          <p:cNvSpPr>
            <a:spLocks noGrp="1"/>
          </p:cNvSpPr>
          <p:nvPr/>
        </p:nvSpPr>
        <p:spPr>
          <a:xfrm>
            <a:off x="221673" y="891562"/>
            <a:ext cx="3571074" cy="585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North: </a:t>
            </a:r>
            <a:r>
              <a:rPr lang="en-GB" sz="2000" dirty="0" err="1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Fathimid</a:t>
            </a:r>
            <a:r>
              <a:rPr lang="en-GB" sz="2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Califate, Carthaginian Empire</a:t>
            </a:r>
          </a:p>
          <a:p>
            <a:pPr>
              <a:lnSpc>
                <a:spcPct val="100000"/>
              </a:lnSpc>
            </a:pPr>
            <a:r>
              <a:rPr lang="en-GB" sz="2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West: Ghana Empire, Mali Empire, </a:t>
            </a:r>
            <a:r>
              <a:rPr lang="en-GB" sz="2000" dirty="0" err="1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Kanem</a:t>
            </a:r>
            <a:r>
              <a:rPr lang="en-GB" sz="2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Empire, Yoruba Empire, Benin Empire.  Trade, agriculture, gold </a:t>
            </a:r>
          </a:p>
          <a:p>
            <a:pPr>
              <a:lnSpc>
                <a:spcPct val="100000"/>
              </a:lnSpc>
            </a:pPr>
            <a:r>
              <a:rPr lang="en-GB" sz="2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South: </a:t>
            </a:r>
            <a:r>
              <a:rPr lang="en-GB" sz="2000" dirty="0" err="1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Bachwezi</a:t>
            </a:r>
            <a:r>
              <a:rPr lang="en-GB" sz="2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Empire, Great Zimbabwe Empire,</a:t>
            </a:r>
            <a:r>
              <a:rPr lang="en-GB" sz="2000" b="1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Kingdom of Congo (1491) after the conversion of King Nzinga </a:t>
            </a:r>
            <a:r>
              <a:rPr lang="en-GB" sz="2000" b="1" dirty="0" err="1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Nkuwu</a:t>
            </a:r>
            <a:r>
              <a:rPr lang="en-GB" sz="2000" b="1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(1470-1509)</a:t>
            </a:r>
          </a:p>
          <a:p>
            <a:pPr>
              <a:lnSpc>
                <a:spcPct val="100000"/>
              </a:lnSpc>
            </a:pPr>
            <a:r>
              <a:rPr lang="en-GB" sz="2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Europeans Rui de Pina, Joao de Barros, and Gomes </a:t>
            </a:r>
            <a:r>
              <a:rPr lang="en-GB" sz="2000" dirty="0" err="1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Hernaes</a:t>
            </a:r>
            <a:r>
              <a:rPr lang="en-GB" sz="2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</a:t>
            </a:r>
            <a:r>
              <a:rPr lang="en-GB" sz="2000" dirty="0" err="1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Zurara</a:t>
            </a:r>
            <a:r>
              <a:rPr lang="en-GB" sz="2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reporting on these regions had a normative view.</a:t>
            </a:r>
            <a:endParaRPr lang="en-GB" sz="2000" i="1" dirty="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</p:txBody>
      </p:sp>
      <p:pic>
        <p:nvPicPr>
          <p:cNvPr id="6" name="Picture 5" descr="Diagram, map">
            <a:extLst>
              <a:ext uri="{FF2B5EF4-FFF2-40B4-BE49-F238E27FC236}">
                <a16:creationId xmlns:a16="http://schemas.microsoft.com/office/drawing/2014/main" id="{9A42C4DA-578F-50AF-64E9-D57CBDB21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747" y="956900"/>
            <a:ext cx="5199575" cy="5458871"/>
          </a:xfrm>
          <a:prstGeom prst="rect">
            <a:avLst/>
          </a:prstGeom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211BD90D-A3C6-7486-AA86-2D343E311DDA}"/>
              </a:ext>
            </a:extLst>
          </p:cNvPr>
          <p:cNvSpPr txBox="1"/>
          <p:nvPr/>
        </p:nvSpPr>
        <p:spPr>
          <a:xfrm>
            <a:off x="4471114" y="956900"/>
            <a:ext cx="47428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7030A0"/>
                </a:solidFill>
              </a:rPr>
              <a:t>                       Muslim 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>
                <a:solidFill>
                  <a:srgbClr val="7030A0"/>
                </a:solidFill>
              </a:rPr>
              <a:t>African / Christian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>
                <a:solidFill>
                  <a:srgbClr val="7030A0"/>
                </a:solidFill>
              </a:rPr>
              <a:t>Christian                   </a:t>
            </a:r>
            <a:r>
              <a:rPr lang="en-GB" sz="2400" dirty="0" err="1">
                <a:solidFill>
                  <a:srgbClr val="7030A0"/>
                </a:solidFill>
              </a:rPr>
              <a:t>Christian</a:t>
            </a:r>
            <a:endParaRPr lang="en-GB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14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afric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196" y="561691"/>
            <a:ext cx="6006128" cy="5734618"/>
          </a:xfrm>
          <a:prstGeom prst="rect">
            <a:avLst/>
          </a:prstGeom>
          <a:ln>
            <a:solidFill>
              <a:srgbClr val="32242D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CE6EA9-38DA-8840-83C2-95C772D60C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86" r="4015"/>
          <a:stretch/>
        </p:blipFill>
        <p:spPr>
          <a:xfrm>
            <a:off x="289119" y="285982"/>
            <a:ext cx="2571809" cy="393281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84740166-6243-6448-BD84-7355A2D412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13" t="-1" r="2774" b="16866"/>
          <a:stretch/>
        </p:blipFill>
        <p:spPr>
          <a:xfrm>
            <a:off x="289118" y="4326640"/>
            <a:ext cx="2571809" cy="1969669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967489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7E935-1982-C5BB-A543-6FBA6ED2C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75" y="5708981"/>
            <a:ext cx="8229600" cy="1143000"/>
          </a:xfrm>
        </p:spPr>
        <p:txBody>
          <a:bodyPr>
            <a:normAutofit/>
          </a:bodyPr>
          <a:lstStyle/>
          <a:p>
            <a:pPr fontAlgn="base"/>
            <a:r>
              <a:rPr lang="en-GB" sz="1500" b="0" i="0" dirty="0">
                <a:solidFill>
                  <a:srgbClr val="2A2A2A"/>
                </a:solidFill>
                <a:effectLst/>
                <a:latin typeface="Source Sans Pro" panose="020F0502020204030204" pitchFamily="34" charset="0"/>
              </a:rPr>
              <a:t>Detail of a 14th-century Catalan atlas by Abraham </a:t>
            </a:r>
            <a:r>
              <a:rPr lang="en-GB" sz="1500" b="0" i="0" dirty="0" err="1">
                <a:solidFill>
                  <a:srgbClr val="2A2A2A"/>
                </a:solidFill>
                <a:effectLst/>
                <a:latin typeface="Source Sans Pro" panose="020F0502020204030204" pitchFamily="34" charset="0"/>
              </a:rPr>
              <a:t>Cresques</a:t>
            </a:r>
            <a:r>
              <a:rPr lang="en-GB" sz="1500" b="0" i="0" dirty="0">
                <a:solidFill>
                  <a:srgbClr val="2A2A2A"/>
                </a:solidFill>
                <a:effectLst/>
                <a:latin typeface="Source Sans Pro" panose="020F0502020204030204" pitchFamily="34" charset="0"/>
              </a:rPr>
              <a:t> showing the emperor of Mali holding a large gold nugget in front of an Arab trader.</a:t>
            </a:r>
            <a:br>
              <a:rPr lang="en-GB" sz="1500" b="0" i="0" dirty="0">
                <a:solidFill>
                  <a:srgbClr val="2A2A2A"/>
                </a:solidFill>
                <a:effectLst/>
                <a:latin typeface="Source Sans Pro" panose="020F0502020204030204" pitchFamily="34" charset="0"/>
              </a:rPr>
            </a:br>
            <a:r>
              <a:rPr lang="en-GB" sz="1500" b="0" i="0" dirty="0">
                <a:solidFill>
                  <a:srgbClr val="5D5D5D"/>
                </a:solidFill>
                <a:effectLst/>
                <a:latin typeface="Source Sans Pro" panose="020F0502020204030204" pitchFamily="34" charset="0"/>
              </a:rPr>
              <a:t>(Photo courtesy of </a:t>
            </a:r>
            <a:r>
              <a:rPr lang="en-GB" sz="1500" b="0" i="0" u="none" strike="noStrike" dirty="0">
                <a:solidFill>
                  <a:srgbClr val="006FB7"/>
                </a:solidFill>
                <a:effectLst/>
                <a:latin typeface="Source Sans Pro" panose="020F0502020204030204" pitchFamily="34" charset="0"/>
                <a:hlinkClick r:id="rId2"/>
              </a:rPr>
              <a:t>Bibliothèque Nationale de France</a:t>
            </a:r>
            <a:r>
              <a:rPr lang="en-GB" sz="1500" b="0" i="0" dirty="0">
                <a:solidFill>
                  <a:srgbClr val="5D5D5D"/>
                </a:solidFill>
                <a:effectLst/>
                <a:latin typeface="Source Sans Pro" panose="020F0502020204030204" pitchFamily="34" charset="0"/>
              </a:rPr>
              <a:t>).</a:t>
            </a:r>
            <a:br>
              <a:rPr lang="en-GB" sz="1500" b="0" i="0" dirty="0">
                <a:solidFill>
                  <a:srgbClr val="5D5D5D"/>
                </a:solidFill>
                <a:effectLst/>
                <a:latin typeface="Source Sans Pro" panose="020F0502020204030204" pitchFamily="34" charset="0"/>
              </a:rPr>
            </a:br>
            <a:endParaRPr lang="en-GB" sz="15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2BA95AA-AC15-CD39-5243-8DAC6BC95C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500" y="2253456"/>
            <a:ext cx="5715000" cy="32194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21D198-EA92-4A14-3E88-58F298CC330A}"/>
              </a:ext>
            </a:extLst>
          </p:cNvPr>
          <p:cNvSpPr txBox="1"/>
          <p:nvPr/>
        </p:nvSpPr>
        <p:spPr>
          <a:xfrm>
            <a:off x="611109" y="570710"/>
            <a:ext cx="80485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400" b="1" dirty="0">
                <a:solidFill>
                  <a:schemeClr val="tx2">
                    <a:lumMod val="75000"/>
                  </a:schemeClr>
                </a:solidFill>
              </a:rPr>
              <a:t>Mali Empire 13</a:t>
            </a:r>
            <a:r>
              <a:rPr lang="en-GB" sz="3400" b="1" baseline="30000" dirty="0">
                <a:solidFill>
                  <a:schemeClr val="tx2">
                    <a:lumMod val="75000"/>
                  </a:schemeClr>
                </a:solidFill>
              </a:rPr>
              <a:t>th</a:t>
            </a:r>
            <a:r>
              <a:rPr lang="en-GB" sz="3400" b="1" dirty="0">
                <a:solidFill>
                  <a:schemeClr val="tx2">
                    <a:lumMod val="75000"/>
                  </a:schemeClr>
                </a:solidFill>
              </a:rPr>
              <a:t> to 15</a:t>
            </a:r>
            <a:r>
              <a:rPr lang="en-GB" sz="3400" b="1" baseline="30000" dirty="0">
                <a:solidFill>
                  <a:schemeClr val="tx2">
                    <a:lumMod val="75000"/>
                  </a:schemeClr>
                </a:solidFill>
              </a:rPr>
              <a:t>th</a:t>
            </a:r>
            <a:r>
              <a:rPr lang="en-GB" sz="3400" b="1" dirty="0">
                <a:solidFill>
                  <a:schemeClr val="tx2">
                    <a:lumMod val="75000"/>
                  </a:schemeClr>
                </a:solidFill>
              </a:rPr>
              <a:t> centuries</a:t>
            </a:r>
          </a:p>
          <a:p>
            <a:pPr algn="ctr"/>
            <a:r>
              <a:rPr lang="en-GB" sz="3400" b="1" dirty="0">
                <a:solidFill>
                  <a:schemeClr val="tx2">
                    <a:lumMod val="75000"/>
                  </a:schemeClr>
                </a:solidFill>
              </a:rPr>
              <a:t>1324 - 1325 Mansa </a:t>
            </a:r>
            <a:r>
              <a:rPr lang="en-GB" sz="3400" b="1" dirty="0" err="1">
                <a:solidFill>
                  <a:schemeClr val="tx2">
                    <a:lumMod val="75000"/>
                  </a:schemeClr>
                </a:solidFill>
              </a:rPr>
              <a:t>Munsa</a:t>
            </a:r>
            <a:r>
              <a:rPr lang="en-GB" sz="3400" b="1" dirty="0">
                <a:solidFill>
                  <a:schemeClr val="tx2">
                    <a:lumMod val="75000"/>
                  </a:schemeClr>
                </a:solidFill>
              </a:rPr>
              <a:t> Pilgrimage to Mecca and visit to Cairo</a:t>
            </a:r>
          </a:p>
        </p:txBody>
      </p:sp>
    </p:spTree>
    <p:extLst>
      <p:ext uri="{BB962C8B-B14F-4D97-AF65-F5344CB8AC3E}">
        <p14:creationId xmlns:p14="http://schemas.microsoft.com/office/powerpoint/2010/main" val="1746233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" descr="Lisbon II.jpg">
            <a:extLst>
              <a:ext uri="{FF2B5EF4-FFF2-40B4-BE49-F238E27FC236}">
                <a16:creationId xmlns:a16="http://schemas.microsoft.com/office/drawing/2014/main" id="{D515C6B6-46A7-D44B-96E4-098DB0973C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" b="9492"/>
          <a:stretch/>
        </p:blipFill>
        <p:spPr>
          <a:xfrm>
            <a:off x="0" y="1216195"/>
            <a:ext cx="9144000" cy="5502742"/>
          </a:xfrm>
          <a:prstGeom prst="rect">
            <a:avLst/>
          </a:prstGeom>
          <a:ln>
            <a:solidFill>
              <a:srgbClr val="E9E9E9"/>
            </a:solidFill>
          </a:ln>
        </p:spPr>
      </p:pic>
      <p:pic>
        <p:nvPicPr>
          <p:cNvPr id="14" name="Picture 13" descr="A group of people riding on the back of a horse&#10;&#10;Description automatically generated">
            <a:extLst>
              <a:ext uri="{FF2B5EF4-FFF2-40B4-BE49-F238E27FC236}">
                <a16:creationId xmlns:a16="http://schemas.microsoft.com/office/drawing/2014/main" id="{C929D7A1-23B2-A446-9592-C6ADBB751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4661" r="9161"/>
          <a:stretch/>
        </p:blipFill>
        <p:spPr>
          <a:xfrm>
            <a:off x="139485" y="206337"/>
            <a:ext cx="2633331" cy="3983773"/>
          </a:xfrm>
          <a:prstGeom prst="rect">
            <a:avLst/>
          </a:prstGeom>
          <a:ln>
            <a:solidFill>
              <a:srgbClr val="E9E9E9"/>
            </a:solidFill>
          </a:ln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4E67E8-B8F6-E248-B400-42B95CD5E6C8}"/>
              </a:ext>
            </a:extLst>
          </p:cNvPr>
          <p:cNvCxnSpPr>
            <a:cxnSpLocks/>
          </p:cNvCxnSpPr>
          <p:nvPr/>
        </p:nvCxnSpPr>
        <p:spPr>
          <a:xfrm>
            <a:off x="2929180" y="883403"/>
            <a:ext cx="3843579" cy="3363133"/>
          </a:xfrm>
          <a:prstGeom prst="straightConnector1">
            <a:avLst/>
          </a:prstGeom>
          <a:ln w="158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312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65F4110-C0FC-4D61-ACD2-A7C950EAE9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531267" y="3509963"/>
            <a:ext cx="5319162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42102" y="3812953"/>
            <a:ext cx="5208327" cy="1905921"/>
          </a:xfr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</a:pP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Juan Garrido </a:t>
            </a: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(c.1480 - c.1550)</a:t>
            </a: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sz="22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Spanish Conquistador</a:t>
            </a: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endParaRPr lang="en-US" sz="2600" kern="12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94CBDB-A76C-499E-95AB-C0A049E31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53715" y="5443086"/>
            <a:ext cx="48006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197" t="-659" r="71743" b="659"/>
          <a:stretch/>
        </p:blipFill>
        <p:spPr>
          <a:xfrm>
            <a:off x="145776" y="252869"/>
            <a:ext cx="3267942" cy="62592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F7DF72-C9CE-0E4F-82AE-2E6A84DA46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35"/>
          <a:stretch/>
        </p:blipFill>
        <p:spPr>
          <a:xfrm>
            <a:off x="3490722" y="299363"/>
            <a:ext cx="5412813" cy="30081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4D0E5F-D842-F248-83F8-2F21D107119F}"/>
              </a:ext>
            </a:extLst>
          </p:cNvPr>
          <p:cNvSpPr txBox="1"/>
          <p:nvPr/>
        </p:nvSpPr>
        <p:spPr>
          <a:xfrm>
            <a:off x="7423688" y="585835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502663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1851702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" t="2245" r="12047" b="15545"/>
          <a:stretch/>
        </p:blipFill>
        <p:spPr>
          <a:xfrm>
            <a:off x="0" y="8262"/>
            <a:ext cx="5150384" cy="6849738"/>
          </a:xfrm>
          <a:prstGeom prst="rect">
            <a:avLst/>
          </a:prstGeom>
          <a:ln>
            <a:solidFill>
              <a:srgbClr val="493540"/>
            </a:solidFill>
          </a:ln>
        </p:spPr>
      </p:pic>
      <p:sp>
        <p:nvSpPr>
          <p:cNvPr id="6" name="Marco 5"/>
          <p:cNvSpPr/>
          <p:nvPr/>
        </p:nvSpPr>
        <p:spPr>
          <a:xfrm>
            <a:off x="0" y="1924379"/>
            <a:ext cx="5150384" cy="1019920"/>
          </a:xfrm>
          <a:prstGeom prst="frame">
            <a:avLst>
              <a:gd name="adj1" fmla="val 11319"/>
            </a:avLst>
          </a:prstGeom>
          <a:solidFill>
            <a:schemeClr val="tx2"/>
          </a:solidFill>
          <a:ln>
            <a:solidFill>
              <a:srgbClr val="2C4C52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n>
                <a:solidFill>
                  <a:srgbClr val="000000"/>
                </a:solidFill>
              </a:ln>
              <a:solidFill>
                <a:srgbClr val="49354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031920" y="2944299"/>
            <a:ext cx="3993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Helvetica Light" panose="020B0403020202020204" pitchFamily="34" charset="0"/>
                <a:cs typeface="Avenir Medium"/>
              </a:rPr>
              <a:t>Catalogue of passengers to the Indies, 1526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268848" y="1924379"/>
            <a:ext cx="37566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dirty="0">
                <a:solidFill>
                  <a:schemeClr val="bg1">
                    <a:lumMod val="85000"/>
                  </a:schemeClr>
                </a:solidFill>
                <a:latin typeface="Helvetica Light" panose="020B0403020202020204" pitchFamily="34" charset="0"/>
                <a:cs typeface="Avenir Light"/>
              </a:rPr>
              <a:t>Ana Rodríguez, de color negra… libre</a:t>
            </a:r>
          </a:p>
        </p:txBody>
      </p:sp>
    </p:spTree>
    <p:extLst>
      <p:ext uri="{BB962C8B-B14F-4D97-AF65-F5344CB8AC3E}">
        <p14:creationId xmlns:p14="http://schemas.microsoft.com/office/powerpoint/2010/main" val="1246237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01A5BD-B634-4AA6-9C3A-3A1CC2D1A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GB">
                <a:latin typeface="Bodoni 72 Book" pitchFamily="2" charset="0"/>
              </a:rPr>
              <a:t>Africans in Iberia and the Americas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84C74-EE4C-4334-812E-F9B4A313D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4555" y="1692297"/>
            <a:ext cx="4783327" cy="4930246"/>
          </a:xfrm>
        </p:spPr>
        <p:txBody>
          <a:bodyPr anchor="ctr">
            <a:normAutofit/>
          </a:bodyPr>
          <a:lstStyle/>
          <a:p>
            <a:r>
              <a:rPr lang="en-GB" sz="2100" dirty="0">
                <a:latin typeface="Helvetica Light" panose="020B0403020202020204" pitchFamily="34" charset="0"/>
                <a:cs typeface="Avenir Light"/>
              </a:rPr>
              <a:t>People of African origin made up about 20% of the population of Seville in 1565; more were FREE than enslaved</a:t>
            </a:r>
          </a:p>
          <a:p>
            <a:endParaRPr lang="en-GB" sz="2100" dirty="0">
              <a:latin typeface="Helvetica Light" panose="020B0403020202020204" pitchFamily="34" charset="0"/>
              <a:cs typeface="Avenir Light"/>
            </a:endParaRPr>
          </a:p>
          <a:p>
            <a:r>
              <a:rPr lang="en-GB" sz="2100" dirty="0">
                <a:latin typeface="Helvetica Light" panose="020B0403020202020204" pitchFamily="34" charset="0"/>
                <a:cs typeface="Avenir Light"/>
              </a:rPr>
              <a:t>Africans (free and enslaved) were among the first arrivals to the “New World”: sailors, conquistadores, explorers…</a:t>
            </a:r>
          </a:p>
          <a:p>
            <a:endParaRPr lang="en-GB" sz="2100" dirty="0">
              <a:latin typeface="Helvetica Light" panose="020B0403020202020204" pitchFamily="34" charset="0"/>
              <a:cs typeface="Avenir Light"/>
            </a:endParaRPr>
          </a:p>
          <a:p>
            <a:r>
              <a:rPr lang="en-GB" sz="2100" dirty="0">
                <a:latin typeface="Helvetica Light" panose="020B0403020202020204" pitchFamily="34" charset="0"/>
                <a:cs typeface="Avenir Light"/>
              </a:rPr>
              <a:t>Before 1800, more Africans than Europeans went to the Americas.</a:t>
            </a:r>
          </a:p>
          <a:p>
            <a:endParaRPr lang="en-GB" sz="2100" b="1" dirty="0"/>
          </a:p>
          <a:p>
            <a:endParaRPr lang="en-GB" sz="2100" dirty="0"/>
          </a:p>
          <a:p>
            <a:endParaRPr lang="en-GB" sz="2100" dirty="0"/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838375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65CDE2-194C-4A17-9E3C-017E8A897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796CA-A457-45D0-B6CB-AD7F4BF44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457" y="712268"/>
            <a:ext cx="7807893" cy="1193533"/>
          </a:xfrm>
        </p:spPr>
        <p:txBody>
          <a:bodyPr>
            <a:normAutofit/>
          </a:bodyPr>
          <a:lstStyle/>
          <a:p>
            <a:r>
              <a:rPr lang="en-GB" spc="300">
                <a:solidFill>
                  <a:srgbClr val="FFFFFF"/>
                </a:solidFill>
                <a:latin typeface="Bodoni 72 Book" pitchFamily="2" charset="0"/>
                <a:cs typeface="Avenir Medium"/>
              </a:rPr>
              <a:t>Iberia and Atlantic Slavery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AE495E-2AAF-4BC1-87A5-331009D82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62A91-FF21-46B8-A2E3-360A5F295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457" y="2050181"/>
            <a:ext cx="7807893" cy="4126782"/>
          </a:xfrm>
        </p:spPr>
        <p:txBody>
          <a:bodyPr>
            <a:normAutofit/>
          </a:bodyPr>
          <a:lstStyle/>
          <a:p>
            <a:r>
              <a:rPr lang="en-GB" sz="2100">
                <a:solidFill>
                  <a:srgbClr val="FFFFFF"/>
                </a:solidFill>
                <a:latin typeface="Helvetica Light" panose="020B0403020202020204" pitchFamily="34" charset="0"/>
                <a:cs typeface="Avenir Light"/>
              </a:rPr>
              <a:t>Castile: formative experiences of slavery in the Canary Islands; for Portugal: the Azores, Madeira </a:t>
            </a:r>
          </a:p>
          <a:p>
            <a:r>
              <a:rPr lang="en-GB" sz="2100">
                <a:solidFill>
                  <a:srgbClr val="FFFFFF"/>
                </a:solidFill>
                <a:latin typeface="Helvetica Light" panose="020B0403020202020204" pitchFamily="34" charset="0"/>
                <a:cs typeface="Avenir Light"/>
              </a:rPr>
              <a:t>Slaves arrived in Iberia from mid-C15 from sub-Saharan Africa</a:t>
            </a:r>
          </a:p>
          <a:p>
            <a:pPr lvl="0"/>
            <a:r>
              <a:rPr lang="en-GB" sz="2100">
                <a:solidFill>
                  <a:srgbClr val="FFFFFF"/>
                </a:solidFill>
                <a:latin typeface="Helvetica Light" panose="020B0403020202020204" pitchFamily="34" charset="0"/>
                <a:cs typeface="Avenir Light"/>
              </a:rPr>
              <a:t>By 1492, as many as 35,000 people from West Africa—primarily from Senegambia and the Gulf of Guinea— had been sold into slavery on the peninsula.  </a:t>
            </a:r>
          </a:p>
          <a:p>
            <a:pPr lvl="0"/>
            <a:r>
              <a:rPr lang="en-GB" sz="2100">
                <a:solidFill>
                  <a:srgbClr val="FFFFFF"/>
                </a:solidFill>
                <a:latin typeface="Helvetica Light" panose="020B0403020202020204" pitchFamily="34" charset="0"/>
                <a:cs typeface="Avenir Light"/>
              </a:rPr>
              <a:t>Nearly half of all Africans taken to the Americas as slaves went to Latin America. 4% went to the US.</a:t>
            </a:r>
          </a:p>
          <a:p>
            <a:endParaRPr lang="en-GB" sz="2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484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Map 1: Overview of the slave trade out of Africa, 1500-1900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5485" r="5666" b="1"/>
          <a:stretch/>
        </p:blipFill>
        <p:spPr bwMode="auto">
          <a:xfrm>
            <a:off x="241299" y="321733"/>
            <a:ext cx="8661401" cy="62145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907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0CCAACE-815D-4A79-875A-B7EFC28F7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Imagen 5" descr="BENINSAL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2" r="11958"/>
          <a:stretch/>
        </p:blipFill>
        <p:spPr>
          <a:xfrm>
            <a:off x="20" y="10"/>
            <a:ext cx="4571980" cy="6857990"/>
          </a:xfrm>
          <a:prstGeom prst="rect">
            <a:avLst/>
          </a:prstGeom>
        </p:spPr>
      </p:pic>
      <p:pic>
        <p:nvPicPr>
          <p:cNvPr id="5" name="Imagen 4" descr="AfricanManc.152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2"/>
          <a:stretch/>
        </p:blipFill>
        <p:spPr>
          <a:xfrm>
            <a:off x="4572000" y="10"/>
            <a:ext cx="45720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24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erson wearing a hat&#10;&#10;Description automatically generated">
            <a:extLst>
              <a:ext uri="{FF2B5EF4-FFF2-40B4-BE49-F238E27FC236}">
                <a16:creationId xmlns:a16="http://schemas.microsoft.com/office/drawing/2014/main" id="{19B36E4C-0DAD-1B49-B604-E7A8EF862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8" y="3953693"/>
            <a:ext cx="4276504" cy="2851003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20" name="Imagen 20" descr="Doña Josefa.jpg">
            <a:extLst>
              <a:ext uri="{FF2B5EF4-FFF2-40B4-BE49-F238E27FC236}">
                <a16:creationId xmlns:a16="http://schemas.microsoft.com/office/drawing/2014/main" id="{B51EA54C-7997-5047-8D1B-4B7AE335C83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747" y="2451"/>
            <a:ext cx="2951738" cy="3525688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12" name="Picture 11" descr="A group of people wearing costumes&#10;&#10;Description automatically generated">
            <a:extLst>
              <a:ext uri="{FF2B5EF4-FFF2-40B4-BE49-F238E27FC236}">
                <a16:creationId xmlns:a16="http://schemas.microsoft.com/office/drawing/2014/main" id="{9344DE34-4F2E-5942-8EA4-D83A06973A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8754" y="-117"/>
            <a:ext cx="3574188" cy="2307904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15" name="Imagen 18" descr="Leibsohn -esmeraldas ppt..pdf">
            <a:extLst>
              <a:ext uri="{FF2B5EF4-FFF2-40B4-BE49-F238E27FC236}">
                <a16:creationId xmlns:a16="http://schemas.microsoft.com/office/drawing/2014/main" id="{2EC1B9DA-B737-0E4F-BAB8-DFDDD6F8E5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6" b="25659"/>
          <a:stretch/>
        </p:blipFill>
        <p:spPr>
          <a:xfrm>
            <a:off x="16533" y="1883458"/>
            <a:ext cx="4836074" cy="2556999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23" name="Picture 22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5801BBE9-8B69-3A41-AF85-73722879C6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14" y="8221"/>
            <a:ext cx="2951738" cy="2018283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27" name="Imagen 12" descr="migrants.jpg">
            <a:extLst>
              <a:ext uri="{FF2B5EF4-FFF2-40B4-BE49-F238E27FC236}">
                <a16:creationId xmlns:a16="http://schemas.microsoft.com/office/drawing/2014/main" id="{AF0F617F-6548-3445-ADAE-E20557FBAEA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81"/>
          <a:stretch/>
        </p:blipFill>
        <p:spPr>
          <a:xfrm>
            <a:off x="6452284" y="3418305"/>
            <a:ext cx="2680200" cy="3386391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29" name="Imagen 19" descr="08Iturbide3-articleLarge.jpg">
            <a:extLst>
              <a:ext uri="{FF2B5EF4-FFF2-40B4-BE49-F238E27FC236}">
                <a16:creationId xmlns:a16="http://schemas.microsoft.com/office/drawing/2014/main" id="{1A90D8DD-F994-014F-8B59-0173D397965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2890" r="6046" b="6757"/>
          <a:stretch/>
        </p:blipFill>
        <p:spPr>
          <a:xfrm>
            <a:off x="4203486" y="1614547"/>
            <a:ext cx="2833311" cy="3628906"/>
          </a:xfrm>
          <a:prstGeom prst="rect">
            <a:avLst/>
          </a:prstGeom>
          <a:ln w="6350" cmpd="sng">
            <a:solidFill>
              <a:srgbClr val="2C4C52"/>
            </a:solidFill>
          </a:ln>
        </p:spPr>
      </p:pic>
      <p:pic>
        <p:nvPicPr>
          <p:cNvPr id="30" name="Picture 29" descr="A child is looking at the camera&#10;&#10;Description automatically generated">
            <a:extLst>
              <a:ext uri="{FF2B5EF4-FFF2-40B4-BE49-F238E27FC236}">
                <a16:creationId xmlns:a16="http://schemas.microsoft.com/office/drawing/2014/main" id="{DBD237ED-8559-2846-B47B-6DEDB681CA7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1689" t="7899" r="14353"/>
          <a:stretch/>
        </p:blipFill>
        <p:spPr>
          <a:xfrm>
            <a:off x="3680964" y="4819972"/>
            <a:ext cx="2833311" cy="1984723"/>
          </a:xfrm>
          <a:prstGeom prst="rect">
            <a:avLst/>
          </a:prstGeom>
          <a:ln>
            <a:solidFill>
              <a:srgbClr val="2C4C52"/>
            </a:solidFill>
          </a:ln>
        </p:spPr>
      </p:pic>
    </p:spTree>
    <p:extLst>
      <p:ext uri="{BB962C8B-B14F-4D97-AF65-F5344CB8AC3E}">
        <p14:creationId xmlns:p14="http://schemas.microsoft.com/office/powerpoint/2010/main" val="24956222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560272796.594303.jpg"/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537" y="30995"/>
            <a:ext cx="4835471" cy="6815845"/>
          </a:xfrm>
          <a:prstGeom prst="rect">
            <a:avLst/>
          </a:prstGeom>
          <a:ln>
            <a:solidFill>
              <a:srgbClr val="251A21"/>
            </a:solidFill>
          </a:ln>
        </p:spPr>
      </p:pic>
      <p:sp>
        <p:nvSpPr>
          <p:cNvPr id="5" name="Rectángulo 5">
            <a:extLst>
              <a:ext uri="{FF2B5EF4-FFF2-40B4-BE49-F238E27FC236}">
                <a16:creationId xmlns:a16="http://schemas.microsoft.com/office/drawing/2014/main" id="{21186A92-A9C9-A84F-80E0-ABCDEE9539DC}"/>
              </a:ext>
            </a:extLst>
          </p:cNvPr>
          <p:cNvSpPr/>
          <p:nvPr/>
        </p:nvSpPr>
        <p:spPr>
          <a:xfrm>
            <a:off x="-508543" y="2228671"/>
            <a:ext cx="53094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dirty="0">
                <a:solidFill>
                  <a:srgbClr val="65B2B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PART </a:t>
            </a:r>
            <a:r>
              <a:rPr lang="es-ES" sz="2800" dirty="0">
                <a:solidFill>
                  <a:srgbClr val="65B2B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3</a:t>
            </a:r>
            <a:r>
              <a:rPr lang="es-ES" sz="3200" dirty="0">
                <a:solidFill>
                  <a:srgbClr val="65B2B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: </a:t>
            </a:r>
          </a:p>
          <a:p>
            <a:pPr algn="ctr"/>
            <a:r>
              <a:rPr lang="es-ES" sz="4000" dirty="0">
                <a:solidFill>
                  <a:srgbClr val="65B2B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AMERICAS</a:t>
            </a:r>
          </a:p>
        </p:txBody>
      </p:sp>
    </p:spTree>
    <p:extLst>
      <p:ext uri="{BB962C8B-B14F-4D97-AF65-F5344CB8AC3E}">
        <p14:creationId xmlns:p14="http://schemas.microsoft.com/office/powerpoint/2010/main" val="33711237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Map&#10;&#10;Description automatically generated">
            <a:extLst>
              <a:ext uri="{FF2B5EF4-FFF2-40B4-BE49-F238E27FC236}">
                <a16:creationId xmlns:a16="http://schemas.microsoft.com/office/drawing/2014/main" id="{1AE01AFF-DAE3-6242-803C-A5E12EAE50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5534" b="1"/>
          <a:stretch/>
        </p:blipFill>
        <p:spPr>
          <a:xfrm>
            <a:off x="20" y="1376689"/>
            <a:ext cx="5680843" cy="54813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5F5030-B81B-CB27-33D2-6B0D223A74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0" r="10331" b="-2"/>
          <a:stretch/>
        </p:blipFill>
        <p:spPr>
          <a:xfrm>
            <a:off x="5680868" y="1376689"/>
            <a:ext cx="3463132" cy="548131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DB035F4-535B-5F8E-E737-42F576F74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3999" cy="13766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60000" sx="90000" sy="90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1">
            <a:extLst>
              <a:ext uri="{FF2B5EF4-FFF2-40B4-BE49-F238E27FC236}">
                <a16:creationId xmlns:a16="http://schemas.microsoft.com/office/drawing/2014/main" id="{C3990299-AF1C-E941-8BF8-1CC250B15B3C}"/>
              </a:ext>
            </a:extLst>
          </p:cNvPr>
          <p:cNvSpPr/>
          <p:nvPr/>
        </p:nvSpPr>
        <p:spPr>
          <a:xfrm>
            <a:off x="221673" y="229547"/>
            <a:ext cx="8631382" cy="917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 1492, an estimated 57 million people in the Americas</a:t>
            </a:r>
          </a:p>
        </p:txBody>
      </p:sp>
    </p:spTree>
    <p:extLst>
      <p:ext uri="{BB962C8B-B14F-4D97-AF65-F5344CB8AC3E}">
        <p14:creationId xmlns:p14="http://schemas.microsoft.com/office/powerpoint/2010/main" val="41076506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815986-8024-68B6-F00B-295001637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07957"/>
            <a:ext cx="2420670" cy="13943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3C478D-B82C-9098-1354-27448B93F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334" y="4108306"/>
            <a:ext cx="2727489" cy="1381007"/>
          </a:xfrm>
          <a:prstGeom prst="rect">
            <a:avLst/>
          </a:prstGeom>
        </p:spPr>
      </p:pic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042A3ED1-2DFE-93BB-DB52-E4CD2C594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5936" y="4010366"/>
            <a:ext cx="1541118" cy="366508"/>
          </a:xfrm>
        </p:spPr>
        <p:txBody>
          <a:bodyPr>
            <a:normAutofit/>
          </a:bodyPr>
          <a:lstStyle/>
          <a:p>
            <a:pPr marL="0" indent="0" defTabSz="315468">
              <a:lnSpc>
                <a:spcPct val="90000"/>
              </a:lnSpc>
              <a:buNone/>
            </a:pPr>
            <a:r>
              <a:rPr lang="es-MX" sz="1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Atacama, Chile</a:t>
            </a:r>
            <a:endParaRPr lang="es-MX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1DA269-4026-953A-E303-92C3C3713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5936" y="4377410"/>
            <a:ext cx="1978923" cy="11119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E10873-20FD-CA3F-6214-52526F4F7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0167" y="1620068"/>
            <a:ext cx="2176316" cy="13579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10A033-EC6E-EE54-D9A2-5C525467BD96}"/>
              </a:ext>
            </a:extLst>
          </p:cNvPr>
          <p:cNvSpPr txBox="1"/>
          <p:nvPr/>
        </p:nvSpPr>
        <p:spPr>
          <a:xfrm>
            <a:off x="5468334" y="3773738"/>
            <a:ext cx="2284465" cy="283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  <a:endParaRPr lang="es-MX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567A9F-F65F-0B4C-9BED-D7346AD4CF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4879" y="1620068"/>
            <a:ext cx="2284465" cy="15229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4CDF11-B76B-6F7A-6D86-8D9A47ADD20B}"/>
              </a:ext>
            </a:extLst>
          </p:cNvPr>
          <p:cNvSpPr txBox="1"/>
          <p:nvPr/>
        </p:nvSpPr>
        <p:spPr>
          <a:xfrm>
            <a:off x="6073379" y="1253808"/>
            <a:ext cx="2122443" cy="283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Alpamayo,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Peru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s-MX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8B9610-FDC3-6A09-23CC-E64905F5C06D}"/>
              </a:ext>
            </a:extLst>
          </p:cNvPr>
          <p:cNvSpPr txBox="1"/>
          <p:nvPr/>
        </p:nvSpPr>
        <p:spPr>
          <a:xfrm>
            <a:off x="695235" y="1253808"/>
            <a:ext cx="2208036" cy="283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Machu Pichu,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Peru</a:t>
            </a:r>
            <a:endParaRPr lang="es-MX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DC1FF6-8FE4-0A8C-2E40-B35E98C865DE}"/>
              </a:ext>
            </a:extLst>
          </p:cNvPr>
          <p:cNvSpPr txBox="1"/>
          <p:nvPr/>
        </p:nvSpPr>
        <p:spPr>
          <a:xfrm>
            <a:off x="3400167" y="1253808"/>
            <a:ext cx="2068167" cy="283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Mexican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Baiío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s-MX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B844C99-8065-A8C0-1AA3-64FD9C3A72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600" y="4113310"/>
            <a:ext cx="2099860" cy="13944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6285678-03A5-BC4B-A45D-6EB17E344EE1}"/>
              </a:ext>
            </a:extLst>
          </p:cNvPr>
          <p:cNvSpPr txBox="1"/>
          <p:nvPr/>
        </p:nvSpPr>
        <p:spPr>
          <a:xfrm>
            <a:off x="482600" y="3543922"/>
            <a:ext cx="2420670" cy="47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Volcanoes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Popocatepetl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Iztaccihuatl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Central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Mexico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s-MX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04987D6-52CF-4886-C635-AAD7B4C1B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Landscapes</a:t>
            </a:r>
          </a:p>
        </p:txBody>
      </p:sp>
    </p:spTree>
    <p:extLst>
      <p:ext uri="{BB962C8B-B14F-4D97-AF65-F5344CB8AC3E}">
        <p14:creationId xmlns:p14="http://schemas.microsoft.com/office/powerpoint/2010/main" val="36425502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58DAA-61ED-4855-A4C7-B2728A5A3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759" y="3752849"/>
            <a:ext cx="2468166" cy="245268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>
                <a:latin typeface="Bodoni 72 Book" pitchFamily="2" charset="0"/>
                <a:cs typeface="Avenir Light"/>
              </a:rPr>
              <a:t>Semi-sedentary and Nomadic societies</a:t>
            </a:r>
            <a:br>
              <a:rPr lang="en-GB" sz="2400">
                <a:latin typeface="Bodoni 72 Book" pitchFamily="2" charset="0"/>
                <a:cs typeface="Avenir Light"/>
              </a:rPr>
            </a:br>
            <a:r>
              <a:rPr lang="en-GB" sz="2400">
                <a:latin typeface="Bodoni 72 Book" pitchFamily="2" charset="0"/>
                <a:cs typeface="Avenir Light"/>
              </a:rPr>
              <a:t>Chichimec, Otomi, Huachichiles, Huamares, Cora, Tepehuames, etc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A8DBA5-57A8-0C3C-3B9A-CA61C20A2C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198" b="16780"/>
          <a:stretch/>
        </p:blipFill>
        <p:spPr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ED39D-EC71-4F45-BCFA-05ED9336F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986" y="3752850"/>
            <a:ext cx="5614060" cy="245268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600" dirty="0">
                <a:latin typeface="Helvetica Light" panose="020B0403020202020204" pitchFamily="34" charset="0"/>
                <a:cs typeface="Avenir Light"/>
              </a:rPr>
              <a:t>Slash-and-burn agriculture or hunting/ gathering only 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latin typeface="Helvetica Light" panose="020B0403020202020204" pitchFamily="34" charset="0"/>
                <a:cs typeface="Avenir Light"/>
              </a:rPr>
              <a:t>Temporary villages, or movement around hunting territory; little agriculture. 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latin typeface="Helvetica Light" panose="020B0403020202020204" pitchFamily="34" charset="0"/>
                <a:cs typeface="Avenir Light"/>
              </a:rPr>
              <a:t>Low population densities. 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latin typeface="Helvetica Light" panose="020B0403020202020204" pitchFamily="34" charset="0"/>
                <a:cs typeface="Avenir Light"/>
              </a:rPr>
              <a:t>Semi-sedentary: northern Mexico; and forest/ wet areas: Brazilian &amp; Caribbean coasts; Venezuela.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latin typeface="Helvetica Light" panose="020B0403020202020204" pitchFamily="34" charset="0"/>
                <a:cs typeface="Avenir Light"/>
              </a:rPr>
              <a:t>Nomadic: harsh environments: Mexican deserts; Argentine plains. </a:t>
            </a:r>
            <a:r>
              <a:rPr lang="en-GB" sz="1600">
                <a:latin typeface="Helvetica Light" panose="020B0403020202020204" pitchFamily="34" charset="0"/>
                <a:cs typeface="Avenir Light"/>
              </a:rPr>
              <a:t>Warlike bands; not clearly stratified societies; no tribute.</a:t>
            </a:r>
          </a:p>
          <a:p>
            <a:pPr>
              <a:lnSpc>
                <a:spcPct val="90000"/>
              </a:lnSpc>
            </a:pPr>
            <a:endParaRPr lang="en-GB" sz="1600" b="1" dirty="0"/>
          </a:p>
          <a:p>
            <a:pPr>
              <a:lnSpc>
                <a:spcPct val="90000"/>
              </a:lnSpc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502040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solidFill>
            <a:schemeClr val="tx1"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09C5E3-73E3-4A31-B402-C15B40EB5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GB" sz="3100" spc="300">
                <a:solidFill>
                  <a:schemeClr val="bg1"/>
                </a:solidFill>
                <a:latin typeface="Bodoni 72 Book" pitchFamily="2" charset="0"/>
                <a:cs typeface="Avenir Light"/>
              </a:rPr>
              <a:t>“Sedentary” societies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833ED-8D26-43B9-835F-4D17FB790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4" y="894027"/>
            <a:ext cx="4783326" cy="4782873"/>
          </a:xfrm>
        </p:spPr>
        <p:txBody>
          <a:bodyPr anchor="ctr">
            <a:normAutofit/>
          </a:bodyPr>
          <a:lstStyle/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Permanent settlements: towns/ even major cities.</a:t>
            </a:r>
          </a:p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Agriculture to support dense populations</a:t>
            </a:r>
          </a:p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Stratified societies: nobility, middle strata, and commoners. </a:t>
            </a:r>
          </a:p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Use of TRIBUTE (labour/ goods)</a:t>
            </a:r>
          </a:p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RECOGNISABLE to Iberians. Dense populations will also supply labour for Colonial project</a:t>
            </a:r>
          </a:p>
        </p:txBody>
      </p:sp>
    </p:spTree>
    <p:extLst>
      <p:ext uri="{BB962C8B-B14F-4D97-AF65-F5344CB8AC3E}">
        <p14:creationId xmlns:p14="http://schemas.microsoft.com/office/powerpoint/2010/main" val="120031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72F32C11-9B73-7565-2DE1-D7BA25A210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579"/>
          <a:stretch/>
        </p:blipFill>
        <p:spPr bwMode="auto">
          <a:xfrm>
            <a:off x="0" y="0"/>
            <a:ext cx="4333376" cy="638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525F2BB-E442-95BD-808A-531A9C6BC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1680" y="247025"/>
            <a:ext cx="5143500" cy="802206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3400" dirty="0"/>
              <a:t>Similar characteristics across Ancient American Empires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9EA55E-4B9F-4442-E456-8BF3C8964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0575" y="1296255"/>
            <a:ext cx="4129088" cy="5418870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Process 150 to 200 years of a consolidation of territorial expansive empires</a:t>
            </a:r>
          </a:p>
          <a:p>
            <a:r>
              <a:rPr lang="en-GB" sz="2000" dirty="0"/>
              <a:t>Sun god associated with eagles, jaguar and strength</a:t>
            </a:r>
          </a:p>
          <a:p>
            <a:r>
              <a:rPr lang="en-GB" sz="2000" dirty="0"/>
              <a:t>Taxation</a:t>
            </a:r>
          </a:p>
          <a:p>
            <a:r>
              <a:rPr lang="en-GB" sz="2000" dirty="0"/>
              <a:t>Army</a:t>
            </a:r>
          </a:p>
          <a:p>
            <a:r>
              <a:rPr lang="en-GB" sz="2000" dirty="0"/>
              <a:t>Maize as a crop related to territoriality </a:t>
            </a:r>
          </a:p>
          <a:p>
            <a:r>
              <a:rPr lang="en-GB" sz="2000" dirty="0"/>
              <a:t>Aggregation of gods under the imperial theogony </a:t>
            </a:r>
          </a:p>
          <a:p>
            <a:r>
              <a:rPr lang="en-GB" sz="2000" dirty="0">
                <a:solidFill>
                  <a:srgbClr val="FF0000"/>
                </a:solidFill>
              </a:rPr>
              <a:t>Important difference: </a:t>
            </a:r>
            <a:r>
              <a:rPr lang="en-GB" sz="2000" dirty="0"/>
              <a:t>Incan emperor assumed he embodied the god Viracocha, the creator god of culture, while Mesoamerican emperors personified and acquired ‘parts of gods’.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56040C-75B5-AB19-FA1B-F87B1A9FA7D9}"/>
              </a:ext>
            </a:extLst>
          </p:cNvPr>
          <p:cNvSpPr txBox="1"/>
          <p:nvPr/>
        </p:nvSpPr>
        <p:spPr>
          <a:xfrm>
            <a:off x="53654" y="6215388"/>
            <a:ext cx="4022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00B0F0"/>
                </a:solidFill>
              </a:rPr>
              <a:t>Guaman</a:t>
            </a:r>
            <a:r>
              <a:rPr lang="es-MX" b="1" dirty="0">
                <a:solidFill>
                  <a:srgbClr val="00B0F0"/>
                </a:solidFill>
              </a:rPr>
              <a:t> Poma de Ayala, </a:t>
            </a:r>
            <a:r>
              <a:rPr lang="es-MX" b="1" i="1" dirty="0" err="1">
                <a:solidFill>
                  <a:srgbClr val="00B0F0"/>
                </a:solidFill>
              </a:rPr>
              <a:t>Chronica</a:t>
            </a:r>
            <a:r>
              <a:rPr lang="es-MX" b="1" i="1" dirty="0">
                <a:solidFill>
                  <a:srgbClr val="00B0F0"/>
                </a:solidFill>
              </a:rPr>
              <a:t> y buen gobierno…</a:t>
            </a:r>
          </a:p>
        </p:txBody>
      </p:sp>
    </p:spTree>
    <p:extLst>
      <p:ext uri="{BB962C8B-B14F-4D97-AF65-F5344CB8AC3E}">
        <p14:creationId xmlns:p14="http://schemas.microsoft.com/office/powerpoint/2010/main" val="5874741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7A203437-703A-4E00-A8C0-91D328D6C7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33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011CFE6-747A-0BD4-45AA-BB505CA25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9"/>
          <a:stretch/>
        </p:blipFill>
        <p:spPr bwMode="auto">
          <a:xfrm>
            <a:off x="3416427" y="6"/>
            <a:ext cx="5727572" cy="276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1032">
            <a:extLst>
              <a:ext uri="{FF2B5EF4-FFF2-40B4-BE49-F238E27FC236}">
                <a16:creationId xmlns:a16="http://schemas.microsoft.com/office/drawing/2014/main" id="{CD84038B-4A56-439B-A184-79B2D45066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762729"/>
            <a:ext cx="9144000" cy="64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Imagen 3" descr="tenoch .jpg">
            <a:extLst>
              <a:ext uri="{FF2B5EF4-FFF2-40B4-BE49-F238E27FC236}">
                <a16:creationId xmlns:a16="http://schemas.microsoft.com/office/drawing/2014/main" id="{FFBA8EE7-7DDD-E04E-B3AD-850A2DED74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6" r="11385"/>
          <a:stretch/>
        </p:blipFill>
        <p:spPr>
          <a:xfrm>
            <a:off x="20" y="2826737"/>
            <a:ext cx="3424313" cy="4031263"/>
          </a:xfrm>
          <a:prstGeom prst="rect">
            <a:avLst/>
          </a:prstGeom>
        </p:spPr>
      </p:pic>
      <p:sp>
        <p:nvSpPr>
          <p:cNvPr id="7" name="Rectángulo 4">
            <a:extLst>
              <a:ext uri="{FF2B5EF4-FFF2-40B4-BE49-F238E27FC236}">
                <a16:creationId xmlns:a16="http://schemas.microsoft.com/office/drawing/2014/main" id="{67FAFD5F-DC98-EB43-9496-85457F04A655}"/>
              </a:ext>
            </a:extLst>
          </p:cNvPr>
          <p:cNvSpPr/>
          <p:nvPr/>
        </p:nvSpPr>
        <p:spPr>
          <a:xfrm>
            <a:off x="4087224" y="3455208"/>
            <a:ext cx="4306824" cy="23447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1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/>
              <a:t>The Triple Alliance (Tenochtitlan, Tlacopan and Tezcoco)</a:t>
            </a:r>
          </a:p>
          <a:p>
            <a:pPr lvl="1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/>
              <a:t>1427-1519</a:t>
            </a:r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4F96EE13-2C4D-4262-812E-DDE5FC35F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429" y="3404996"/>
            <a:ext cx="6858002" cy="4800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3293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ztec empire.png">
            <a:extLst>
              <a:ext uri="{FF2B5EF4-FFF2-40B4-BE49-F238E27FC236}">
                <a16:creationId xmlns:a16="http://schemas.microsoft.com/office/drawing/2014/main" id="{0C9E1925-1CE7-404B-938E-BEC1780F4E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04" r="14495"/>
          <a:stretch/>
        </p:blipFill>
        <p:spPr>
          <a:xfrm>
            <a:off x="241299" y="321733"/>
            <a:ext cx="8661401" cy="6214534"/>
          </a:xfrm>
          <a:prstGeom prst="rect">
            <a:avLst/>
          </a:prstGeom>
          <a:solidFill>
            <a:srgbClr val="B5E4FF"/>
          </a:solidFill>
        </p:spPr>
      </p:pic>
    </p:spTree>
    <p:extLst>
      <p:ext uri="{BB962C8B-B14F-4D97-AF65-F5344CB8AC3E}">
        <p14:creationId xmlns:p14="http://schemas.microsoft.com/office/powerpoint/2010/main" val="1544208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3" descr="Figura-5-Matricula-de-tributos-lamina-23.png">
            <a:extLst>
              <a:ext uri="{FF2B5EF4-FFF2-40B4-BE49-F238E27FC236}">
                <a16:creationId xmlns:a16="http://schemas.microsoft.com/office/drawing/2014/main" id="{096DEF1D-15F4-0543-AF02-3DC74D99B8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" t="6334" r="24627" b="1859"/>
          <a:stretch/>
        </p:blipFill>
        <p:spPr>
          <a:xfrm>
            <a:off x="20068" y="0"/>
            <a:ext cx="3622034" cy="6858000"/>
          </a:xfrm>
          <a:prstGeom prst="rect">
            <a:avLst/>
          </a:prstGeom>
          <a:ln>
            <a:solidFill>
              <a:srgbClr val="32242D"/>
            </a:solidFill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E910E0E-93EB-4249-BF83-5FC5824808CE}"/>
              </a:ext>
            </a:extLst>
          </p:cNvPr>
          <p:cNvSpPr txBox="1">
            <a:spLocks/>
          </p:cNvSpPr>
          <p:nvPr/>
        </p:nvSpPr>
        <p:spPr>
          <a:xfrm>
            <a:off x="628650" y="963877"/>
            <a:ext cx="2620771" cy="4930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dirty="0">
                <a:latin typeface="Bodoni 72 Book" pitchFamily="2" charset="0"/>
                <a:cs typeface="Didot"/>
              </a:rPr>
              <a:t>Features of the Mexica Triple Alliance ‘Aztec Empire’: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E93D632-D25F-CD41-8E34-13BD4DC88F41}"/>
              </a:ext>
            </a:extLst>
          </p:cNvPr>
          <p:cNvSpPr txBox="1">
            <a:spLocks/>
          </p:cNvSpPr>
          <p:nvPr/>
        </p:nvSpPr>
        <p:spPr>
          <a:xfrm>
            <a:off x="3975319" y="1183835"/>
            <a:ext cx="4783327" cy="4930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Based on village units: </a:t>
            </a:r>
            <a:r>
              <a:rPr lang="en-GB" sz="2100" dirty="0">
                <a:latin typeface="Helvetica Light" panose="020B0403020202020204" pitchFamily="34" charset="0"/>
                <a:cs typeface="Avenir Medium"/>
              </a:rPr>
              <a:t>calpulli. </a:t>
            </a:r>
            <a:r>
              <a:rPr lang="en-GB" sz="2100" dirty="0">
                <a:latin typeface="Helvetica Light" panose="020B0403020202020204" pitchFamily="34" charset="0"/>
                <a:cs typeface="Avenir Light"/>
              </a:rPr>
              <a:t>Empire built by adding these units.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Very stratified society:  elite are warriors/ priests etc; live in </a:t>
            </a:r>
            <a:r>
              <a:rPr lang="en-GB" sz="2100" dirty="0" err="1">
                <a:latin typeface="Helvetica Light" panose="020B0403020202020204" pitchFamily="34" charset="0"/>
                <a:cs typeface="Avenir Light"/>
              </a:rPr>
              <a:t>Tenochtitlán</a:t>
            </a:r>
            <a:r>
              <a:rPr lang="en-GB" sz="2100" dirty="0">
                <a:latin typeface="Helvetica Light" panose="020B0403020202020204" pitchFamily="34" charset="0"/>
                <a:cs typeface="Avenir Light"/>
              </a:rPr>
              <a:t> &amp; claim tribute from other parts of the empire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Religion is central and not separable from politics. Descent from god Huitzilopochtli justifies rule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Syncretism: calpulli continue to worship own deities but incorporate Huitzilopochtli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Major cultural achievements. Temples; cosmology, education, writing using pictorial/ glyphs system</a:t>
            </a:r>
          </a:p>
          <a:p>
            <a:pPr>
              <a:lnSpc>
                <a:spcPct val="90000"/>
              </a:lnSpc>
            </a:pP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388244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65CA1C65-8693-9F40-BEA9-946906783A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91" b="12880"/>
          <a:stretch/>
        </p:blipFill>
        <p:spPr>
          <a:xfrm>
            <a:off x="232480" y="4470306"/>
            <a:ext cx="3072131" cy="2264661"/>
          </a:xfrm>
          <a:prstGeom prst="rect">
            <a:avLst/>
          </a:prstGeom>
        </p:spPr>
      </p:pic>
      <p:cxnSp>
        <p:nvCxnSpPr>
          <p:cNvPr id="35" name="Straight Connector 24">
            <a:extLst>
              <a:ext uri="{FF2B5EF4-FFF2-40B4-BE49-F238E27FC236}">
                <a16:creationId xmlns:a16="http://schemas.microsoft.com/office/drawing/2014/main" id="{D4BDCD00-BA97-40D8-93CD-0A9CA931B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51560" y="3429000"/>
            <a:ext cx="1977390" cy="0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aztecpoliticalstru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80" y="218331"/>
            <a:ext cx="3072131" cy="4165602"/>
          </a:xfrm>
          <a:prstGeom prst="rect">
            <a:avLst/>
          </a:prstGeom>
        </p:spPr>
      </p:pic>
      <p:cxnSp>
        <p:nvCxnSpPr>
          <p:cNvPr id="36" name="Straight Connector 26">
            <a:extLst>
              <a:ext uri="{FF2B5EF4-FFF2-40B4-BE49-F238E27FC236}">
                <a16:creationId xmlns:a16="http://schemas.microsoft.com/office/drawing/2014/main" id="{2D631E40-F51C-4828-B23B-DF9035132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 descr="Wk4 Aztec society.pdf">
            <a:extLst>
              <a:ext uri="{FF2B5EF4-FFF2-40B4-BE49-F238E27FC236}">
                <a16:creationId xmlns:a16="http://schemas.microsoft.com/office/drawing/2014/main" id="{EB2ABE38-A4D4-9A43-85BC-D345AA6676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5" t="12560" r="8628" b="21684"/>
          <a:stretch/>
        </p:blipFill>
        <p:spPr>
          <a:xfrm>
            <a:off x="3862945" y="1123527"/>
            <a:ext cx="4242558" cy="46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51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325166D1-1B21-4128-AC42-61745528E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6368" y="1641752"/>
            <a:ext cx="3293268" cy="1323439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700">
                <a:solidFill>
                  <a:schemeClr val="bg1"/>
                </a:solidFill>
                <a:latin typeface="Bodoni 72 Book" pitchFamily="2" charset="0"/>
                <a:cs typeface="Avenir Light"/>
              </a:rPr>
              <a:t>Some key terms: </a:t>
            </a:r>
            <a:r>
              <a:rPr lang="en-GB" sz="2700" i="1">
                <a:solidFill>
                  <a:schemeClr val="bg1"/>
                </a:solidFill>
                <a:latin typeface="Bodoni 72 Book" pitchFamily="2" charset="0"/>
                <a:cs typeface="Avenir Light"/>
              </a:rPr>
              <a:t>discovery, conquests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E35CE0-E85B-195B-AE11-3019CB99D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2"/>
          <a:stretch/>
        </p:blipFill>
        <p:spPr bwMode="auto">
          <a:xfrm>
            <a:off x="20" y="2"/>
            <a:ext cx="4640239" cy="6857998"/>
          </a:xfrm>
          <a:custGeom>
            <a:avLst/>
            <a:gdLst/>
            <a:ahLst/>
            <a:cxnLst/>
            <a:rect l="l" t="t" r="r" b="b"/>
            <a:pathLst>
              <a:path w="6187012" h="6857998">
                <a:moveTo>
                  <a:pt x="5434855" y="6118149"/>
                </a:moveTo>
                <a:cubicBezTo>
                  <a:pt x="5441404" y="6124102"/>
                  <a:pt x="5449025" y="6129341"/>
                  <a:pt x="5456075" y="6133723"/>
                </a:cubicBezTo>
                <a:cubicBezTo>
                  <a:pt x="5463218" y="6138152"/>
                  <a:pt x="5468564" y="6143474"/>
                  <a:pt x="5472234" y="6149380"/>
                </a:cubicBezTo>
                <a:lnTo>
                  <a:pt x="5477710" y="6166562"/>
                </a:lnTo>
                <a:lnTo>
                  <a:pt x="5472234" y="6149379"/>
                </a:lnTo>
                <a:cubicBezTo>
                  <a:pt x="5468564" y="6143474"/>
                  <a:pt x="5463218" y="6138152"/>
                  <a:pt x="5456075" y="6133722"/>
                </a:cubicBezTo>
                <a:cubicBezTo>
                  <a:pt x="5449025" y="6129341"/>
                  <a:pt x="5441404" y="6124102"/>
                  <a:pt x="5434855" y="6118149"/>
                </a:cubicBezTo>
                <a:close/>
                <a:moveTo>
                  <a:pt x="5343013" y="4941372"/>
                </a:moveTo>
                <a:lnTo>
                  <a:pt x="5346342" y="4950869"/>
                </a:lnTo>
                <a:lnTo>
                  <a:pt x="5356027" y="4991382"/>
                </a:lnTo>
                <a:lnTo>
                  <a:pt x="5346342" y="4950868"/>
                </a:lnTo>
                <a:close/>
                <a:moveTo>
                  <a:pt x="5346951" y="4749807"/>
                </a:moveTo>
                <a:cubicBezTo>
                  <a:pt x="5334815" y="4762826"/>
                  <a:pt x="5333958" y="4781365"/>
                  <a:pt x="5332244" y="4799797"/>
                </a:cubicBezTo>
                <a:cubicBezTo>
                  <a:pt x="5333958" y="4781365"/>
                  <a:pt x="5334815" y="4762827"/>
                  <a:pt x="5346951" y="4749807"/>
                </a:cubicBezTo>
                <a:close/>
                <a:moveTo>
                  <a:pt x="5364750" y="4543185"/>
                </a:moveTo>
                <a:cubicBezTo>
                  <a:pt x="5365727" y="4548281"/>
                  <a:pt x="5367775" y="4553662"/>
                  <a:pt x="5370156" y="4557092"/>
                </a:cubicBezTo>
                <a:cubicBezTo>
                  <a:pt x="5381776" y="4573618"/>
                  <a:pt x="5390563" y="4588275"/>
                  <a:pt x="5396519" y="4602021"/>
                </a:cubicBezTo>
                <a:cubicBezTo>
                  <a:pt x="5390563" y="4588275"/>
                  <a:pt x="5381776" y="4573618"/>
                  <a:pt x="5370156" y="4557091"/>
                </a:cubicBezTo>
                <a:close/>
                <a:moveTo>
                  <a:pt x="5830968" y="2819253"/>
                </a:moveTo>
                <a:lnTo>
                  <a:pt x="5842611" y="2827484"/>
                </a:lnTo>
                <a:lnTo>
                  <a:pt x="5842613" y="2827486"/>
                </a:lnTo>
                <a:lnTo>
                  <a:pt x="5871116" y="2861156"/>
                </a:lnTo>
                <a:lnTo>
                  <a:pt x="5861462" y="2842392"/>
                </a:lnTo>
                <a:lnTo>
                  <a:pt x="5842613" y="2827486"/>
                </a:lnTo>
                <a:lnTo>
                  <a:pt x="5842611" y="2827483"/>
                </a:lnTo>
                <a:close/>
                <a:moveTo>
                  <a:pt x="5761313" y="1974015"/>
                </a:moveTo>
                <a:lnTo>
                  <a:pt x="5754799" y="1999763"/>
                </a:lnTo>
                <a:cubicBezTo>
                  <a:pt x="5750990" y="2008056"/>
                  <a:pt x="5745310" y="2016020"/>
                  <a:pt x="5737071" y="2023547"/>
                </a:cubicBezTo>
                <a:cubicBezTo>
                  <a:pt x="5753550" y="2008497"/>
                  <a:pt x="5759789" y="1991685"/>
                  <a:pt x="5761313" y="1974015"/>
                </a:cubicBezTo>
                <a:close/>
                <a:moveTo>
                  <a:pt x="5744119" y="1768838"/>
                </a:moveTo>
                <a:cubicBezTo>
                  <a:pt x="5739738" y="1774411"/>
                  <a:pt x="5736975" y="1779948"/>
                  <a:pt x="5735518" y="1785412"/>
                </a:cubicBezTo>
                <a:lnTo>
                  <a:pt x="5734738" y="1801558"/>
                </a:lnTo>
                <a:cubicBezTo>
                  <a:pt x="5733070" y="1790986"/>
                  <a:pt x="5735356" y="1779981"/>
                  <a:pt x="5744119" y="1768838"/>
                </a:cubicBezTo>
                <a:close/>
                <a:moveTo>
                  <a:pt x="5853708" y="520953"/>
                </a:moveTo>
                <a:lnTo>
                  <a:pt x="5846981" y="549926"/>
                </a:lnTo>
                <a:lnTo>
                  <a:pt x="5840726" y="566616"/>
                </a:lnTo>
                <a:lnTo>
                  <a:pt x="5834776" y="581804"/>
                </a:lnTo>
                <a:lnTo>
                  <a:pt x="5834358" y="583595"/>
                </a:lnTo>
                <a:lnTo>
                  <a:pt x="5832183" y="589388"/>
                </a:lnTo>
                <a:cubicBezTo>
                  <a:pt x="5829783" y="597005"/>
                  <a:pt x="5828025" y="604728"/>
                  <a:pt x="5827560" y="612658"/>
                </a:cubicBezTo>
                <a:lnTo>
                  <a:pt x="5834358" y="583595"/>
                </a:lnTo>
                <a:lnTo>
                  <a:pt x="5840674" y="566754"/>
                </a:lnTo>
                <a:lnTo>
                  <a:pt x="5840726" y="566616"/>
                </a:lnTo>
                <a:lnTo>
                  <a:pt x="5846564" y="551717"/>
                </a:lnTo>
                <a:lnTo>
                  <a:pt x="5846981" y="549926"/>
                </a:lnTo>
                <a:lnTo>
                  <a:pt x="5849145" y="544146"/>
                </a:lnTo>
                <a:cubicBezTo>
                  <a:pt x="5851532" y="536547"/>
                  <a:pt x="5853271" y="528850"/>
                  <a:pt x="5853708" y="520953"/>
                </a:cubicBezTo>
                <a:close/>
                <a:moveTo>
                  <a:pt x="5802605" y="268794"/>
                </a:moveTo>
                <a:cubicBezTo>
                  <a:pt x="5800080" y="279176"/>
                  <a:pt x="5798377" y="289296"/>
                  <a:pt x="5797729" y="299164"/>
                </a:cubicBezTo>
                <a:cubicBezTo>
                  <a:pt x="5797080" y="309031"/>
                  <a:pt x="5797485" y="318646"/>
                  <a:pt x="5799176" y="328017"/>
                </a:cubicBezTo>
                <a:close/>
                <a:moveTo>
                  <a:pt x="0" y="0"/>
                </a:moveTo>
                <a:lnTo>
                  <a:pt x="6120021" y="0"/>
                </a:lnTo>
                <a:lnTo>
                  <a:pt x="6115806" y="24480"/>
                </a:lnTo>
                <a:cubicBezTo>
                  <a:pt x="6113321" y="32636"/>
                  <a:pt x="6109559" y="40471"/>
                  <a:pt x="6103795" y="47806"/>
                </a:cubicBezTo>
                <a:cubicBezTo>
                  <a:pt x="6088935" y="66857"/>
                  <a:pt x="6092364" y="85336"/>
                  <a:pt x="6094651" y="105718"/>
                </a:cubicBezTo>
                <a:cubicBezTo>
                  <a:pt x="6096365" y="121150"/>
                  <a:pt x="6095794" y="136963"/>
                  <a:pt x="6095986" y="152584"/>
                </a:cubicBezTo>
                <a:cubicBezTo>
                  <a:pt x="6096555" y="180017"/>
                  <a:pt x="6096746" y="207450"/>
                  <a:pt x="6097699" y="234883"/>
                </a:cubicBezTo>
                <a:cubicBezTo>
                  <a:pt x="6098079" y="243648"/>
                  <a:pt x="6102844" y="252600"/>
                  <a:pt x="6102082" y="261173"/>
                </a:cubicBezTo>
                <a:cubicBezTo>
                  <a:pt x="6098461" y="300800"/>
                  <a:pt x="6092746" y="340425"/>
                  <a:pt x="6089507" y="380050"/>
                </a:cubicBezTo>
                <a:cubicBezTo>
                  <a:pt x="6087603" y="402529"/>
                  <a:pt x="6091220" y="425581"/>
                  <a:pt x="6088555" y="447870"/>
                </a:cubicBezTo>
                <a:cubicBezTo>
                  <a:pt x="6085507" y="473587"/>
                  <a:pt x="6077697" y="498733"/>
                  <a:pt x="6072932" y="524262"/>
                </a:cubicBezTo>
                <a:cubicBezTo>
                  <a:pt x="6071600" y="531310"/>
                  <a:pt x="6073315" y="539121"/>
                  <a:pt x="6073694" y="546552"/>
                </a:cubicBezTo>
                <a:cubicBezTo>
                  <a:pt x="6074076" y="554933"/>
                  <a:pt x="6074838" y="563125"/>
                  <a:pt x="6075029" y="571508"/>
                </a:cubicBezTo>
                <a:cubicBezTo>
                  <a:pt x="6075411" y="597037"/>
                  <a:pt x="6074838" y="622564"/>
                  <a:pt x="6076173" y="648092"/>
                </a:cubicBezTo>
                <a:cubicBezTo>
                  <a:pt x="6076934" y="663713"/>
                  <a:pt x="6084744" y="680096"/>
                  <a:pt x="6081886" y="694576"/>
                </a:cubicBezTo>
                <a:cubicBezTo>
                  <a:pt x="6076363" y="724104"/>
                  <a:pt x="6088745" y="753633"/>
                  <a:pt x="6078459" y="783158"/>
                </a:cubicBezTo>
                <a:cubicBezTo>
                  <a:pt x="6075411" y="792306"/>
                  <a:pt x="6083031" y="804877"/>
                  <a:pt x="6083411" y="815929"/>
                </a:cubicBezTo>
                <a:cubicBezTo>
                  <a:pt x="6084363" y="843552"/>
                  <a:pt x="6084173" y="871173"/>
                  <a:pt x="6083983" y="898797"/>
                </a:cubicBezTo>
                <a:cubicBezTo>
                  <a:pt x="6083793" y="923562"/>
                  <a:pt x="6086459" y="949281"/>
                  <a:pt x="6081125" y="973095"/>
                </a:cubicBezTo>
                <a:cubicBezTo>
                  <a:pt x="6075411" y="998052"/>
                  <a:pt x="6076173" y="1020529"/>
                  <a:pt x="6082649" y="1044725"/>
                </a:cubicBezTo>
                <a:cubicBezTo>
                  <a:pt x="6087031" y="1061298"/>
                  <a:pt x="6087603" y="1078826"/>
                  <a:pt x="6088935" y="1095972"/>
                </a:cubicBezTo>
                <a:cubicBezTo>
                  <a:pt x="6090459" y="1114449"/>
                  <a:pt x="6086459" y="1134834"/>
                  <a:pt x="6092746" y="1151600"/>
                </a:cubicBezTo>
                <a:cubicBezTo>
                  <a:pt x="6111415" y="1201512"/>
                  <a:pt x="6115415" y="1252757"/>
                  <a:pt x="6115415" y="1304955"/>
                </a:cubicBezTo>
                <a:cubicBezTo>
                  <a:pt x="6115415" y="1314483"/>
                  <a:pt x="6112750" y="1324198"/>
                  <a:pt x="6109892" y="1333341"/>
                </a:cubicBezTo>
                <a:cubicBezTo>
                  <a:pt x="6092746" y="1386684"/>
                  <a:pt x="6094269" y="1440216"/>
                  <a:pt x="6104748" y="1494509"/>
                </a:cubicBezTo>
                <a:cubicBezTo>
                  <a:pt x="6107034" y="1505751"/>
                  <a:pt x="6107415" y="1518324"/>
                  <a:pt x="6105130" y="1529563"/>
                </a:cubicBezTo>
                <a:cubicBezTo>
                  <a:pt x="6098461" y="1561189"/>
                  <a:pt x="6087411" y="1591859"/>
                  <a:pt x="6082649" y="1623675"/>
                </a:cubicBezTo>
                <a:cubicBezTo>
                  <a:pt x="6074838" y="1676253"/>
                  <a:pt x="6101126" y="1721785"/>
                  <a:pt x="6118274" y="1768838"/>
                </a:cubicBezTo>
                <a:cubicBezTo>
                  <a:pt x="6134467" y="1813610"/>
                  <a:pt x="6171044" y="1851709"/>
                  <a:pt x="6162851" y="1904673"/>
                </a:cubicBezTo>
                <a:cubicBezTo>
                  <a:pt x="6162090" y="1910004"/>
                  <a:pt x="6167233" y="1915912"/>
                  <a:pt x="6168567" y="1921817"/>
                </a:cubicBezTo>
                <a:cubicBezTo>
                  <a:pt x="6172188" y="1938009"/>
                  <a:pt x="6176566" y="1954202"/>
                  <a:pt x="6178283" y="1970586"/>
                </a:cubicBezTo>
                <a:cubicBezTo>
                  <a:pt x="6180570" y="1990589"/>
                  <a:pt x="6179809" y="2010974"/>
                  <a:pt x="6181713" y="2030977"/>
                </a:cubicBezTo>
                <a:cubicBezTo>
                  <a:pt x="6182856" y="2043835"/>
                  <a:pt x="6184951" y="2056600"/>
                  <a:pt x="6186761" y="2069340"/>
                </a:cubicBezTo>
                <a:lnTo>
                  <a:pt x="6187012" y="2072225"/>
                </a:lnTo>
                <a:lnTo>
                  <a:pt x="6187012" y="2131532"/>
                </a:lnTo>
                <a:lnTo>
                  <a:pt x="6186141" y="2138304"/>
                </a:lnTo>
                <a:cubicBezTo>
                  <a:pt x="6183950" y="2148519"/>
                  <a:pt x="6181332" y="2158712"/>
                  <a:pt x="6179617" y="2168903"/>
                </a:cubicBezTo>
                <a:cubicBezTo>
                  <a:pt x="6174854" y="2197670"/>
                  <a:pt x="6176188" y="2229296"/>
                  <a:pt x="6163995" y="2254633"/>
                </a:cubicBezTo>
                <a:cubicBezTo>
                  <a:pt x="6151041" y="2281683"/>
                  <a:pt x="6145135" y="2307402"/>
                  <a:pt x="6149135" y="2335405"/>
                </a:cubicBezTo>
                <a:cubicBezTo>
                  <a:pt x="6150469" y="2344741"/>
                  <a:pt x="6158471" y="2356744"/>
                  <a:pt x="6166661" y="2360933"/>
                </a:cubicBezTo>
                <a:cubicBezTo>
                  <a:pt x="6184950" y="2370270"/>
                  <a:pt x="6188190" y="2383032"/>
                  <a:pt x="6181902" y="2400369"/>
                </a:cubicBezTo>
                <a:cubicBezTo>
                  <a:pt x="6176566" y="2415420"/>
                  <a:pt x="6173901" y="2433897"/>
                  <a:pt x="6163613" y="2444184"/>
                </a:cubicBezTo>
                <a:cubicBezTo>
                  <a:pt x="6134467" y="2473333"/>
                  <a:pt x="6133515" y="2510483"/>
                  <a:pt x="6125705" y="2546678"/>
                </a:cubicBezTo>
                <a:cubicBezTo>
                  <a:pt x="6120940" y="2568774"/>
                  <a:pt x="6120750" y="2589352"/>
                  <a:pt x="6123988" y="2611450"/>
                </a:cubicBezTo>
                <a:cubicBezTo>
                  <a:pt x="6131227" y="2659455"/>
                  <a:pt x="6120940" y="2706131"/>
                  <a:pt x="6107796" y="2752235"/>
                </a:cubicBezTo>
                <a:cubicBezTo>
                  <a:pt x="6099034" y="2782716"/>
                  <a:pt x="6093699" y="2813958"/>
                  <a:pt x="6084744" y="2844248"/>
                </a:cubicBezTo>
                <a:cubicBezTo>
                  <a:pt x="6077886" y="2866918"/>
                  <a:pt x="6069694" y="2889587"/>
                  <a:pt x="6058646" y="2910353"/>
                </a:cubicBezTo>
                <a:cubicBezTo>
                  <a:pt x="6042452" y="2940455"/>
                  <a:pt x="6018067" y="2966742"/>
                  <a:pt x="6024544" y="3005035"/>
                </a:cubicBezTo>
                <a:cubicBezTo>
                  <a:pt x="6030260" y="3038756"/>
                  <a:pt x="6018259" y="3069235"/>
                  <a:pt x="6006828" y="3100099"/>
                </a:cubicBezTo>
                <a:cubicBezTo>
                  <a:pt x="5998446" y="3122770"/>
                  <a:pt x="5989871" y="3145436"/>
                  <a:pt x="5984537" y="3168870"/>
                </a:cubicBezTo>
                <a:cubicBezTo>
                  <a:pt x="5978251" y="3196686"/>
                  <a:pt x="5980920" y="3228119"/>
                  <a:pt x="5969297" y="3252885"/>
                </a:cubicBezTo>
                <a:cubicBezTo>
                  <a:pt x="5957105" y="3278795"/>
                  <a:pt x="5965297" y="3300319"/>
                  <a:pt x="5968726" y="3323372"/>
                </a:cubicBezTo>
                <a:cubicBezTo>
                  <a:pt x="5974061" y="3360139"/>
                  <a:pt x="5983967" y="3396719"/>
                  <a:pt x="5971395" y="3433866"/>
                </a:cubicBezTo>
                <a:cubicBezTo>
                  <a:pt x="5956153" y="3479015"/>
                  <a:pt x="5939769" y="3523785"/>
                  <a:pt x="5925292" y="3569124"/>
                </a:cubicBezTo>
                <a:cubicBezTo>
                  <a:pt x="5919765" y="3586653"/>
                  <a:pt x="5917479" y="3605509"/>
                  <a:pt x="5915003" y="3623799"/>
                </a:cubicBezTo>
                <a:cubicBezTo>
                  <a:pt x="5912906" y="3641134"/>
                  <a:pt x="5918242" y="3661899"/>
                  <a:pt x="5910241" y="3675238"/>
                </a:cubicBezTo>
                <a:cubicBezTo>
                  <a:pt x="5889667" y="3709529"/>
                  <a:pt x="5879569" y="3744770"/>
                  <a:pt x="5879569" y="3784397"/>
                </a:cubicBezTo>
                <a:cubicBezTo>
                  <a:pt x="5879569" y="3799258"/>
                  <a:pt x="5870996" y="3813737"/>
                  <a:pt x="5869471" y="3828785"/>
                </a:cubicBezTo>
                <a:cubicBezTo>
                  <a:pt x="5867567" y="3849362"/>
                  <a:pt x="5862423" y="3872985"/>
                  <a:pt x="5869664" y="3890891"/>
                </a:cubicBezTo>
                <a:cubicBezTo>
                  <a:pt x="5886809" y="3932993"/>
                  <a:pt x="5872519" y="3967091"/>
                  <a:pt x="5855566" y="4003861"/>
                </a:cubicBezTo>
                <a:cubicBezTo>
                  <a:pt x="5838801" y="4040058"/>
                  <a:pt x="5825466" y="4078159"/>
                  <a:pt x="5814416" y="4116641"/>
                </a:cubicBezTo>
                <a:cubicBezTo>
                  <a:pt x="5810415" y="4131119"/>
                  <a:pt x="5817085" y="4148453"/>
                  <a:pt x="5818417" y="4164458"/>
                </a:cubicBezTo>
                <a:cubicBezTo>
                  <a:pt x="5818798" y="4170174"/>
                  <a:pt x="5819370" y="4176461"/>
                  <a:pt x="5817466" y="4181603"/>
                </a:cubicBezTo>
                <a:cubicBezTo>
                  <a:pt x="5799176" y="4231324"/>
                  <a:pt x="5785269" y="4281810"/>
                  <a:pt x="5794794" y="4335722"/>
                </a:cubicBezTo>
                <a:cubicBezTo>
                  <a:pt x="5795747" y="4340674"/>
                  <a:pt x="5793650" y="4346201"/>
                  <a:pt x="5792317" y="4351154"/>
                </a:cubicBezTo>
                <a:cubicBezTo>
                  <a:pt x="5785461" y="4375349"/>
                  <a:pt x="5774601" y="4398972"/>
                  <a:pt x="5772124" y="4423545"/>
                </a:cubicBezTo>
                <a:cubicBezTo>
                  <a:pt x="5766028" y="4484127"/>
                  <a:pt x="5763550" y="4545086"/>
                  <a:pt x="5759550" y="4606053"/>
                </a:cubicBezTo>
                <a:cubicBezTo>
                  <a:pt x="5759361" y="4609863"/>
                  <a:pt x="5759361" y="4613864"/>
                  <a:pt x="5758027" y="4617291"/>
                </a:cubicBezTo>
                <a:cubicBezTo>
                  <a:pt x="5749834" y="4639772"/>
                  <a:pt x="5752502" y="4659393"/>
                  <a:pt x="5768123" y="4678445"/>
                </a:cubicBezTo>
                <a:cubicBezTo>
                  <a:pt x="5774982" y="4686828"/>
                  <a:pt x="5778601" y="4698258"/>
                  <a:pt x="5782412" y="4708734"/>
                </a:cubicBezTo>
                <a:cubicBezTo>
                  <a:pt x="5788127" y="4724167"/>
                  <a:pt x="5793650" y="4739978"/>
                  <a:pt x="5797271" y="4755980"/>
                </a:cubicBezTo>
                <a:cubicBezTo>
                  <a:pt x="5800700" y="4771793"/>
                  <a:pt x="5805462" y="4788747"/>
                  <a:pt x="5802796" y="4803988"/>
                </a:cubicBezTo>
                <a:cubicBezTo>
                  <a:pt x="5798035" y="4831420"/>
                  <a:pt x="5787366" y="4857522"/>
                  <a:pt x="5780315" y="4884572"/>
                </a:cubicBezTo>
                <a:cubicBezTo>
                  <a:pt x="5777837" y="4893907"/>
                  <a:pt x="5778221" y="4904195"/>
                  <a:pt x="5778030" y="4913909"/>
                </a:cubicBezTo>
                <a:cubicBezTo>
                  <a:pt x="5777459" y="4936201"/>
                  <a:pt x="5782984" y="4959061"/>
                  <a:pt x="5767171" y="4979253"/>
                </a:cubicBezTo>
                <a:cubicBezTo>
                  <a:pt x="5752311" y="4997922"/>
                  <a:pt x="5756692" y="5016785"/>
                  <a:pt x="5767932" y="5036405"/>
                </a:cubicBezTo>
                <a:cubicBezTo>
                  <a:pt x="5775934" y="5050504"/>
                  <a:pt x="5782221" y="5066505"/>
                  <a:pt x="5785269" y="5082317"/>
                </a:cubicBezTo>
                <a:cubicBezTo>
                  <a:pt x="5789460" y="5104036"/>
                  <a:pt x="5791175" y="5125562"/>
                  <a:pt x="5788697" y="5148995"/>
                </a:cubicBezTo>
                <a:cubicBezTo>
                  <a:pt x="5786983" y="5165570"/>
                  <a:pt x="5786221" y="5179097"/>
                  <a:pt x="5776125" y="5192051"/>
                </a:cubicBezTo>
                <a:cubicBezTo>
                  <a:pt x="5774601" y="5194145"/>
                  <a:pt x="5774219" y="5197955"/>
                  <a:pt x="5774412" y="5200813"/>
                </a:cubicBezTo>
                <a:cubicBezTo>
                  <a:pt x="5777649" y="5238343"/>
                  <a:pt x="5775934" y="5275491"/>
                  <a:pt x="5773646" y="5313403"/>
                </a:cubicBezTo>
                <a:cubicBezTo>
                  <a:pt x="5770601" y="5361598"/>
                  <a:pt x="5779553" y="5412276"/>
                  <a:pt x="5811559" y="5453995"/>
                </a:cubicBezTo>
                <a:cubicBezTo>
                  <a:pt x="5816322" y="5460092"/>
                  <a:pt x="5818417" y="5469236"/>
                  <a:pt x="5819562" y="5477239"/>
                </a:cubicBezTo>
                <a:cubicBezTo>
                  <a:pt x="5824514" y="5514957"/>
                  <a:pt x="5827942" y="5552869"/>
                  <a:pt x="5833467" y="5590590"/>
                </a:cubicBezTo>
                <a:cubicBezTo>
                  <a:pt x="5836516" y="5611164"/>
                  <a:pt x="5839182" y="5632691"/>
                  <a:pt x="5847565" y="5651360"/>
                </a:cubicBezTo>
                <a:cubicBezTo>
                  <a:pt x="5855756" y="5669647"/>
                  <a:pt x="5865471" y="5684320"/>
                  <a:pt x="5848327" y="5695178"/>
                </a:cubicBezTo>
                <a:cubicBezTo>
                  <a:pt x="5857471" y="5714607"/>
                  <a:pt x="5865092" y="5731564"/>
                  <a:pt x="5873282" y="5748136"/>
                </a:cubicBezTo>
                <a:cubicBezTo>
                  <a:pt x="5876329" y="5754234"/>
                  <a:pt x="5881284" y="5759378"/>
                  <a:pt x="5884142" y="5765474"/>
                </a:cubicBezTo>
                <a:cubicBezTo>
                  <a:pt x="5887190" y="5771953"/>
                  <a:pt x="5889094" y="5779191"/>
                  <a:pt x="5890620" y="5786239"/>
                </a:cubicBezTo>
                <a:cubicBezTo>
                  <a:pt x="5897477" y="5817674"/>
                  <a:pt x="5903763" y="5849107"/>
                  <a:pt x="5911194" y="5880348"/>
                </a:cubicBezTo>
                <a:cubicBezTo>
                  <a:pt x="5912717" y="5886447"/>
                  <a:pt x="5918813" y="5891590"/>
                  <a:pt x="5922813" y="5897114"/>
                </a:cubicBezTo>
                <a:cubicBezTo>
                  <a:pt x="5925481" y="5900735"/>
                  <a:pt x="5929482" y="5904353"/>
                  <a:pt x="5930054" y="5908355"/>
                </a:cubicBezTo>
                <a:cubicBezTo>
                  <a:pt x="5934626" y="5938836"/>
                  <a:pt x="5939961" y="5969124"/>
                  <a:pt x="5942246" y="5999796"/>
                </a:cubicBezTo>
                <a:cubicBezTo>
                  <a:pt x="5944149" y="6025515"/>
                  <a:pt x="5943580" y="6050282"/>
                  <a:pt x="5976728" y="6056948"/>
                </a:cubicBezTo>
                <a:cubicBezTo>
                  <a:pt x="5982443" y="6058092"/>
                  <a:pt x="5988540" y="6066284"/>
                  <a:pt x="5991396" y="6072569"/>
                </a:cubicBezTo>
                <a:cubicBezTo>
                  <a:pt x="5999589" y="6090477"/>
                  <a:pt x="6005113" y="6109530"/>
                  <a:pt x="6013494" y="6127247"/>
                </a:cubicBezTo>
                <a:cubicBezTo>
                  <a:pt x="6041500" y="6185351"/>
                  <a:pt x="6059217" y="6246121"/>
                  <a:pt x="6055978" y="6311084"/>
                </a:cubicBezTo>
                <a:cubicBezTo>
                  <a:pt x="6055026" y="6331277"/>
                  <a:pt x="6044737" y="6350899"/>
                  <a:pt x="6040926" y="6363664"/>
                </a:cubicBezTo>
                <a:cubicBezTo>
                  <a:pt x="6055978" y="6400429"/>
                  <a:pt x="6070456" y="6431292"/>
                  <a:pt x="6081315" y="6463490"/>
                </a:cubicBezTo>
                <a:cubicBezTo>
                  <a:pt x="6091031" y="6491874"/>
                  <a:pt x="6097127" y="6521593"/>
                  <a:pt x="6104175" y="6550742"/>
                </a:cubicBezTo>
                <a:cubicBezTo>
                  <a:pt x="6106844" y="6561411"/>
                  <a:pt x="6108367" y="6572269"/>
                  <a:pt x="6109702" y="6583128"/>
                </a:cubicBezTo>
                <a:cubicBezTo>
                  <a:pt x="6113892" y="6617036"/>
                  <a:pt x="6103795" y="6652472"/>
                  <a:pt x="6119798" y="6685617"/>
                </a:cubicBezTo>
                <a:cubicBezTo>
                  <a:pt x="6128180" y="6702955"/>
                  <a:pt x="6138276" y="6720103"/>
                  <a:pt x="6142658" y="6738388"/>
                </a:cubicBezTo>
                <a:cubicBezTo>
                  <a:pt x="6147421" y="6758011"/>
                  <a:pt x="6154851" y="6777207"/>
                  <a:pt x="6160162" y="6796804"/>
                </a:cubicBezTo>
                <a:lnTo>
                  <a:pt x="6164933" y="6857457"/>
                </a:lnTo>
                <a:lnTo>
                  <a:pt x="6037694" y="6857457"/>
                </a:lnTo>
                <a:lnTo>
                  <a:pt x="6037694" y="6857998"/>
                </a:lnTo>
                <a:lnTo>
                  <a:pt x="0" y="6857998"/>
                </a:lnTo>
                <a:close/>
              </a:path>
            </a:pathLst>
          </a:custGeom>
          <a:noFill/>
          <a:effectLst>
            <a:outerShdw blurRad="381000" dist="152400" algn="tl" rotWithShape="0">
              <a:prstClr val="black">
                <a:alpha val="1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E6517BAC-C80F-4065-90D8-703493E0B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46533" y="0"/>
            <a:ext cx="656039" cy="6857455"/>
            <a:chOff x="5395368" y="0"/>
            <a:chExt cx="874718" cy="6857455"/>
          </a:xfrm>
        </p:grpSpPr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984DCDA5-A261-4103-B44C-068DCEA033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2404000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4E59A2A1-1352-47AA-80C2-0FF53759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2403998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6369" y="3146400"/>
            <a:ext cx="3293268" cy="2682000"/>
          </a:xfrm>
        </p:spPr>
        <p:txBody>
          <a:bodyPr>
            <a:normAutofit/>
          </a:bodyPr>
          <a:lstStyle/>
          <a:p>
            <a:r>
              <a:rPr lang="en-GB" sz="2100">
                <a:solidFill>
                  <a:schemeClr val="bg1">
                    <a:alpha val="80000"/>
                  </a:schemeClr>
                </a:solidFill>
                <a:latin typeface="Helvetica Light" panose="020B0403020202020204" pitchFamily="34" charset="0"/>
                <a:cs typeface="Avenir Light"/>
              </a:rPr>
              <a:t>Discovery </a:t>
            </a:r>
          </a:p>
          <a:p>
            <a:r>
              <a:rPr lang="en-GB" sz="2100">
                <a:solidFill>
                  <a:schemeClr val="bg1">
                    <a:alpha val="80000"/>
                  </a:schemeClr>
                </a:solidFill>
                <a:latin typeface="Helvetica Light" panose="020B0403020202020204" pitchFamily="34" charset="0"/>
                <a:cs typeface="Avenir Light"/>
              </a:rPr>
              <a:t>Conquest vs Discovery</a:t>
            </a:r>
          </a:p>
          <a:p>
            <a:r>
              <a:rPr lang="en-GB" sz="2100">
                <a:solidFill>
                  <a:schemeClr val="bg1">
                    <a:alpha val="80000"/>
                  </a:schemeClr>
                </a:solidFill>
                <a:latin typeface="Helvetica Light" panose="020B0403020202020204" pitchFamily="34" charset="0"/>
                <a:cs typeface="Avenir Light"/>
              </a:rPr>
              <a:t>Societies of social, religious, cultural and economic classification</a:t>
            </a:r>
          </a:p>
          <a:p>
            <a:endParaRPr lang="en-GB" sz="2100">
              <a:solidFill>
                <a:schemeClr val="bg1">
                  <a:alpha val="80000"/>
                </a:schemeClr>
              </a:solidFill>
              <a:latin typeface="Helvetica Light" panose="020B0403020202020204" pitchFamily="34" charset="0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5575009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5" descr="machu8.jpg">
            <a:extLst>
              <a:ext uri="{FF2B5EF4-FFF2-40B4-BE49-F238E27FC236}">
                <a16:creationId xmlns:a16="http://schemas.microsoft.com/office/drawing/2014/main" id="{0C6B0751-FA13-844A-82A0-B2C5653169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7" r="3966" b="5870"/>
          <a:stretch/>
        </p:blipFill>
        <p:spPr>
          <a:xfrm>
            <a:off x="-2" y="10"/>
            <a:ext cx="9144000" cy="6857990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4752208" y="402547"/>
            <a:ext cx="3989575" cy="216564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85800">
              <a:lnSpc>
                <a:spcPct val="90000"/>
              </a:lnSpc>
              <a:spcAft>
                <a:spcPts val="600"/>
              </a:spcAft>
            </a:pPr>
            <a:endParaRPr lang="en-US" sz="33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3300" kern="1200" dirty="0">
                <a:solidFill>
                  <a:srgbClr val="E9E9E9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Inca Empire 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i="1" kern="1200" dirty="0" err="1">
                <a:solidFill>
                  <a:srgbClr val="E9E9E9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Tahuantinsuyu</a:t>
            </a:r>
            <a:br>
              <a:rPr lang="en-US" sz="33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3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72D119F-8562-42DA-AE9A-70D44FDCF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4" y="-1"/>
            <a:ext cx="4349997" cy="5144691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7" name="Imagen 6" descr="tahuan2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0" r="2563"/>
          <a:stretch/>
        </p:blipFill>
        <p:spPr>
          <a:xfrm>
            <a:off x="-97677" y="-61995"/>
            <a:ext cx="4349997" cy="5136395"/>
          </a:xfrm>
          <a:custGeom>
            <a:avLst/>
            <a:gdLst/>
            <a:ahLst/>
            <a:cxnLst/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353619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AE61D2-4C41-4969-866E-9FFF344CB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br>
              <a:rPr lang="en-GB" dirty="0">
                <a:latin typeface="Bodoni 72 Book" pitchFamily="2" charset="0"/>
                <a:cs typeface="Didot"/>
              </a:rPr>
            </a:br>
            <a:r>
              <a:rPr lang="en-GB" dirty="0">
                <a:latin typeface="Bodoni 72 Book" pitchFamily="2" charset="0"/>
                <a:cs typeface="Didot"/>
              </a:rPr>
              <a:t>Features of the Inca Empire</a:t>
            </a:r>
            <a:br>
              <a:rPr lang="en-GB" dirty="0">
                <a:latin typeface="Bodoni 72 Book" pitchFamily="2" charset="0"/>
                <a:cs typeface="Didot"/>
              </a:rPr>
            </a:br>
            <a:endParaRPr lang="en-GB" dirty="0">
              <a:latin typeface="Bodoni 72 Book" pitchFamily="2" charset="0"/>
              <a:cs typeface="Didot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48F7B6-B45E-465E-9813-2442A4CEC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 lvl="0"/>
            <a:r>
              <a:rPr lang="en-GB" sz="1900" dirty="0">
                <a:latin typeface="Helvetica Light"/>
                <a:cs typeface="Helvetica Light"/>
              </a:rPr>
              <a:t>Stratified society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Based on exacting tribute.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Village units: </a:t>
            </a:r>
            <a:r>
              <a:rPr lang="en-GB" sz="1900" i="1" dirty="0">
                <a:latin typeface="Helvetica Light"/>
                <a:cs typeface="Helvetica Light"/>
              </a:rPr>
              <a:t>ayllu</a:t>
            </a:r>
            <a:r>
              <a:rPr lang="en-GB" sz="1900" dirty="0">
                <a:latin typeface="Helvetica Light"/>
                <a:cs typeface="Helvetica Light"/>
              </a:rPr>
              <a:t>; but also, a centralised bureaucratic state.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Redistribution and reciprocity in Andean society to cope with CLIMATE. 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Central warehouses for population in times of hunger </a:t>
            </a:r>
          </a:p>
          <a:p>
            <a:pPr lvl="0"/>
            <a:r>
              <a:rPr lang="en-GB" sz="1900" dirty="0" err="1">
                <a:latin typeface="Helvetica Light"/>
                <a:cs typeface="Helvetica Light"/>
              </a:rPr>
              <a:t>Mit’a</a:t>
            </a:r>
            <a:r>
              <a:rPr lang="en-GB" sz="1900" dirty="0">
                <a:latin typeface="Helvetica Light"/>
                <a:cs typeface="Helvetica Light"/>
              </a:rPr>
              <a:t> – a system of rotational labour service that will be maintained in modified form under Colonial rule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Religion intertwines with state. Local people also keep own </a:t>
            </a:r>
            <a:r>
              <a:rPr lang="en-GB" sz="1900" i="1" dirty="0" err="1">
                <a:latin typeface="Helvetica Light"/>
                <a:cs typeface="Helvetica Light"/>
              </a:rPr>
              <a:t>huacas</a:t>
            </a:r>
            <a:r>
              <a:rPr lang="en-GB" sz="1900" dirty="0">
                <a:latin typeface="Helvetica Light"/>
                <a:cs typeface="Helvetica Light"/>
              </a:rPr>
              <a:t> (shrines) as well as Inca religion. 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No writing; knotted strings (</a:t>
            </a:r>
            <a:r>
              <a:rPr lang="en-GB" sz="1900" i="1" dirty="0">
                <a:latin typeface="Helvetica Light"/>
                <a:cs typeface="Helvetica Light"/>
              </a:rPr>
              <a:t>quipus</a:t>
            </a:r>
            <a:r>
              <a:rPr lang="en-GB" sz="1900" dirty="0">
                <a:latin typeface="Helvetica Light"/>
                <a:cs typeface="Helvetica Light"/>
              </a:rPr>
              <a:t>)</a:t>
            </a:r>
          </a:p>
          <a:p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841652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terrace farm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4" y="1353345"/>
            <a:ext cx="9014883" cy="5436794"/>
          </a:xfrm>
          <a:prstGeom prst="rect">
            <a:avLst/>
          </a:prstGeom>
          <a:ln>
            <a:solidFill>
              <a:srgbClr val="E9E9E9"/>
            </a:solidFill>
          </a:ln>
        </p:spPr>
      </p:pic>
      <p:pic>
        <p:nvPicPr>
          <p:cNvPr id="7" name="Imagen 6" descr="chasqu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614" y="457179"/>
            <a:ext cx="2106133" cy="2971821"/>
          </a:xfrm>
          <a:prstGeom prst="rect">
            <a:avLst/>
          </a:prstGeom>
          <a:ln>
            <a:solidFill>
              <a:srgbClr val="E9E9E9"/>
            </a:solidFill>
          </a:ln>
        </p:spPr>
      </p:pic>
      <p:pic>
        <p:nvPicPr>
          <p:cNvPr id="9" name="Imagen 1" descr="inca stone.jpg">
            <a:extLst>
              <a:ext uri="{FF2B5EF4-FFF2-40B4-BE49-F238E27FC236}">
                <a16:creationId xmlns:a16="http://schemas.microsoft.com/office/drawing/2014/main" id="{2E0FB807-E7AE-EF42-9683-6307146BA5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680" y="566135"/>
            <a:ext cx="3297393" cy="2232583"/>
          </a:xfrm>
          <a:prstGeom prst="rect">
            <a:avLst/>
          </a:prstGeom>
          <a:ln>
            <a:solidFill>
              <a:srgbClr val="E9E9E9"/>
            </a:solidFill>
          </a:ln>
        </p:spPr>
      </p:pic>
      <p:pic>
        <p:nvPicPr>
          <p:cNvPr id="10" name="Imagen 3" descr="quipu.jpg">
            <a:extLst>
              <a:ext uri="{FF2B5EF4-FFF2-40B4-BE49-F238E27FC236}">
                <a16:creationId xmlns:a16="http://schemas.microsoft.com/office/drawing/2014/main" id="{B33DF216-04DF-8347-85BC-7637BA01F7E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0"/>
          <a:stretch/>
        </p:blipFill>
        <p:spPr>
          <a:xfrm>
            <a:off x="228332" y="614393"/>
            <a:ext cx="3179319" cy="2291050"/>
          </a:xfrm>
          <a:prstGeom prst="rect">
            <a:avLst/>
          </a:prstGeom>
          <a:ln>
            <a:solidFill>
              <a:srgbClr val="E9E9E9"/>
            </a:solidFill>
          </a:ln>
        </p:spPr>
      </p:pic>
    </p:spTree>
    <p:extLst>
      <p:ext uri="{BB962C8B-B14F-4D97-AF65-F5344CB8AC3E}">
        <p14:creationId xmlns:p14="http://schemas.microsoft.com/office/powerpoint/2010/main" val="23398374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65CDE2-194C-4A17-9E3C-017E8A897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0B2DF0-E80B-4635-A9E9-D9FB7C912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457" y="712268"/>
            <a:ext cx="7807893" cy="119353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280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Triple Alliance and Inca empires were very different, but they shared important common traits: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AE495E-2AAF-4BC1-87A5-331009D82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D2B6E-50AC-46CB-B799-21B33BAB6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457" y="2050181"/>
            <a:ext cx="7807893" cy="4126782"/>
          </a:xfrm>
        </p:spPr>
        <p:txBody>
          <a:bodyPr>
            <a:normAutofit/>
          </a:bodyPr>
          <a:lstStyle/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Dense, often urban populations; </a:t>
            </a:r>
          </a:p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Settled agriculture; </a:t>
            </a:r>
          </a:p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Complex social hierarchies; </a:t>
            </a:r>
          </a:p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A central connection between religious belief and social and political structures;</a:t>
            </a:r>
          </a:p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Systems of tribute</a:t>
            </a:r>
          </a:p>
          <a:p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Empire-building: subject peoples under a central ruling group; </a:t>
            </a:r>
          </a:p>
          <a:p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Parts of these empires only RECENTLY created/incorporated; local rivalries and tensions</a:t>
            </a:r>
          </a:p>
        </p:txBody>
      </p:sp>
    </p:spTree>
    <p:extLst>
      <p:ext uri="{BB962C8B-B14F-4D97-AF65-F5344CB8AC3E}">
        <p14:creationId xmlns:p14="http://schemas.microsoft.com/office/powerpoint/2010/main" val="4010935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7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58ABD9-7928-4E95-998A-F3CEC7433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470" y="963877"/>
            <a:ext cx="2861952" cy="4930246"/>
          </a:xfrm>
        </p:spPr>
        <p:txBody>
          <a:bodyPr>
            <a:normAutofit/>
          </a:bodyPr>
          <a:lstStyle/>
          <a:p>
            <a:pPr algn="r"/>
            <a:r>
              <a:rPr lang="en-GB" sz="31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An important clarification…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6FEE8A-6428-4367-A316-D662E9D7E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r>
              <a:rPr lang="en-GB" sz="1900" dirty="0">
                <a:latin typeface="Helvetica Light" panose="020B0403020202020204" pitchFamily="34" charset="0"/>
                <a:cs typeface="Avenir Light"/>
              </a:rPr>
              <a:t>The division into “sedentary,” “semi-sedentary”, “non-sedentary” is helpful in thinking about patterns of Iberian colonisation in the New World…</a:t>
            </a:r>
          </a:p>
          <a:p>
            <a:pPr marL="0" indent="0">
              <a:buNone/>
            </a:pPr>
            <a:endParaRPr lang="en-GB" sz="1900" dirty="0">
              <a:latin typeface="Helvetica Light" panose="020B0403020202020204" pitchFamily="34" charset="0"/>
              <a:cs typeface="Avenir Light"/>
            </a:endParaRPr>
          </a:p>
          <a:p>
            <a:r>
              <a:rPr lang="en-GB" sz="1900" u="sng" dirty="0">
                <a:latin typeface="Helvetica Light" panose="020B0403020202020204" pitchFamily="34" charset="0"/>
                <a:cs typeface="Avenir Light"/>
              </a:rPr>
              <a:t>But it is also a tremendous generalisation</a:t>
            </a:r>
          </a:p>
          <a:p>
            <a:pPr marL="0" indent="0">
              <a:buNone/>
            </a:pPr>
            <a:endParaRPr lang="en-GB" sz="1900" dirty="0">
              <a:latin typeface="Helvetica Light" panose="020B0403020202020204" pitchFamily="34" charset="0"/>
              <a:cs typeface="Avenir Light"/>
            </a:endParaRPr>
          </a:p>
          <a:p>
            <a:r>
              <a:rPr lang="en-GB" sz="1900" dirty="0">
                <a:latin typeface="Helvetica Light" panose="020B0403020202020204" pitchFamily="34" charset="0"/>
                <a:cs typeface="Avenir Light"/>
              </a:rPr>
              <a:t>It should NOT be seen as a value judgement about differing levels of ‘civilisation’, but as reflecting a range of human adaptations to the challenges of the natural environment across this geographically diverse continent</a:t>
            </a:r>
          </a:p>
        </p:txBody>
      </p:sp>
    </p:spTree>
    <p:extLst>
      <p:ext uri="{BB962C8B-B14F-4D97-AF65-F5344CB8AC3E}">
        <p14:creationId xmlns:p14="http://schemas.microsoft.com/office/powerpoint/2010/main" val="31312749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37DBF3FC-0249-AC45-A8ED-D177AB7355D4}"/>
              </a:ext>
            </a:extLst>
          </p:cNvPr>
          <p:cNvSpPr txBox="1">
            <a:spLocks/>
          </p:cNvSpPr>
          <p:nvPr/>
        </p:nvSpPr>
        <p:spPr>
          <a:xfrm>
            <a:off x="62723" y="3795087"/>
            <a:ext cx="2803102" cy="2452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b="1" spc="3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Concluding Thoughts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B7DEFC-4064-8A42-833E-A89E20D431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59" t="7590" r="16030" b="-7589"/>
          <a:stretch/>
        </p:blipFill>
        <p:spPr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2FF2720-F88B-E946-BAA3-2C2EB259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2049" y="3429000"/>
            <a:ext cx="6349229" cy="3428990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Those political, religious or economic similarities that we recognize across Iberia, Africa and the Americas are largely derived from a European colonial gaze which privileged the existence of centralized taxation, religious systems, and urban centres.</a:t>
            </a:r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2200" dirty="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These points of potential connection – which often also became terrible misunderstandings – are a good place to start when thinking about processes of colonization and Indigenous and African resistance after 1492.</a:t>
            </a:r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2200" dirty="0">
              <a:latin typeface="Kigelia" panose="020B0503040502020203" pitchFamily="34" charset="0"/>
              <a:ea typeface="Kigelia" panose="020B0503040502020203" pitchFamily="34" charset="0"/>
              <a:cs typeface="Kigelia" panose="020B0503040502020203" pitchFamily="34" charset="0"/>
            </a:endParaRPr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It is important to challenge the term ‘Pre-Columbian’ to designate peoples from the Americas as 1) Columbus never set foot beyond some places of the Caribbean, 2) C. Columbus himself thought he had reached India (not a new continent) 3) praise for his biography was part of the liberal 19</a:t>
            </a:r>
            <a:r>
              <a:rPr lang="en-GB" sz="2200" baseline="300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th</a:t>
            </a:r>
            <a:r>
              <a:rPr lang="en-GB" sz="2200" dirty="0"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Century nation state building that aimed to erase the Indigenous presence across the Americas.</a:t>
            </a:r>
          </a:p>
        </p:txBody>
      </p:sp>
    </p:spTree>
    <p:extLst>
      <p:ext uri="{BB962C8B-B14F-4D97-AF65-F5344CB8AC3E}">
        <p14:creationId xmlns:p14="http://schemas.microsoft.com/office/powerpoint/2010/main" val="1887845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oup of people in costumes&#10;&#10;Description automatically generated">
            <a:extLst>
              <a:ext uri="{FF2B5EF4-FFF2-40B4-BE49-F238E27FC236}">
                <a16:creationId xmlns:a16="http://schemas.microsoft.com/office/drawing/2014/main" id="{C053C1BE-3CDC-5545-8E64-EBF2BD61AA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8" r="3025" b="5251"/>
          <a:stretch/>
        </p:blipFill>
        <p:spPr>
          <a:xfrm>
            <a:off x="2641851" y="10"/>
            <a:ext cx="6502149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31745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87775" y="674370"/>
            <a:ext cx="73152" cy="411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183" y="2443480"/>
            <a:ext cx="2475738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91927" y="2730800"/>
            <a:ext cx="2579180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800" dirty="0">
                <a:latin typeface="Bodoni 72 Book" pitchFamily="2" charset="0"/>
                <a:cs typeface="Futura Medium" panose="020B0602020204020303" pitchFamily="34" charset="-79"/>
              </a:rPr>
              <a:t>PART 1: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6000" dirty="0">
                <a:latin typeface="Bodoni 72 Book" pitchFamily="2" charset="0"/>
                <a:cs typeface="Futura Medium" panose="020B0602020204020303" pitchFamily="34" charset="-79"/>
              </a:rPr>
              <a:t>IBERIA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ECB691-A6E0-E841-912B-F57222781651}"/>
              </a:ext>
            </a:extLst>
          </p:cNvPr>
          <p:cNvSpPr/>
          <p:nvPr/>
        </p:nvSpPr>
        <p:spPr>
          <a:xfrm>
            <a:off x="233496" y="819260"/>
            <a:ext cx="713572" cy="256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983707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Evolución Alandalu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5" t="5286" r="4976" b="4873"/>
          <a:stretch/>
        </p:blipFill>
        <p:spPr>
          <a:xfrm>
            <a:off x="635083" y="765215"/>
            <a:ext cx="7873834" cy="5871556"/>
          </a:xfrm>
          <a:prstGeom prst="rect">
            <a:avLst/>
          </a:prstGeom>
          <a:ln>
            <a:solidFill>
              <a:srgbClr val="32242D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4CC074-C544-2547-8F96-CF58F717CB87}"/>
              </a:ext>
            </a:extLst>
          </p:cNvPr>
          <p:cNvSpPr txBox="1"/>
          <p:nvPr/>
        </p:nvSpPr>
        <p:spPr>
          <a:xfrm>
            <a:off x="0" y="0"/>
            <a:ext cx="9288966" cy="769441"/>
          </a:xfrm>
          <a:prstGeom prst="rect">
            <a:avLst/>
          </a:prstGeom>
          <a:solidFill>
            <a:srgbClr val="D6F7FF"/>
          </a:solidFill>
        </p:spPr>
        <p:txBody>
          <a:bodyPr wrap="square" rtlCol="0">
            <a:spAutoFit/>
          </a:bodyPr>
          <a:lstStyle/>
          <a:p>
            <a:endParaRPr lang="en-ES" sz="800" dirty="0">
              <a:solidFill>
                <a:srgbClr val="40404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lang="en-ES" sz="2800" spc="300" dirty="0">
                <a:solidFill>
                  <a:srgbClr val="404040"/>
                </a:solidFill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THE R</a:t>
            </a:r>
            <a:r>
              <a:rPr lang="es-419" sz="2800" spc="300" dirty="0">
                <a:solidFill>
                  <a:srgbClr val="404040"/>
                </a:solidFill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ESTAURATION {RECONQUISTA}</a:t>
            </a:r>
            <a:r>
              <a:rPr lang="en-ES" sz="2800" spc="300" dirty="0">
                <a:solidFill>
                  <a:srgbClr val="404040"/>
                </a:solidFill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 </a:t>
            </a:r>
            <a:r>
              <a:rPr lang="en-ES" sz="2800" dirty="0">
                <a:solidFill>
                  <a:srgbClr val="404040"/>
                </a:solidFill>
                <a:latin typeface="Kigelia" panose="020B0503040502020203" pitchFamily="34" charset="0"/>
                <a:ea typeface="Kigelia" panose="020B0503040502020203" pitchFamily="34" charset="0"/>
                <a:cs typeface="Kigelia" panose="020B0503040502020203" pitchFamily="34" charset="0"/>
              </a:rPr>
              <a:t>(711-1492)</a:t>
            </a:r>
          </a:p>
          <a:p>
            <a:endParaRPr lang="en-ES" sz="800" dirty="0">
              <a:solidFill>
                <a:srgbClr val="40404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80273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56" y="963877"/>
            <a:ext cx="2781066" cy="4930246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GB" sz="3700" b="1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Restauration</a:t>
            </a:r>
            <a:r>
              <a:rPr lang="en-GB" sz="3700" b="1" i="1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 (</a:t>
            </a:r>
            <a:r>
              <a:rPr lang="en-GB" sz="3700" b="1" i="1" dirty="0" err="1">
                <a:solidFill>
                  <a:srgbClr val="2C4C52"/>
                </a:solidFill>
                <a:latin typeface="Bodoni 72 Book" pitchFamily="2" charset="0"/>
                <a:cs typeface="Didot"/>
              </a:rPr>
              <a:t>reconquista</a:t>
            </a:r>
            <a:r>
              <a:rPr lang="en-GB" sz="3700" b="1" i="1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)  </a:t>
            </a:r>
            <a:r>
              <a:rPr lang="en-GB" sz="3700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as</a:t>
            </a:r>
            <a:r>
              <a:rPr lang="en-GB" sz="3700" i="1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 </a:t>
            </a:r>
            <a:r>
              <a:rPr lang="en-GB" sz="3700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a historical process deeply marks the Iberian Peninsula…</a:t>
            </a:r>
            <a:endParaRPr lang="en-GB" sz="3700" i="1" dirty="0">
              <a:solidFill>
                <a:srgbClr val="2C4C52"/>
              </a:solidFill>
              <a:latin typeface="Bodoni 72 Book" pitchFamily="2" charset="0"/>
              <a:cs typeface="Dido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023" y="1459823"/>
            <a:ext cx="4783327" cy="493024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Helps create a frontier society: shapes process of land acquisition, population of new lands, spirit of religious crusade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Private adventurers, rewarded by Christian kings: receive wealth, land, status. 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Population strategies: land grants, fueros (political/ judicial liberties) 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Northern Castile: towns are strategy for colonisation 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South: large estates; sparse populations; latifundia; labour through tribute (compare Spanish American </a:t>
            </a:r>
            <a:r>
              <a:rPr lang="en-GB" sz="2100" i="1" dirty="0">
                <a:latin typeface="Helvetica Light"/>
                <a:cs typeface="Helvetica Light"/>
              </a:rPr>
              <a:t>encomienda</a:t>
            </a:r>
            <a:r>
              <a:rPr lang="en-GB" sz="2100" dirty="0">
                <a:latin typeface="Helvetica Light"/>
                <a:cs typeface="Helvetica Light"/>
              </a:rPr>
              <a:t>)</a:t>
            </a:r>
          </a:p>
          <a:p>
            <a:pPr>
              <a:lnSpc>
                <a:spcPct val="90000"/>
              </a:lnSpc>
            </a:pPr>
            <a:endParaRPr lang="en-GB" sz="2100" dirty="0"/>
          </a:p>
          <a:p>
            <a:pPr>
              <a:lnSpc>
                <a:spcPct val="90000"/>
              </a:lnSpc>
            </a:pPr>
            <a:endParaRPr lang="en-GB" sz="2100" dirty="0"/>
          </a:p>
          <a:p>
            <a:pPr>
              <a:lnSpc>
                <a:spcPct val="90000"/>
              </a:lnSpc>
            </a:pP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2674110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RECONQUIST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8" y="304190"/>
            <a:ext cx="9062504" cy="6043147"/>
          </a:xfrm>
          <a:prstGeom prst="rect">
            <a:avLst/>
          </a:prstGeom>
          <a:ln>
            <a:solidFill>
              <a:srgbClr val="493540"/>
            </a:solidFill>
          </a:ln>
        </p:spPr>
      </p:pic>
    </p:spTree>
    <p:extLst>
      <p:ext uri="{BB962C8B-B14F-4D97-AF65-F5344CB8AC3E}">
        <p14:creationId xmlns:p14="http://schemas.microsoft.com/office/powerpoint/2010/main" val="597402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3" descr="Henry_the_Navigator1.jpg">
            <a:extLst>
              <a:ext uri="{FF2B5EF4-FFF2-40B4-BE49-F238E27FC236}">
                <a16:creationId xmlns:a16="http://schemas.microsoft.com/office/drawing/2014/main" id="{7FF2FA0B-7F4F-0048-BAA0-AEF6D17F54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8" r="1" b="11149"/>
          <a:stretch/>
        </p:blipFill>
        <p:spPr>
          <a:xfrm>
            <a:off x="2349120" y="1021"/>
            <a:ext cx="6794879" cy="6855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51124" y="501445"/>
            <a:ext cx="5382844" cy="737419"/>
          </a:xfrm>
          <a:solidFill>
            <a:schemeClr val="tx1">
              <a:lumMod val="9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 defTabSz="914400">
              <a:lnSpc>
                <a:spcPct val="90000"/>
              </a:lnSpc>
            </a:pPr>
            <a:r>
              <a:rPr lang="en-US" sz="4800" kern="1200" dirty="0">
                <a:solidFill>
                  <a:schemeClr val="bg1"/>
                </a:solidFill>
                <a:latin typeface="Bodoni 72 Book" pitchFamily="2" charset="0"/>
                <a:cs typeface="Futura Medium" panose="020B0602020204020303" pitchFamily="34" charset="-79"/>
              </a:rPr>
              <a:t>PORTUGAL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453FF84-60C1-4EA8-B49B-1B8C2D0C5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"/>
            <a:ext cx="4394613" cy="6857997"/>
          </a:xfrm>
          <a:custGeom>
            <a:avLst/>
            <a:gdLst>
              <a:gd name="connsiteX0" fmla="*/ 3198825 w 5859484"/>
              <a:gd name="connsiteY0" fmla="*/ 0 h 6857997"/>
              <a:gd name="connsiteX1" fmla="*/ 3962351 w 5859484"/>
              <a:gd name="connsiteY1" fmla="*/ 0 h 6857997"/>
              <a:gd name="connsiteX2" fmla="*/ 4129776 w 5859484"/>
              <a:gd name="connsiteY2" fmla="*/ 128761 h 6857997"/>
              <a:gd name="connsiteX3" fmla="*/ 5859484 w 5859484"/>
              <a:gd name="connsiteY3" fmla="*/ 3718209 h 6857997"/>
              <a:gd name="connsiteX4" fmla="*/ 4624700 w 5859484"/>
              <a:gd name="connsiteY4" fmla="*/ 6845880 h 6857997"/>
              <a:gd name="connsiteX5" fmla="*/ 4612896 w 5859484"/>
              <a:gd name="connsiteY5" fmla="*/ 6857997 h 6857997"/>
              <a:gd name="connsiteX6" fmla="*/ 4017658 w 5859484"/>
              <a:gd name="connsiteY6" fmla="*/ 6857997 h 6857997"/>
              <a:gd name="connsiteX7" fmla="*/ 4173230 w 5859484"/>
              <a:gd name="connsiteY7" fmla="*/ 6719623 h 6857997"/>
              <a:gd name="connsiteX8" fmla="*/ 5443583 w 5859484"/>
              <a:gd name="connsiteY8" fmla="*/ 3718209 h 6857997"/>
              <a:gd name="connsiteX9" fmla="*/ 3355352 w 5859484"/>
              <a:gd name="connsiteY9" fmla="*/ 88079 h 6857997"/>
              <a:gd name="connsiteX10" fmla="*/ 0 w 5859484"/>
              <a:gd name="connsiteY10" fmla="*/ 0 h 6857997"/>
              <a:gd name="connsiteX11" fmla="*/ 2941255 w 5859484"/>
              <a:gd name="connsiteY11" fmla="*/ 0 h 6857997"/>
              <a:gd name="connsiteX12" fmla="*/ 3117080 w 5859484"/>
              <a:gd name="connsiteY12" fmla="*/ 88129 h 6857997"/>
              <a:gd name="connsiteX13" fmla="*/ 5324754 w 5859484"/>
              <a:gd name="connsiteY13" fmla="*/ 3718209 h 6857997"/>
              <a:gd name="connsiteX14" fmla="*/ 4089206 w 5859484"/>
              <a:gd name="connsiteY14" fmla="*/ 6637392 h 6857997"/>
              <a:gd name="connsiteX15" fmla="*/ 3841183 w 5859484"/>
              <a:gd name="connsiteY15" fmla="*/ 6857997 h 6857997"/>
              <a:gd name="connsiteX16" fmla="*/ 0 w 5859484"/>
              <a:gd name="connsiteY16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59484" h="6857997">
                <a:moveTo>
                  <a:pt x="3198825" y="0"/>
                </a:moveTo>
                <a:lnTo>
                  <a:pt x="3962351" y="0"/>
                </a:lnTo>
                <a:lnTo>
                  <a:pt x="4129776" y="128761"/>
                </a:lnTo>
                <a:cubicBezTo>
                  <a:pt x="5186152" y="981944"/>
                  <a:pt x="5859484" y="2273123"/>
                  <a:pt x="5859484" y="3718209"/>
                </a:cubicBezTo>
                <a:cubicBezTo>
                  <a:pt x="5859484" y="4922447"/>
                  <a:pt x="5391893" y="6019805"/>
                  <a:pt x="4624700" y="6845880"/>
                </a:cubicBezTo>
                <a:lnTo>
                  <a:pt x="4612896" y="6857997"/>
                </a:lnTo>
                <a:lnTo>
                  <a:pt x="4017658" y="6857997"/>
                </a:lnTo>
                <a:lnTo>
                  <a:pt x="4173230" y="6719623"/>
                </a:lnTo>
                <a:cubicBezTo>
                  <a:pt x="4958119" y="5951494"/>
                  <a:pt x="5443583" y="4890334"/>
                  <a:pt x="5443583" y="3718209"/>
                </a:cubicBezTo>
                <a:cubicBezTo>
                  <a:pt x="5443583" y="2179795"/>
                  <a:pt x="4607295" y="832535"/>
                  <a:pt x="3355352" y="88079"/>
                </a:cubicBezTo>
                <a:close/>
                <a:moveTo>
                  <a:pt x="0" y="0"/>
                </a:moveTo>
                <a:lnTo>
                  <a:pt x="2941255" y="0"/>
                </a:lnTo>
                <a:lnTo>
                  <a:pt x="3117080" y="88129"/>
                </a:lnTo>
                <a:cubicBezTo>
                  <a:pt x="4432070" y="787221"/>
                  <a:pt x="5324754" y="2150692"/>
                  <a:pt x="5324754" y="3718209"/>
                </a:cubicBezTo>
                <a:cubicBezTo>
                  <a:pt x="5324754" y="4858221"/>
                  <a:pt x="4852591" y="5890308"/>
                  <a:pt x="4089206" y="6637392"/>
                </a:cubicBezTo>
                <a:lnTo>
                  <a:pt x="3841183" y="6857997"/>
                </a:lnTo>
                <a:lnTo>
                  <a:pt x="0" y="6857997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Imagen 2" descr="vascodagama.jpg">
            <a:extLst>
              <a:ext uri="{FF2B5EF4-FFF2-40B4-BE49-F238E27FC236}">
                <a16:creationId xmlns:a16="http://schemas.microsoft.com/office/drawing/2014/main" id="{53383506-86FF-5840-ACB4-1563E42B66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5" r="1459"/>
          <a:stretch/>
        </p:blipFill>
        <p:spPr>
          <a:xfrm>
            <a:off x="-177139" y="-1018"/>
            <a:ext cx="4571752" cy="6857997"/>
          </a:xfrm>
          <a:custGeom>
            <a:avLst/>
            <a:gdLst/>
            <a:ahLst/>
            <a:cxnLst/>
            <a:rect l="l" t="t" r="r" b="b"/>
            <a:pathLst>
              <a:path w="6095695" h="6857997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23732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822C163-8FB1-41B7-9D35-09C3CE487627}">
  <we:reference id="3e0fcce7-415c-4081-926c-b4e449c650e4" version="1.1.0.2" store="EXCatalog" storeType="EXCatalog"/>
  <we:alternateReferences>
    <we:reference id="WA200004709" version="1.1.0.2" store="en-GB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2140</TotalTime>
  <Words>1470</Words>
  <Application>Microsoft Office PowerPoint</Application>
  <PresentationFormat>On-screen Show (4:3)</PresentationFormat>
  <Paragraphs>157</Paragraphs>
  <Slides>45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Arial</vt:lpstr>
      <vt:lpstr>Beirut</vt:lpstr>
      <vt:lpstr>Bodoni 72 Book</vt:lpstr>
      <vt:lpstr>Calibri</vt:lpstr>
      <vt:lpstr>Futura Medium</vt:lpstr>
      <vt:lpstr>Helvetica Light</vt:lpstr>
      <vt:lpstr>Kigelia</vt:lpstr>
      <vt:lpstr>Kigelia Light</vt:lpstr>
      <vt:lpstr>Source Sans Pro</vt:lpstr>
      <vt:lpstr>Tema de Office</vt:lpstr>
      <vt:lpstr>PowerPoint Presentation</vt:lpstr>
      <vt:lpstr>Questions to consider:</vt:lpstr>
      <vt:lpstr>PowerPoint Presentation</vt:lpstr>
      <vt:lpstr>Some key terms: discovery, conquests</vt:lpstr>
      <vt:lpstr>PowerPoint Presentation</vt:lpstr>
      <vt:lpstr>PowerPoint Presentation</vt:lpstr>
      <vt:lpstr>Restauration (reconquista)  as a historical process deeply marks the Iberian Peninsula…</vt:lpstr>
      <vt:lpstr>PowerPoint Presentation</vt:lpstr>
      <vt:lpstr>PORTUGAL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“Catholic Monarchs”  ‘Yet nothing can alter the fact that Ferdinand and Isabella created Spain.’ John Elliott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Detail of a 14th-century Catalan atlas by Abraham Cresques showing the emperor of Mali holding a large gold nugget in front of an Arab trader. (Photo courtesy of Bibliothèque Nationale de France). </vt:lpstr>
      <vt:lpstr>PowerPoint Presentation</vt:lpstr>
      <vt:lpstr>  Juan Garrido  (c.1480 - c.1550)  Spanish Conquistador </vt:lpstr>
      <vt:lpstr>PowerPoint Presentation</vt:lpstr>
      <vt:lpstr>Africans in Iberia and the Americas</vt:lpstr>
      <vt:lpstr>Iberia and Atlantic Slavery</vt:lpstr>
      <vt:lpstr>PowerPoint Presentation</vt:lpstr>
      <vt:lpstr>PowerPoint Presentation</vt:lpstr>
      <vt:lpstr>PowerPoint Presentation</vt:lpstr>
      <vt:lpstr>PowerPoint Presentation</vt:lpstr>
      <vt:lpstr>Landscapes</vt:lpstr>
      <vt:lpstr>Semi-sedentary and Nomadic societies Chichimec, Otomi, Huachichiles, Huamares, Cora, Tepehuames, etc </vt:lpstr>
      <vt:lpstr>“Sedentary” societies</vt:lpstr>
      <vt:lpstr>Similar characteristics across Ancient American Empires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Features of the Inca Empire </vt:lpstr>
      <vt:lpstr>PowerPoint Presentation</vt:lpstr>
      <vt:lpstr>The Triple Alliance and Inca empires were very different, but they shared important common traits:</vt:lpstr>
      <vt:lpstr>An important clarification…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Adrianna Catena</dc:creator>
  <cp:lastModifiedBy>Doyle, Rosie</cp:lastModifiedBy>
  <cp:revision>24</cp:revision>
  <dcterms:created xsi:type="dcterms:W3CDTF">2020-10-16T10:10:13Z</dcterms:created>
  <dcterms:modified xsi:type="dcterms:W3CDTF">2024-10-17T11:18:42Z</dcterms:modified>
</cp:coreProperties>
</file>