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0"/>
  </p:notesMasterIdLst>
  <p:handoutMasterIdLst>
    <p:handoutMasterId r:id="rId61"/>
  </p:handoutMasterIdLst>
  <p:sldIdLst>
    <p:sldId id="256" r:id="rId5"/>
    <p:sldId id="282" r:id="rId6"/>
    <p:sldId id="284" r:id="rId7"/>
    <p:sldId id="292" r:id="rId8"/>
    <p:sldId id="286" r:id="rId9"/>
    <p:sldId id="289" r:id="rId10"/>
    <p:sldId id="287" r:id="rId11"/>
    <p:sldId id="294" r:id="rId12"/>
    <p:sldId id="293" r:id="rId13"/>
    <p:sldId id="296" r:id="rId14"/>
    <p:sldId id="297" r:id="rId15"/>
    <p:sldId id="257" r:id="rId16"/>
    <p:sldId id="290" r:id="rId17"/>
    <p:sldId id="298" r:id="rId18"/>
    <p:sldId id="283" r:id="rId19"/>
    <p:sldId id="259" r:id="rId20"/>
    <p:sldId id="280" r:id="rId21"/>
    <p:sldId id="281" r:id="rId22"/>
    <p:sldId id="258" r:id="rId23"/>
    <p:sldId id="260" r:id="rId24"/>
    <p:sldId id="265" r:id="rId25"/>
    <p:sldId id="262" r:id="rId26"/>
    <p:sldId id="277" r:id="rId27"/>
    <p:sldId id="273" r:id="rId28"/>
    <p:sldId id="274" r:id="rId29"/>
    <p:sldId id="299" r:id="rId30"/>
    <p:sldId id="300" r:id="rId31"/>
    <p:sldId id="301" r:id="rId32"/>
    <p:sldId id="302" r:id="rId33"/>
    <p:sldId id="303" r:id="rId34"/>
    <p:sldId id="304" r:id="rId35"/>
    <p:sldId id="305" r:id="rId36"/>
    <p:sldId id="307" r:id="rId37"/>
    <p:sldId id="306" r:id="rId38"/>
    <p:sldId id="275" r:id="rId39"/>
    <p:sldId id="276" r:id="rId40"/>
    <p:sldId id="261" r:id="rId41"/>
    <p:sldId id="264" r:id="rId42"/>
    <p:sldId id="263" r:id="rId43"/>
    <p:sldId id="285" r:id="rId44"/>
    <p:sldId id="308" r:id="rId45"/>
    <p:sldId id="309" r:id="rId46"/>
    <p:sldId id="311" r:id="rId47"/>
    <p:sldId id="310" r:id="rId48"/>
    <p:sldId id="312" r:id="rId49"/>
    <p:sldId id="266" r:id="rId50"/>
    <p:sldId id="279" r:id="rId51"/>
    <p:sldId id="268" r:id="rId52"/>
    <p:sldId id="267" r:id="rId53"/>
    <p:sldId id="269" r:id="rId54"/>
    <p:sldId id="270" r:id="rId55"/>
    <p:sldId id="271" r:id="rId56"/>
    <p:sldId id="272" r:id="rId57"/>
    <p:sldId id="291" r:id="rId58"/>
    <p:sldId id="295" r:id="rId5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35D563-242A-4023-B227-ED02304CA88B}" v="3" dt="2024-05-02T00:00:39.8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76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D865F0CA-940A-44F9-8A19-0E282F87B1F8}" type="datetimeFigureOut">
              <a:rPr lang="en-GB" smtClean="0"/>
              <a:t>02/05/2024</a:t>
            </a:fld>
            <a:endParaRPr lang="en-GB"/>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F2E8D70-B9EA-4D39-9C26-F32D329CCCB6}" type="slidenum">
              <a:rPr lang="en-GB" smtClean="0"/>
              <a:t>‹#›</a:t>
            </a:fld>
            <a:endParaRPr lang="en-GB"/>
          </a:p>
        </p:txBody>
      </p:sp>
    </p:spTree>
    <p:extLst>
      <p:ext uri="{BB962C8B-B14F-4D97-AF65-F5344CB8AC3E}">
        <p14:creationId xmlns:p14="http://schemas.microsoft.com/office/powerpoint/2010/main" val="7232721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CF5F7E1-4433-4127-AE22-06A36B4038D2}" type="datetimeFigureOut">
              <a:rPr lang="en-GB" smtClean="0"/>
              <a:pPr/>
              <a:t>02/05/2024</a:t>
            </a:fld>
            <a:endParaRPr lang="en-GB"/>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E1407ED-765A-46F7-9D82-4B79E7F16617}" type="slidenum">
              <a:rPr lang="en-GB" smtClean="0"/>
              <a:pPr/>
              <a:t>‹#›</a:t>
            </a:fld>
            <a:endParaRPr lang="en-GB"/>
          </a:p>
        </p:txBody>
      </p:sp>
    </p:spTree>
    <p:extLst>
      <p:ext uri="{BB962C8B-B14F-4D97-AF65-F5344CB8AC3E}">
        <p14:creationId xmlns:p14="http://schemas.microsoft.com/office/powerpoint/2010/main" val="2794823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1</a:t>
            </a:fld>
            <a:endParaRPr lang="en-GB"/>
          </a:p>
        </p:txBody>
      </p:sp>
    </p:spTree>
    <p:extLst>
      <p:ext uri="{BB962C8B-B14F-4D97-AF65-F5344CB8AC3E}">
        <p14:creationId xmlns:p14="http://schemas.microsoft.com/office/powerpoint/2010/main" val="1367724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22</a:t>
            </a:fld>
            <a:endParaRPr lang="en-GB"/>
          </a:p>
        </p:txBody>
      </p:sp>
    </p:spTree>
    <p:extLst>
      <p:ext uri="{BB962C8B-B14F-4D97-AF65-F5344CB8AC3E}">
        <p14:creationId xmlns:p14="http://schemas.microsoft.com/office/powerpoint/2010/main" val="2411882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23</a:t>
            </a:fld>
            <a:endParaRPr lang="en-GB"/>
          </a:p>
        </p:txBody>
      </p:sp>
    </p:spTree>
    <p:extLst>
      <p:ext uri="{BB962C8B-B14F-4D97-AF65-F5344CB8AC3E}">
        <p14:creationId xmlns:p14="http://schemas.microsoft.com/office/powerpoint/2010/main" val="2643140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24</a:t>
            </a:fld>
            <a:endParaRPr lang="en-GB"/>
          </a:p>
        </p:txBody>
      </p:sp>
    </p:spTree>
    <p:extLst>
      <p:ext uri="{BB962C8B-B14F-4D97-AF65-F5344CB8AC3E}">
        <p14:creationId xmlns:p14="http://schemas.microsoft.com/office/powerpoint/2010/main" val="33109026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25</a:t>
            </a:fld>
            <a:endParaRPr lang="en-GB"/>
          </a:p>
        </p:txBody>
      </p:sp>
    </p:spTree>
    <p:extLst>
      <p:ext uri="{BB962C8B-B14F-4D97-AF65-F5344CB8AC3E}">
        <p14:creationId xmlns:p14="http://schemas.microsoft.com/office/powerpoint/2010/main" val="3540538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35</a:t>
            </a:fld>
            <a:endParaRPr lang="en-GB"/>
          </a:p>
        </p:txBody>
      </p:sp>
    </p:spTree>
    <p:extLst>
      <p:ext uri="{BB962C8B-B14F-4D97-AF65-F5344CB8AC3E}">
        <p14:creationId xmlns:p14="http://schemas.microsoft.com/office/powerpoint/2010/main" val="8901510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36</a:t>
            </a:fld>
            <a:endParaRPr lang="en-GB"/>
          </a:p>
        </p:txBody>
      </p:sp>
    </p:spTree>
    <p:extLst>
      <p:ext uri="{BB962C8B-B14F-4D97-AF65-F5344CB8AC3E}">
        <p14:creationId xmlns:p14="http://schemas.microsoft.com/office/powerpoint/2010/main" val="1312510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E1407ED-765A-46F7-9D82-4B79E7F16617}" type="slidenum">
              <a:rPr lang="en-GB" smtClean="0"/>
              <a:pPr/>
              <a:t>37</a:t>
            </a:fld>
            <a:endParaRPr lang="en-GB"/>
          </a:p>
        </p:txBody>
      </p:sp>
    </p:spTree>
    <p:extLst>
      <p:ext uri="{BB962C8B-B14F-4D97-AF65-F5344CB8AC3E}">
        <p14:creationId xmlns:p14="http://schemas.microsoft.com/office/powerpoint/2010/main" val="1964592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38</a:t>
            </a:fld>
            <a:endParaRPr lang="en-GB"/>
          </a:p>
        </p:txBody>
      </p:sp>
    </p:spTree>
    <p:extLst>
      <p:ext uri="{BB962C8B-B14F-4D97-AF65-F5344CB8AC3E}">
        <p14:creationId xmlns:p14="http://schemas.microsoft.com/office/powerpoint/2010/main" val="3353786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39</a:t>
            </a:fld>
            <a:endParaRPr lang="en-GB"/>
          </a:p>
        </p:txBody>
      </p:sp>
    </p:spTree>
    <p:extLst>
      <p:ext uri="{BB962C8B-B14F-4D97-AF65-F5344CB8AC3E}">
        <p14:creationId xmlns:p14="http://schemas.microsoft.com/office/powerpoint/2010/main" val="379144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46</a:t>
            </a:fld>
            <a:endParaRPr lang="en-GB"/>
          </a:p>
        </p:txBody>
      </p:sp>
    </p:spTree>
    <p:extLst>
      <p:ext uri="{BB962C8B-B14F-4D97-AF65-F5344CB8AC3E}">
        <p14:creationId xmlns:p14="http://schemas.microsoft.com/office/powerpoint/2010/main" val="1561626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12</a:t>
            </a:fld>
            <a:endParaRPr lang="en-GB"/>
          </a:p>
        </p:txBody>
      </p:sp>
    </p:spTree>
    <p:extLst>
      <p:ext uri="{BB962C8B-B14F-4D97-AF65-F5344CB8AC3E}">
        <p14:creationId xmlns:p14="http://schemas.microsoft.com/office/powerpoint/2010/main" val="33517776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47</a:t>
            </a:fld>
            <a:endParaRPr lang="en-GB"/>
          </a:p>
        </p:txBody>
      </p:sp>
    </p:spTree>
    <p:extLst>
      <p:ext uri="{BB962C8B-B14F-4D97-AF65-F5344CB8AC3E}">
        <p14:creationId xmlns:p14="http://schemas.microsoft.com/office/powerpoint/2010/main" val="2235954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48</a:t>
            </a:fld>
            <a:endParaRPr lang="en-GB"/>
          </a:p>
        </p:txBody>
      </p:sp>
    </p:spTree>
    <p:extLst>
      <p:ext uri="{BB962C8B-B14F-4D97-AF65-F5344CB8AC3E}">
        <p14:creationId xmlns:p14="http://schemas.microsoft.com/office/powerpoint/2010/main" val="3507695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49</a:t>
            </a:fld>
            <a:endParaRPr lang="en-GB"/>
          </a:p>
        </p:txBody>
      </p:sp>
    </p:spTree>
    <p:extLst>
      <p:ext uri="{BB962C8B-B14F-4D97-AF65-F5344CB8AC3E}">
        <p14:creationId xmlns:p14="http://schemas.microsoft.com/office/powerpoint/2010/main" val="3857070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50</a:t>
            </a:fld>
            <a:endParaRPr lang="en-GB"/>
          </a:p>
        </p:txBody>
      </p:sp>
    </p:spTree>
    <p:extLst>
      <p:ext uri="{BB962C8B-B14F-4D97-AF65-F5344CB8AC3E}">
        <p14:creationId xmlns:p14="http://schemas.microsoft.com/office/powerpoint/2010/main" val="11949507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51</a:t>
            </a:fld>
            <a:endParaRPr lang="en-GB"/>
          </a:p>
        </p:txBody>
      </p:sp>
    </p:spTree>
    <p:extLst>
      <p:ext uri="{BB962C8B-B14F-4D97-AF65-F5344CB8AC3E}">
        <p14:creationId xmlns:p14="http://schemas.microsoft.com/office/powerpoint/2010/main" val="18598746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52</a:t>
            </a:fld>
            <a:endParaRPr lang="en-GB"/>
          </a:p>
        </p:txBody>
      </p:sp>
    </p:spTree>
    <p:extLst>
      <p:ext uri="{BB962C8B-B14F-4D97-AF65-F5344CB8AC3E}">
        <p14:creationId xmlns:p14="http://schemas.microsoft.com/office/powerpoint/2010/main" val="1204163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53</a:t>
            </a:fld>
            <a:endParaRPr lang="en-GB"/>
          </a:p>
        </p:txBody>
      </p:sp>
    </p:spTree>
    <p:extLst>
      <p:ext uri="{BB962C8B-B14F-4D97-AF65-F5344CB8AC3E}">
        <p14:creationId xmlns:p14="http://schemas.microsoft.com/office/powerpoint/2010/main" val="1291635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1407ED-765A-46F7-9D82-4B79E7F16617}" type="slidenum">
              <a:rPr lang="en-GB" smtClean="0"/>
              <a:pPr/>
              <a:t>15</a:t>
            </a:fld>
            <a:endParaRPr lang="en-GB"/>
          </a:p>
        </p:txBody>
      </p:sp>
    </p:spTree>
    <p:extLst>
      <p:ext uri="{BB962C8B-B14F-4D97-AF65-F5344CB8AC3E}">
        <p14:creationId xmlns:p14="http://schemas.microsoft.com/office/powerpoint/2010/main" val="1244638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16</a:t>
            </a:fld>
            <a:endParaRPr lang="en-GB"/>
          </a:p>
        </p:txBody>
      </p:sp>
    </p:spTree>
    <p:extLst>
      <p:ext uri="{BB962C8B-B14F-4D97-AF65-F5344CB8AC3E}">
        <p14:creationId xmlns:p14="http://schemas.microsoft.com/office/powerpoint/2010/main" val="193925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17</a:t>
            </a:fld>
            <a:endParaRPr lang="en-GB"/>
          </a:p>
        </p:txBody>
      </p:sp>
    </p:spTree>
    <p:extLst>
      <p:ext uri="{BB962C8B-B14F-4D97-AF65-F5344CB8AC3E}">
        <p14:creationId xmlns:p14="http://schemas.microsoft.com/office/powerpoint/2010/main" val="1004562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18</a:t>
            </a:fld>
            <a:endParaRPr lang="en-GB"/>
          </a:p>
        </p:txBody>
      </p:sp>
    </p:spTree>
    <p:extLst>
      <p:ext uri="{BB962C8B-B14F-4D97-AF65-F5344CB8AC3E}">
        <p14:creationId xmlns:p14="http://schemas.microsoft.com/office/powerpoint/2010/main" val="652011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19</a:t>
            </a:fld>
            <a:endParaRPr lang="en-GB"/>
          </a:p>
        </p:txBody>
      </p:sp>
    </p:spTree>
    <p:extLst>
      <p:ext uri="{BB962C8B-B14F-4D97-AF65-F5344CB8AC3E}">
        <p14:creationId xmlns:p14="http://schemas.microsoft.com/office/powerpoint/2010/main" val="1111728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20</a:t>
            </a:fld>
            <a:endParaRPr lang="en-GB"/>
          </a:p>
        </p:txBody>
      </p:sp>
    </p:spTree>
    <p:extLst>
      <p:ext uri="{BB962C8B-B14F-4D97-AF65-F5344CB8AC3E}">
        <p14:creationId xmlns:p14="http://schemas.microsoft.com/office/powerpoint/2010/main" val="2236208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1407ED-765A-46F7-9D82-4B79E7F16617}" type="slidenum">
              <a:rPr lang="en-GB" smtClean="0"/>
              <a:pPr/>
              <a:t>21</a:t>
            </a:fld>
            <a:endParaRPr lang="en-GB"/>
          </a:p>
        </p:txBody>
      </p:sp>
    </p:spTree>
    <p:extLst>
      <p:ext uri="{BB962C8B-B14F-4D97-AF65-F5344CB8AC3E}">
        <p14:creationId xmlns:p14="http://schemas.microsoft.com/office/powerpoint/2010/main" val="2122568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7FB9741-755D-4456-A27F-79D3CADF57FC}" type="datetimeFigureOut">
              <a:rPr lang="en-GB" smtClean="0"/>
              <a:pPr/>
              <a:t>02/05/2024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A6326F-8ED5-470A-B56F-AB8A7A10A61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7FB9741-755D-4456-A27F-79D3CADF57FC}" type="datetimeFigureOut">
              <a:rPr lang="en-GB" smtClean="0"/>
              <a:pPr/>
              <a:t>02/05/2024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A6326F-8ED5-470A-B56F-AB8A7A10A61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7FB9741-755D-4456-A27F-79D3CADF57FC}" type="datetimeFigureOut">
              <a:rPr lang="en-GB" smtClean="0"/>
              <a:pPr/>
              <a:t>02/05/2024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A6326F-8ED5-470A-B56F-AB8A7A10A61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7FB9741-755D-4456-A27F-79D3CADF57FC}" type="datetimeFigureOut">
              <a:rPr lang="en-GB" smtClean="0"/>
              <a:pPr/>
              <a:t>02/05/2024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A6326F-8ED5-470A-B56F-AB8A7A10A61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7FB9741-755D-4456-A27F-79D3CADF57FC}" type="datetimeFigureOut">
              <a:rPr lang="en-GB" smtClean="0"/>
              <a:pPr/>
              <a:t>02/05/2024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A6326F-8ED5-470A-B56F-AB8A7A10A61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7FB9741-755D-4456-A27F-79D3CADF57FC}" type="datetimeFigureOut">
              <a:rPr lang="en-GB" smtClean="0"/>
              <a:pPr/>
              <a:t>02/05/2024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A6326F-8ED5-470A-B56F-AB8A7A10A61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7FB9741-755D-4456-A27F-79D3CADF57FC}" type="datetimeFigureOut">
              <a:rPr lang="en-GB" smtClean="0"/>
              <a:pPr/>
              <a:t>02/05/2024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DA6326F-8ED5-470A-B56F-AB8A7A10A61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7FB9741-755D-4456-A27F-79D3CADF57FC}" type="datetimeFigureOut">
              <a:rPr lang="en-GB" smtClean="0"/>
              <a:pPr/>
              <a:t>02/05/2024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DA6326F-8ED5-470A-B56F-AB8A7A10A61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FB9741-755D-4456-A27F-79D3CADF57FC}" type="datetimeFigureOut">
              <a:rPr lang="en-GB" smtClean="0"/>
              <a:pPr/>
              <a:t>02/05/2024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DA6326F-8ED5-470A-B56F-AB8A7A10A61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7FB9741-755D-4456-A27F-79D3CADF57FC}" type="datetimeFigureOut">
              <a:rPr lang="en-GB" smtClean="0"/>
              <a:pPr/>
              <a:t>02/05/2024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A6326F-8ED5-470A-B56F-AB8A7A10A61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7FB9741-755D-4456-A27F-79D3CADF57FC}" type="datetimeFigureOut">
              <a:rPr lang="en-GB" smtClean="0"/>
              <a:pPr/>
              <a:t>02/05/2024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A6326F-8ED5-470A-B56F-AB8A7A10A61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B9741-755D-4456-A27F-79D3CADF57FC}" type="datetimeFigureOut">
              <a:rPr lang="en-GB" smtClean="0"/>
              <a:pPr/>
              <a:t>02/05/2024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A6326F-8ED5-470A-B56F-AB8A7A10A61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hyperlink" Target="https://revista.drclas.harvard.edu/author/george-reid-andrews/"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encore.lib.warwick.ac.uk/iii/encore/eds/C__SAfro%20Colombians__Orightresult__U__X0?lang=eng&amp;link=http%3A%2F%2F0-search.ebscohost.com.pugwash.lib.warwick.ac.uk%2Flogin.aspx%3Fdirect%3Dtrue%26site%3Deds-live%26db%3Dedswst%26AN%3Dedswst.2486883%26group%3Dtrial&amp;suite=cobalt"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youtube.com/watch?v=3JKs8aSb7eo"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ww.youtube.com/watch?v=xC5bpPfltOI"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Latin America Today</a:t>
            </a:r>
          </a:p>
        </p:txBody>
      </p:sp>
      <p:sp>
        <p:nvSpPr>
          <p:cNvPr id="3" name="Subtitle 2"/>
          <p:cNvSpPr>
            <a:spLocks noGrp="1"/>
          </p:cNvSpPr>
          <p:nvPr>
            <p:ph type="subTitle" idx="1"/>
          </p:nvPr>
        </p:nvSpPr>
        <p:spPr/>
        <p:txBody>
          <a:bodyPr/>
          <a:lstStyle/>
          <a:p>
            <a:r>
              <a:rPr lang="en-GB" dirty="0"/>
              <a:t>Dr Rosie Doyle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F26100C5-A1B3-4545-67B6-91CAAE9E50CF}"/>
              </a:ext>
            </a:extLst>
          </p:cNvPr>
          <p:cNvSpPr>
            <a:spLocks noGrp="1"/>
          </p:cNvSpPr>
          <p:nvPr>
            <p:ph type="title"/>
          </p:nvPr>
        </p:nvSpPr>
        <p:spPr>
          <a:xfrm>
            <a:off x="480060" y="325369"/>
            <a:ext cx="3276451" cy="1956841"/>
          </a:xfrm>
        </p:spPr>
        <p:txBody>
          <a:bodyPr anchor="b">
            <a:normAutofit/>
          </a:bodyPr>
          <a:lstStyle/>
          <a:p>
            <a:pPr>
              <a:lnSpc>
                <a:spcPct val="90000"/>
              </a:lnSpc>
            </a:pPr>
            <a:r>
              <a:rPr lang="en-GB" sz="2900"/>
              <a:t>Human Rights Issues and Legislation: Human Rights, Violence and Justice</a:t>
            </a:r>
          </a:p>
        </p:txBody>
      </p:sp>
      <p:sp>
        <p:nvSpPr>
          <p:cNvPr id="1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FD414E6F-7056-7F1C-4B56-52D9AB560CF9}"/>
              </a:ext>
            </a:extLst>
          </p:cNvPr>
          <p:cNvSpPr>
            <a:spLocks noGrp="1"/>
          </p:cNvSpPr>
          <p:nvPr>
            <p:ph idx="1"/>
          </p:nvPr>
        </p:nvSpPr>
        <p:spPr>
          <a:xfrm>
            <a:off x="251520" y="2596138"/>
            <a:ext cx="3888432" cy="3868469"/>
          </a:xfrm>
        </p:spPr>
        <p:txBody>
          <a:bodyPr>
            <a:normAutofit fontScale="92500" lnSpcReduction="10000"/>
          </a:bodyPr>
          <a:lstStyle/>
          <a:p>
            <a:pPr marL="0" indent="0">
              <a:lnSpc>
                <a:spcPct val="90000"/>
              </a:lnSpc>
              <a:buNone/>
            </a:pPr>
            <a:endParaRPr lang="en-GB" sz="1500" dirty="0"/>
          </a:p>
          <a:p>
            <a:pPr marL="0" indent="0">
              <a:lnSpc>
                <a:spcPct val="90000"/>
              </a:lnSpc>
              <a:buNone/>
            </a:pPr>
            <a:r>
              <a:rPr lang="en-GB" sz="2200" dirty="0"/>
              <a:t>Race and indigeneity</a:t>
            </a:r>
          </a:p>
          <a:p>
            <a:pPr marL="0" indent="0">
              <a:lnSpc>
                <a:spcPct val="90000"/>
              </a:lnSpc>
              <a:buNone/>
            </a:pPr>
            <a:r>
              <a:rPr lang="en-GB" sz="2200" dirty="0"/>
              <a:t>Torture and forced disappearance</a:t>
            </a:r>
          </a:p>
          <a:p>
            <a:pPr marL="0" indent="0">
              <a:lnSpc>
                <a:spcPct val="90000"/>
              </a:lnSpc>
              <a:buNone/>
            </a:pPr>
            <a:endParaRPr lang="en-GB" sz="2200" dirty="0"/>
          </a:p>
          <a:p>
            <a:pPr marL="0" indent="0">
              <a:lnSpc>
                <a:spcPct val="90000"/>
              </a:lnSpc>
              <a:buNone/>
            </a:pPr>
            <a:r>
              <a:rPr lang="en-GB" sz="2200" dirty="0"/>
              <a:t>Violence against:</a:t>
            </a:r>
          </a:p>
          <a:p>
            <a:pPr>
              <a:lnSpc>
                <a:spcPct val="90000"/>
              </a:lnSpc>
            </a:pPr>
            <a:r>
              <a:rPr lang="en-GB" sz="2200" dirty="0"/>
              <a:t>Women</a:t>
            </a:r>
          </a:p>
          <a:p>
            <a:pPr>
              <a:lnSpc>
                <a:spcPct val="90000"/>
              </a:lnSpc>
            </a:pPr>
            <a:r>
              <a:rPr lang="en-GB" sz="2200" dirty="0"/>
              <a:t>Indigenous groups</a:t>
            </a:r>
          </a:p>
          <a:p>
            <a:pPr>
              <a:lnSpc>
                <a:spcPct val="90000"/>
              </a:lnSpc>
            </a:pPr>
            <a:r>
              <a:rPr lang="en-GB" sz="2200" dirty="0"/>
              <a:t>Journalists</a:t>
            </a:r>
          </a:p>
          <a:p>
            <a:pPr>
              <a:lnSpc>
                <a:spcPct val="90000"/>
              </a:lnSpc>
            </a:pPr>
            <a:r>
              <a:rPr lang="en-GB" sz="2200" dirty="0"/>
              <a:t>Human Rights Defenders</a:t>
            </a:r>
          </a:p>
          <a:p>
            <a:pPr>
              <a:lnSpc>
                <a:spcPct val="90000"/>
              </a:lnSpc>
            </a:pPr>
            <a:r>
              <a:rPr lang="en-GB" sz="2200" dirty="0"/>
              <a:t>Migrants</a:t>
            </a:r>
          </a:p>
          <a:p>
            <a:pPr marL="0" indent="0">
              <a:lnSpc>
                <a:spcPct val="90000"/>
              </a:lnSpc>
              <a:buNone/>
            </a:pPr>
            <a:endParaRPr lang="en-GB" sz="2200" dirty="0"/>
          </a:p>
          <a:p>
            <a:pPr marL="0" indent="0">
              <a:lnSpc>
                <a:spcPct val="90000"/>
              </a:lnSpc>
              <a:buNone/>
            </a:pPr>
            <a:r>
              <a:rPr lang="en-GB" sz="2200" dirty="0"/>
              <a:t>Impunity is a major concern- Truth and Justice</a:t>
            </a:r>
          </a:p>
        </p:txBody>
      </p:sp>
      <p:pic>
        <p:nvPicPr>
          <p:cNvPr id="6" name="Picture 2" descr="Anti-monuments on Reforma in Mexico City challenge official history - The  Washington Post">
            <a:extLst>
              <a:ext uri="{FF2B5EF4-FFF2-40B4-BE49-F238E27FC236}">
                <a16:creationId xmlns:a16="http://schemas.microsoft.com/office/drawing/2014/main" id="{A1E17380-7EF1-CA85-967E-E2B80D640B3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034" r="9739"/>
          <a:stretch/>
        </p:blipFill>
        <p:spPr bwMode="auto">
          <a:xfrm>
            <a:off x="3983776"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9762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8C732E6-3B77-8E05-69CE-CC35990CB213}"/>
              </a:ext>
            </a:extLst>
          </p:cNvPr>
          <p:cNvSpPr>
            <a:spLocks noGrp="1"/>
          </p:cNvSpPr>
          <p:nvPr>
            <p:ph type="title"/>
          </p:nvPr>
        </p:nvSpPr>
        <p:spPr>
          <a:xfrm>
            <a:off x="251520" y="476672"/>
            <a:ext cx="3200400" cy="5585619"/>
          </a:xfrm>
        </p:spPr>
        <p:txBody>
          <a:bodyPr>
            <a:normAutofit/>
          </a:bodyPr>
          <a:lstStyle/>
          <a:p>
            <a:r>
              <a:rPr lang="en-GB" dirty="0"/>
              <a:t>National, Inter-American and International Institutions</a:t>
            </a:r>
          </a:p>
        </p:txBody>
      </p:sp>
      <p:sp>
        <p:nvSpPr>
          <p:cNvPr id="5" name="Content Placeholder 2">
            <a:extLst>
              <a:ext uri="{FF2B5EF4-FFF2-40B4-BE49-F238E27FC236}">
                <a16:creationId xmlns:a16="http://schemas.microsoft.com/office/drawing/2014/main" id="{6DACAE3C-4811-44A1-AD86-B7CC5374A20D}"/>
              </a:ext>
            </a:extLst>
          </p:cNvPr>
          <p:cNvSpPr>
            <a:spLocks noGrp="1"/>
          </p:cNvSpPr>
          <p:nvPr>
            <p:ph idx="1"/>
          </p:nvPr>
        </p:nvSpPr>
        <p:spPr>
          <a:xfrm>
            <a:off x="3347864" y="636190"/>
            <a:ext cx="5692080" cy="5585619"/>
          </a:xfrm>
        </p:spPr>
        <p:txBody>
          <a:bodyPr anchor="ctr">
            <a:normAutofit fontScale="85000" lnSpcReduction="20000"/>
          </a:bodyPr>
          <a:lstStyle/>
          <a:p>
            <a:r>
              <a:rPr lang="en-GB" dirty="0"/>
              <a:t>Since 1945-The United Nations</a:t>
            </a:r>
          </a:p>
          <a:p>
            <a:r>
              <a:rPr lang="en-GB" dirty="0"/>
              <a:t>Since 1959- Inter-American Commission on Human Rights (IACHR) Organization of American States (OAS)</a:t>
            </a:r>
          </a:p>
          <a:p>
            <a:r>
              <a:rPr lang="en-GB" dirty="0"/>
              <a:t>Since 1979- Inter-American Court of Human Rights (OAS)</a:t>
            </a:r>
          </a:p>
          <a:p>
            <a:r>
              <a:rPr lang="en-GB" dirty="0"/>
              <a:t>Since 1990- </a:t>
            </a:r>
            <a:r>
              <a:rPr lang="en-GB" dirty="0" err="1"/>
              <a:t>Comisión</a:t>
            </a:r>
            <a:r>
              <a:rPr lang="en-GB" dirty="0"/>
              <a:t> Nacional de </a:t>
            </a:r>
            <a:r>
              <a:rPr lang="en-GB" dirty="0" err="1"/>
              <a:t>los</a:t>
            </a:r>
            <a:r>
              <a:rPr lang="en-GB" dirty="0"/>
              <a:t> </a:t>
            </a:r>
            <a:r>
              <a:rPr lang="en-GB" dirty="0" err="1"/>
              <a:t>Derechos</a:t>
            </a:r>
            <a:r>
              <a:rPr lang="en-GB" dirty="0"/>
              <a:t> Humanos (Mexico)</a:t>
            </a:r>
          </a:p>
          <a:p>
            <a:r>
              <a:rPr lang="en-GB" b="0" i="0" dirty="0">
                <a:effectLst/>
                <a:latin typeface="Cabin"/>
              </a:rPr>
              <a:t>2011, the Mexican Constitution amended to state that international human rights treaties are part of Mexican law and are binding on all authorities at all levels, country-wide. </a:t>
            </a:r>
            <a:endParaRPr lang="en-GB" dirty="0"/>
          </a:p>
        </p:txBody>
      </p:sp>
    </p:spTree>
    <p:extLst>
      <p:ext uri="{BB962C8B-B14F-4D97-AF65-F5344CB8AC3E}">
        <p14:creationId xmlns:p14="http://schemas.microsoft.com/office/powerpoint/2010/main" val="638269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Democratisation</a:t>
            </a:r>
          </a:p>
        </p:txBody>
      </p:sp>
      <p:sp>
        <p:nvSpPr>
          <p:cNvPr id="3" name="Content Placeholder 2"/>
          <p:cNvSpPr>
            <a:spLocks noGrp="1"/>
          </p:cNvSpPr>
          <p:nvPr>
            <p:ph idx="1"/>
          </p:nvPr>
        </p:nvSpPr>
        <p:spPr>
          <a:xfrm>
            <a:off x="457200" y="1772816"/>
            <a:ext cx="8229600" cy="4353347"/>
          </a:xfrm>
        </p:spPr>
        <p:txBody>
          <a:bodyPr>
            <a:normAutofit fontScale="85000" lnSpcReduction="10000"/>
          </a:bodyPr>
          <a:lstStyle/>
          <a:p>
            <a:pPr marL="0" indent="0">
              <a:buNone/>
            </a:pPr>
            <a:r>
              <a:rPr lang="en-GB" dirty="0"/>
              <a:t>Transitions from authoritarian regimes and civil conflict</a:t>
            </a:r>
          </a:p>
          <a:p>
            <a:endParaRPr lang="en-GB" dirty="0"/>
          </a:p>
          <a:p>
            <a:r>
              <a:rPr lang="en-GB" dirty="0"/>
              <a:t>Chile post 1990</a:t>
            </a:r>
          </a:p>
          <a:p>
            <a:endParaRPr lang="en-GB" dirty="0"/>
          </a:p>
          <a:p>
            <a:r>
              <a:rPr lang="en-GB" dirty="0"/>
              <a:t>Guatemala Peace Agreements 1996</a:t>
            </a:r>
          </a:p>
          <a:p>
            <a:r>
              <a:rPr lang="en-GB" dirty="0"/>
              <a:t>‘after decades of naked military rule, the Guatemalan military have crafted a unique Counterinsurgent Constitutional State in which State violence has been reincarnated as democracy” </a:t>
            </a:r>
            <a:r>
              <a:rPr lang="en-GB" dirty="0" err="1"/>
              <a:t>Schirmer</a:t>
            </a:r>
            <a:r>
              <a:rPr lang="en-GB" dirty="0"/>
              <a:t>, 1998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Colombia Peace Agreements</a:t>
            </a:r>
          </a:p>
        </p:txBody>
      </p:sp>
      <p:sp>
        <p:nvSpPr>
          <p:cNvPr id="3" name="Content Placeholder 2"/>
          <p:cNvSpPr>
            <a:spLocks noGrp="1"/>
          </p:cNvSpPr>
          <p:nvPr>
            <p:ph idx="1"/>
          </p:nvPr>
        </p:nvSpPr>
        <p:spPr/>
        <p:txBody>
          <a:bodyPr>
            <a:normAutofit fontScale="70000" lnSpcReduction="20000"/>
          </a:bodyPr>
          <a:lstStyle/>
          <a:p>
            <a:r>
              <a:rPr lang="en-GB" dirty="0"/>
              <a:t>2012-2016 Peace talks: </a:t>
            </a:r>
            <a:r>
              <a:rPr lang="en-US" dirty="0"/>
              <a:t> land reform, combatting drug trafficking, guerrillas’ political participation and punishment for war crimes on both sides</a:t>
            </a:r>
          </a:p>
          <a:p>
            <a:endParaRPr lang="en-US" dirty="0"/>
          </a:p>
          <a:p>
            <a:r>
              <a:rPr lang="en-US" dirty="0"/>
              <a:t>Peace agreement establishes transitional justice institutions: 1) Truth Commission, 2) Special Unit for the Missing, 3) Special Jurisdiction for Peace, 4) Reparation and 5) Non-repetition. Among the most controversial provisions is the Special Jurisdiction for Peace (JP).</a:t>
            </a:r>
            <a:endParaRPr lang="en-GB" dirty="0"/>
          </a:p>
          <a:p>
            <a:pPr marL="0" indent="0">
              <a:buNone/>
            </a:pPr>
            <a:endParaRPr lang="en-GB" dirty="0"/>
          </a:p>
          <a:p>
            <a:r>
              <a:rPr lang="en-GB" dirty="0"/>
              <a:t>Referendum </a:t>
            </a:r>
            <a:r>
              <a:rPr lang="en-US" dirty="0"/>
              <a:t>2 October 2016, Colombians asked Do you support the peace agreement to end the conflict and to build peace. 50.2 % opposed the peace agreement, 49.8 % supported it. </a:t>
            </a:r>
            <a:endParaRPr lang="en-GB" dirty="0"/>
          </a:p>
          <a:p>
            <a:endParaRPr lang="en-US" dirty="0"/>
          </a:p>
        </p:txBody>
      </p:sp>
      <p:pic>
        <p:nvPicPr>
          <p:cNvPr id="3074" name="Picture 2" descr="Image result for The Farc Colomb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5470617"/>
            <a:ext cx="2081678" cy="1311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1232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3AE43-BBB0-30FF-F2C0-4608EA2E0C31}"/>
              </a:ext>
            </a:extLst>
          </p:cNvPr>
          <p:cNvSpPr>
            <a:spLocks noGrp="1"/>
          </p:cNvSpPr>
          <p:nvPr>
            <p:ph type="title"/>
          </p:nvPr>
        </p:nvSpPr>
        <p:spPr/>
        <p:txBody>
          <a:bodyPr>
            <a:normAutofit fontScale="90000"/>
          </a:bodyPr>
          <a:lstStyle/>
          <a:p>
            <a:r>
              <a:rPr lang="en-GB" dirty="0"/>
              <a:t>Accounting for the Past Abuses in Mexico</a:t>
            </a:r>
          </a:p>
        </p:txBody>
      </p:sp>
      <p:sp>
        <p:nvSpPr>
          <p:cNvPr id="3" name="Content Placeholder 2">
            <a:extLst>
              <a:ext uri="{FF2B5EF4-FFF2-40B4-BE49-F238E27FC236}">
                <a16:creationId xmlns:a16="http://schemas.microsoft.com/office/drawing/2014/main" id="{F4574CF0-0F22-8378-BE1A-56B8889904DC}"/>
              </a:ext>
            </a:extLst>
          </p:cNvPr>
          <p:cNvSpPr>
            <a:spLocks noGrp="1"/>
          </p:cNvSpPr>
          <p:nvPr>
            <p:ph idx="1"/>
          </p:nvPr>
        </p:nvSpPr>
        <p:spPr/>
        <p:txBody>
          <a:bodyPr>
            <a:normAutofit fontScale="92500"/>
          </a:bodyPr>
          <a:lstStyle/>
          <a:p>
            <a:r>
              <a:rPr lang="en-GB" b="0" i="0" dirty="0">
                <a:solidFill>
                  <a:srgbClr val="4A4A4A"/>
                </a:solidFill>
                <a:effectLst/>
                <a:latin typeface="Roboto" panose="02000000000000000000" pitchFamily="2" charset="0"/>
              </a:rPr>
              <a:t>2021 Commission for Access to Truth, Historical Clarification and the Promotion of Justice for serious human rights violations committed between 1965 – 1990</a:t>
            </a:r>
          </a:p>
          <a:p>
            <a:r>
              <a:rPr lang="en-GB" b="0" i="0" dirty="0">
                <a:solidFill>
                  <a:srgbClr val="4A4A4A"/>
                </a:solidFill>
                <a:effectLst/>
                <a:latin typeface="Roboto" panose="02000000000000000000" pitchFamily="2" charset="0"/>
              </a:rPr>
              <a:t>Transnational Mechanism for Access to Justice for Migrants </a:t>
            </a:r>
          </a:p>
          <a:p>
            <a:r>
              <a:rPr lang="en-GB" b="0" i="0" dirty="0">
                <a:solidFill>
                  <a:srgbClr val="4A4A4A"/>
                </a:solidFill>
                <a:effectLst/>
                <a:latin typeface="Roboto" panose="02000000000000000000" pitchFamily="2" charset="0"/>
              </a:rPr>
              <a:t>2020 Search Table for Disappeared Migrants </a:t>
            </a:r>
            <a:r>
              <a:rPr lang="en-GB" b="0" i="0" dirty="0">
                <a:effectLst/>
                <a:highlight>
                  <a:srgbClr val="FFFFFF"/>
                </a:highlight>
                <a:latin typeface="Poppins" panose="020B0502040204020203" pitchFamily="2" charset="0"/>
              </a:rPr>
              <a:t>(MBPMD)</a:t>
            </a:r>
            <a:r>
              <a:rPr lang="en-GB" b="0" i="0" dirty="0">
                <a:effectLst/>
                <a:latin typeface="Roboto" panose="02000000000000000000" pitchFamily="2" charset="0"/>
              </a:rPr>
              <a:t> </a:t>
            </a:r>
            <a:r>
              <a:rPr lang="en-GB" b="0" i="0" dirty="0">
                <a:solidFill>
                  <a:srgbClr val="4A4A4A"/>
                </a:solidFill>
                <a:effectLst/>
                <a:latin typeface="Roboto" panose="02000000000000000000" pitchFamily="2" charset="0"/>
              </a:rPr>
              <a:t>within the National Search System</a:t>
            </a:r>
            <a:r>
              <a:rPr lang="en-GB" b="0" i="0" dirty="0">
                <a:solidFill>
                  <a:srgbClr val="A3A3A3"/>
                </a:solidFill>
                <a:effectLst/>
                <a:highlight>
                  <a:srgbClr val="FFFFFF"/>
                </a:highlight>
                <a:latin typeface="Poppins" panose="00000500000000000000" pitchFamily="2" charset="0"/>
              </a:rPr>
              <a:t> </a:t>
            </a:r>
            <a:r>
              <a:rPr lang="en-GB" b="0" i="0" dirty="0">
                <a:effectLst/>
                <a:highlight>
                  <a:srgbClr val="FFFFFF"/>
                </a:highlight>
                <a:latin typeface="Poppins" panose="00000500000000000000" pitchFamily="2" charset="0"/>
              </a:rPr>
              <a:t>(SNBP)</a:t>
            </a:r>
            <a:r>
              <a:rPr lang="en-GB" b="0" i="0" dirty="0">
                <a:solidFill>
                  <a:srgbClr val="4A4A4A"/>
                </a:solidFill>
                <a:effectLst/>
                <a:latin typeface="Roboto" panose="02000000000000000000" pitchFamily="2" charset="0"/>
              </a:rPr>
              <a:t>.</a:t>
            </a:r>
            <a:endParaRPr lang="en-GB" dirty="0"/>
          </a:p>
          <a:p>
            <a:endParaRPr lang="en-GB" dirty="0"/>
          </a:p>
        </p:txBody>
      </p:sp>
    </p:spTree>
    <p:extLst>
      <p:ext uri="{BB962C8B-B14F-4D97-AF65-F5344CB8AC3E}">
        <p14:creationId xmlns:p14="http://schemas.microsoft.com/office/powerpoint/2010/main" val="705563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Democratisation: The failure of democracy in Latin America?</a:t>
            </a:r>
          </a:p>
        </p:txBody>
      </p:sp>
      <p:sp>
        <p:nvSpPr>
          <p:cNvPr id="3" name="Content Placeholder 2"/>
          <p:cNvSpPr>
            <a:spLocks noGrp="1"/>
          </p:cNvSpPr>
          <p:nvPr>
            <p:ph idx="1"/>
          </p:nvPr>
        </p:nvSpPr>
        <p:spPr/>
        <p:txBody>
          <a:bodyPr>
            <a:normAutofit fontScale="70000" lnSpcReduction="20000"/>
          </a:bodyPr>
          <a:lstStyle/>
          <a:p>
            <a:pPr marL="0" indent="0">
              <a:buNone/>
            </a:pPr>
            <a:r>
              <a:rPr lang="en-GB" dirty="0"/>
              <a:t>Guillermo O’Donnell </a:t>
            </a:r>
          </a:p>
          <a:p>
            <a:pPr marL="0" indent="0">
              <a:buNone/>
            </a:pPr>
            <a:endParaRPr lang="en-GB" dirty="0"/>
          </a:p>
          <a:p>
            <a:pPr marL="0" indent="0">
              <a:buNone/>
            </a:pPr>
            <a:r>
              <a:rPr lang="en-GB" dirty="0"/>
              <a:t>Ideas on democracy and citizenship, democratisation, rule of law, quality of democracy, ‘</a:t>
            </a:r>
            <a:r>
              <a:rPr lang="en-GB" dirty="0" err="1"/>
              <a:t>delegative</a:t>
            </a:r>
            <a:r>
              <a:rPr lang="en-GB" dirty="0"/>
              <a:t> democracy’ and ‘low intensity citizenship’</a:t>
            </a:r>
          </a:p>
          <a:p>
            <a:pPr marL="0" indent="0">
              <a:buNone/>
            </a:pPr>
            <a:endParaRPr lang="en-GB" dirty="0"/>
          </a:p>
          <a:p>
            <a:r>
              <a:rPr lang="en-US" i="1" dirty="0"/>
              <a:t>‘</a:t>
            </a:r>
            <a:r>
              <a:rPr lang="en-US" dirty="0" err="1"/>
              <a:t>Polyarchies</a:t>
            </a:r>
            <a:r>
              <a:rPr lang="en-US" dirty="0"/>
              <a:t> and the (Un)Rule of Law in Latin America’ in Juan Méndez, Guillermo O’Donnell and Paulo </a:t>
            </a:r>
            <a:r>
              <a:rPr lang="en-US" dirty="0" err="1"/>
              <a:t>Sérgio</a:t>
            </a:r>
            <a:r>
              <a:rPr lang="en-US" dirty="0"/>
              <a:t> </a:t>
            </a:r>
            <a:r>
              <a:rPr lang="en-US" dirty="0" err="1"/>
              <a:t>Pinheiro</a:t>
            </a:r>
            <a:r>
              <a:rPr lang="en-US" dirty="0"/>
              <a:t> (eds.) </a:t>
            </a:r>
            <a:r>
              <a:rPr lang="en-US" i="1" dirty="0"/>
              <a:t>The (Un)Rule of Law and the Underprivileged in Latin </a:t>
            </a:r>
            <a:r>
              <a:rPr lang="en-US" i="1" dirty="0" err="1"/>
              <a:t>America</a:t>
            </a:r>
            <a:r>
              <a:rPr lang="en-US" dirty="0" err="1"/>
              <a:t>.University</a:t>
            </a:r>
            <a:r>
              <a:rPr lang="en-US" dirty="0"/>
              <a:t> of Notre Dame Press, 1999.</a:t>
            </a:r>
          </a:p>
          <a:p>
            <a:r>
              <a:rPr lang="en-US" i="1" dirty="0"/>
              <a:t>The Quality of Democracy: Theory and Applications</a:t>
            </a:r>
            <a:r>
              <a:rPr lang="en-US" dirty="0"/>
              <a:t> (edited with Jorge Vargas </a:t>
            </a:r>
            <a:r>
              <a:rPr lang="en-US" dirty="0" err="1"/>
              <a:t>Cullell</a:t>
            </a:r>
            <a:r>
              <a:rPr lang="en-US" dirty="0"/>
              <a:t> and Osvaldo </a:t>
            </a:r>
            <a:r>
              <a:rPr lang="en-US" dirty="0" err="1"/>
              <a:t>Iazzetta</a:t>
            </a:r>
            <a:r>
              <a:rPr lang="en-US" dirty="0"/>
              <a:t>) University of Notre Dame Press, 2004.</a:t>
            </a:r>
          </a:p>
          <a:p>
            <a:r>
              <a:rPr lang="en-US" i="1" dirty="0"/>
              <a:t>Democracy, Agency and the State: Theory with Comparative Intent</a:t>
            </a:r>
            <a:r>
              <a:rPr lang="en-US" dirty="0"/>
              <a:t> Oxford University Press, 2010.  </a:t>
            </a:r>
          </a:p>
          <a:p>
            <a:endParaRPr lang="en-GB" dirty="0"/>
          </a:p>
        </p:txBody>
      </p:sp>
    </p:spTree>
    <p:extLst>
      <p:ext uri="{BB962C8B-B14F-4D97-AF65-F5344CB8AC3E}">
        <p14:creationId xmlns:p14="http://schemas.microsoft.com/office/powerpoint/2010/main" val="1411356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Violent Pluralism? (Daniel and Goldstein, 2010)</a:t>
            </a:r>
          </a:p>
        </p:txBody>
      </p:sp>
      <p:sp>
        <p:nvSpPr>
          <p:cNvPr id="3" name="Content Placeholder 2"/>
          <p:cNvSpPr>
            <a:spLocks noGrp="1"/>
          </p:cNvSpPr>
          <p:nvPr>
            <p:ph idx="1"/>
          </p:nvPr>
        </p:nvSpPr>
        <p:spPr>
          <a:xfrm>
            <a:off x="457200" y="1600200"/>
            <a:ext cx="8229600" cy="4781128"/>
          </a:xfrm>
        </p:spPr>
        <p:txBody>
          <a:bodyPr>
            <a:normAutofit fontScale="77500" lnSpcReduction="20000"/>
          </a:bodyPr>
          <a:lstStyle/>
          <a:p>
            <a:r>
              <a:rPr lang="en-GB" dirty="0"/>
              <a:t>Plural nature of regimes</a:t>
            </a:r>
          </a:p>
          <a:p>
            <a:r>
              <a:rPr lang="en-GB" dirty="0"/>
              <a:t>Violence does not necessarily mean regime failure</a:t>
            </a:r>
          </a:p>
          <a:p>
            <a:r>
              <a:rPr lang="en-GB" dirty="0"/>
              <a:t>Violence-lived political experience and the production and maintenance of democratic transition and the operations of democratic states and civil societies</a:t>
            </a:r>
          </a:p>
          <a:p>
            <a:r>
              <a:rPr lang="en-GB" dirty="0"/>
              <a:t>‘rather than understanding Latin America’s endemic violence as simply a failure of democratic governance and institutions, we call attention to violence as an element integral to the configuration of those institutions, as a necessary component of their maintenance, and as an instrument for popular challenges to their legitimacy.’</a:t>
            </a:r>
          </a:p>
          <a:p>
            <a:r>
              <a:rPr lang="en-GB" dirty="0"/>
              <a:t>Latin America= ‘violently plural’. States, social elites and subalterns employ violence to establish or contest regimes of citizenship, justice, rights and a democratic social order’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1484784"/>
            <a:ext cx="8064896" cy="4832092"/>
          </a:xfrm>
          <a:prstGeom prst="rect">
            <a:avLst/>
          </a:prstGeom>
        </p:spPr>
        <p:txBody>
          <a:bodyPr wrap="square">
            <a:spAutoFit/>
          </a:bodyPr>
          <a:lstStyle/>
          <a:p>
            <a:r>
              <a:rPr lang="en-GB" sz="2800" dirty="0"/>
              <a:t>Free and fair elections (</a:t>
            </a:r>
            <a:r>
              <a:rPr lang="en-GB" sz="2800" dirty="0" err="1"/>
              <a:t>eg</a:t>
            </a:r>
            <a:r>
              <a:rPr lang="en-GB" sz="2800" dirty="0"/>
              <a:t>. Mexico following 1996 electoral reform- Establishment of IFE)</a:t>
            </a:r>
          </a:p>
          <a:p>
            <a:r>
              <a:rPr lang="en-GB" sz="2800" dirty="0"/>
              <a:t>Free press</a:t>
            </a:r>
          </a:p>
          <a:p>
            <a:r>
              <a:rPr lang="en-GB" sz="2800" dirty="0"/>
              <a:t>Balances to presidential powers-more separation of powers- independent judiciary and legislature</a:t>
            </a:r>
          </a:p>
          <a:p>
            <a:r>
              <a:rPr lang="en-GB" sz="2800" dirty="0"/>
              <a:t>Multi-party democracy- (</a:t>
            </a:r>
            <a:r>
              <a:rPr lang="en-GB" sz="2800" dirty="0" err="1"/>
              <a:t>eg</a:t>
            </a:r>
            <a:r>
              <a:rPr lang="en-GB" sz="2800" dirty="0"/>
              <a:t>. In Mexico) 2 presidential terms under PAN 200-2006 Fox, 2006-2012 Calderon, 18 Years PRD in Mexico City</a:t>
            </a:r>
          </a:p>
          <a:p>
            <a:r>
              <a:rPr lang="en-GB" sz="2800" dirty="0"/>
              <a:t>Pluralism noticeable in development of NGOs and Civil Society organisations- Citizens can meaningfully make demands and negotiate with the government</a:t>
            </a:r>
          </a:p>
        </p:txBody>
      </p:sp>
      <p:sp>
        <p:nvSpPr>
          <p:cNvPr id="5" name="TextBox 4"/>
          <p:cNvSpPr txBox="1"/>
          <p:nvPr/>
        </p:nvSpPr>
        <p:spPr>
          <a:xfrm>
            <a:off x="2843808" y="476672"/>
            <a:ext cx="3541803" cy="584775"/>
          </a:xfrm>
          <a:prstGeom prst="rect">
            <a:avLst/>
          </a:prstGeom>
          <a:noFill/>
        </p:spPr>
        <p:txBody>
          <a:bodyPr wrap="none" rtlCol="0">
            <a:spAutoFit/>
          </a:bodyPr>
          <a:lstStyle/>
          <a:p>
            <a:r>
              <a:rPr lang="en-GB" sz="3200" dirty="0"/>
              <a:t>What’s Democratic?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GB" dirty="0"/>
              <a:t>Limitations and Barriers to Democratization</a:t>
            </a:r>
          </a:p>
        </p:txBody>
      </p:sp>
      <p:sp>
        <p:nvSpPr>
          <p:cNvPr id="5" name="Content Placeholder 2"/>
          <p:cNvSpPr>
            <a:spLocks noGrp="1"/>
          </p:cNvSpPr>
          <p:nvPr>
            <p:ph idx="1"/>
          </p:nvPr>
        </p:nvSpPr>
        <p:spPr>
          <a:xfrm>
            <a:off x="457200" y="1600200"/>
            <a:ext cx="8229600" cy="4525963"/>
          </a:xfrm>
        </p:spPr>
        <p:txBody>
          <a:bodyPr>
            <a:normAutofit fontScale="92500" lnSpcReduction="20000"/>
          </a:bodyPr>
          <a:lstStyle/>
          <a:p>
            <a:pPr marL="0" indent="0">
              <a:buNone/>
            </a:pPr>
            <a:r>
              <a:rPr lang="en-GB" u="sng" dirty="0"/>
              <a:t>Weak rule of law</a:t>
            </a:r>
            <a:r>
              <a:rPr lang="en-GB" dirty="0"/>
              <a:t>-corrupt police and security services, citizens have poor protection of human rights, weak judiciary and slow, impunity.</a:t>
            </a:r>
          </a:p>
          <a:p>
            <a:endParaRPr lang="en-GB" u="sng" dirty="0"/>
          </a:p>
          <a:p>
            <a:pPr marL="0" indent="0">
              <a:buNone/>
            </a:pPr>
            <a:r>
              <a:rPr lang="en-GB" u="sng" dirty="0"/>
              <a:t>Authoritarian legacy</a:t>
            </a:r>
          </a:p>
          <a:p>
            <a:r>
              <a:rPr lang="en-GB" dirty="0"/>
              <a:t>Expanded bureaucracy</a:t>
            </a:r>
          </a:p>
          <a:p>
            <a:r>
              <a:rPr lang="en-GB" dirty="0"/>
              <a:t>Tax reform</a:t>
            </a:r>
          </a:p>
          <a:p>
            <a:r>
              <a:rPr lang="en-GB" dirty="0"/>
              <a:t>Social divisions- worsened</a:t>
            </a:r>
          </a:p>
          <a:p>
            <a:r>
              <a:rPr lang="en-GB" dirty="0"/>
              <a:t>Legitimacy of elections questioned-strength of civil society-legacy of corruption and limits</a:t>
            </a:r>
          </a:p>
          <a:p>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Pink Tide</a:t>
            </a:r>
          </a:p>
        </p:txBody>
      </p:sp>
      <p:sp>
        <p:nvSpPr>
          <p:cNvPr id="3" name="Content Placeholder 2"/>
          <p:cNvSpPr>
            <a:spLocks noGrp="1"/>
          </p:cNvSpPr>
          <p:nvPr>
            <p:ph idx="1"/>
          </p:nvPr>
        </p:nvSpPr>
        <p:spPr/>
        <p:txBody>
          <a:bodyPr/>
          <a:lstStyle/>
          <a:p>
            <a:pPr>
              <a:buNone/>
            </a:pPr>
            <a:endParaRPr lang="en-GB" dirty="0"/>
          </a:p>
          <a:p>
            <a:r>
              <a:rPr lang="en-GB" dirty="0"/>
              <a:t>At the start of the twenty first century, in the process of transitions to democracy from authoritarian regimes electorates in many Latin American countries turned to left leaning leaders.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Violence</a:t>
            </a:r>
          </a:p>
        </p:txBody>
      </p:sp>
      <p:sp>
        <p:nvSpPr>
          <p:cNvPr id="3" name="Content Placeholder 2"/>
          <p:cNvSpPr>
            <a:spLocks noGrp="1"/>
          </p:cNvSpPr>
          <p:nvPr>
            <p:ph idx="1"/>
          </p:nvPr>
        </p:nvSpPr>
        <p:spPr>
          <a:xfrm>
            <a:off x="179512" y="1600200"/>
            <a:ext cx="8856984" cy="4525963"/>
          </a:xfrm>
        </p:spPr>
        <p:txBody>
          <a:bodyPr>
            <a:normAutofit fontScale="92500"/>
          </a:bodyPr>
          <a:lstStyle/>
          <a:p>
            <a:r>
              <a:rPr lang="en-GB" dirty="0"/>
              <a:t>In Mexico </a:t>
            </a:r>
            <a:r>
              <a:rPr lang="en-US" dirty="0"/>
              <a:t>over 100 journalists have been murdered since 2000 and, as a result of the War on Drugs since 2006 160,000 Mexicans are dead and 28,000 missing.</a:t>
            </a:r>
          </a:p>
          <a:p>
            <a:r>
              <a:rPr lang="en-US" dirty="0"/>
              <a:t>Bolivia- world’s highest rates of vigilante </a:t>
            </a:r>
            <a:r>
              <a:rPr lang="en-US" dirty="0" err="1"/>
              <a:t>lynchings</a:t>
            </a:r>
            <a:endParaRPr lang="en-US" dirty="0"/>
          </a:p>
          <a:p>
            <a:r>
              <a:rPr lang="en-US" dirty="0"/>
              <a:t>Brazil and Venezuela- street crime</a:t>
            </a:r>
          </a:p>
          <a:p>
            <a:r>
              <a:rPr lang="en-US" dirty="0"/>
              <a:t>Brazil- Police impunity</a:t>
            </a:r>
          </a:p>
          <a:p>
            <a:r>
              <a:rPr lang="en-US" dirty="0"/>
              <a:t>Gangs in Central America</a:t>
            </a:r>
          </a:p>
          <a:p>
            <a:r>
              <a:rPr lang="en-US" dirty="0"/>
              <a:t>Colombian Peace Process- Demilitarization</a:t>
            </a:r>
          </a:p>
          <a:p>
            <a:pPr marL="0" indent="0">
              <a:buNone/>
            </a:pPr>
            <a:endParaRPr lang="en-US" i="1" dirty="0"/>
          </a:p>
          <a:p>
            <a:endParaRPr lang="en-US" dirty="0"/>
          </a:p>
          <a:p>
            <a:endParaRPr lang="en-GB" dirty="0"/>
          </a:p>
        </p:txBody>
      </p:sp>
    </p:spTree>
    <p:extLst>
      <p:ext uri="{BB962C8B-B14F-4D97-AF65-F5344CB8AC3E}">
        <p14:creationId xmlns:p14="http://schemas.microsoft.com/office/powerpoint/2010/main" val="10280708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GB" dirty="0"/>
              <a:t>1998 Hugo </a:t>
            </a:r>
            <a:r>
              <a:rPr lang="en-GB" dirty="0" err="1"/>
              <a:t>Chávez</a:t>
            </a:r>
            <a:r>
              <a:rPr lang="en-GB" dirty="0"/>
              <a:t> and the </a:t>
            </a:r>
            <a:br>
              <a:rPr lang="en-GB" dirty="0"/>
            </a:br>
            <a:r>
              <a:rPr lang="en-GB" dirty="0"/>
              <a:t>Bolivarian Revolution </a:t>
            </a:r>
          </a:p>
        </p:txBody>
      </p:sp>
      <p:pic>
        <p:nvPicPr>
          <p:cNvPr id="5"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90600" y="1676400"/>
            <a:ext cx="6541770" cy="4818936"/>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US" dirty="0"/>
              <a:t>Nicaragua 1990-Neoliberalsim</a:t>
            </a:r>
            <a:br>
              <a:rPr lang="en-US" dirty="0"/>
            </a:br>
            <a:r>
              <a:rPr lang="en-US" dirty="0"/>
              <a:t> and 2006 Return of the Left ‘Pink Tide’</a:t>
            </a:r>
            <a:endParaRPr lang="en-GB" dirty="0"/>
          </a:p>
        </p:txBody>
      </p:sp>
      <p:pic>
        <p:nvPicPr>
          <p:cNvPr id="5"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520" y="1600199"/>
            <a:ext cx="4598486" cy="2590801"/>
          </a:xfrm>
          <a:prstGeom prst="rect">
            <a:avLst/>
          </a:prstGeom>
        </p:spPr>
      </p:pic>
      <p:pic>
        <p:nvPicPr>
          <p:cNvPr id="6" name="Content Placeholder 6"/>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838200" y="4339408"/>
            <a:ext cx="2895600" cy="1628775"/>
          </a:xfr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00600" y="3572646"/>
            <a:ext cx="4286250" cy="3162300"/>
          </a:xfrm>
          <a:prstGeom prst="rect">
            <a:avLst/>
          </a:prstGeom>
        </p:spPr>
      </p:pic>
      <p:sp>
        <p:nvSpPr>
          <p:cNvPr id="8" name="TextBox 7"/>
          <p:cNvSpPr txBox="1"/>
          <p:nvPr/>
        </p:nvSpPr>
        <p:spPr>
          <a:xfrm>
            <a:off x="4953001" y="3124200"/>
            <a:ext cx="4065822" cy="369332"/>
          </a:xfrm>
          <a:prstGeom prst="rect">
            <a:avLst/>
          </a:prstGeom>
          <a:noFill/>
        </p:spPr>
        <p:txBody>
          <a:bodyPr wrap="square" rtlCol="0">
            <a:spAutoFit/>
          </a:bodyPr>
          <a:lstStyle/>
          <a:p>
            <a:r>
              <a:rPr lang="en-US" dirty="0"/>
              <a:t>2006 Daniel Ortega and Rosario Murillo</a:t>
            </a:r>
            <a:endParaRPr lang="en-GB" dirty="0"/>
          </a:p>
        </p:txBody>
      </p:sp>
      <p:sp>
        <p:nvSpPr>
          <p:cNvPr id="9" name="TextBox 8"/>
          <p:cNvSpPr txBox="1"/>
          <p:nvPr/>
        </p:nvSpPr>
        <p:spPr>
          <a:xfrm>
            <a:off x="685800" y="6116591"/>
            <a:ext cx="3352800" cy="369332"/>
          </a:xfrm>
          <a:prstGeom prst="rect">
            <a:avLst/>
          </a:prstGeom>
          <a:noFill/>
        </p:spPr>
        <p:txBody>
          <a:bodyPr wrap="square" rtlCol="0">
            <a:spAutoFit/>
          </a:bodyPr>
          <a:lstStyle/>
          <a:p>
            <a:r>
              <a:rPr lang="en-US" dirty="0"/>
              <a:t>1990 -1995 </a:t>
            </a:r>
            <a:r>
              <a:rPr lang="en-US" dirty="0" err="1"/>
              <a:t>Violetta</a:t>
            </a:r>
            <a:r>
              <a:rPr lang="en-US" dirty="0"/>
              <a:t> Chamorro</a:t>
            </a: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2005 </a:t>
            </a:r>
            <a:r>
              <a:rPr lang="en-GB" dirty="0" err="1"/>
              <a:t>Evo</a:t>
            </a:r>
            <a:r>
              <a:rPr lang="en-GB" dirty="0"/>
              <a:t> Morales</a:t>
            </a:r>
          </a:p>
        </p:txBody>
      </p:sp>
      <p:pic>
        <p:nvPicPr>
          <p:cNvPr id="4" name="Picture 6" descr="https://encrypted-tbn2.gstatic.com/images?q=tbn:ANd9GcS0kFOBA0c_yrcTjOMcdCm3molvhK9DOsKiNlhdaShr8mYJOV7t"/>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1484784"/>
            <a:ext cx="7153572" cy="429214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ortrait of Luiz Inácio Lula da Silv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235" y="1799345"/>
            <a:ext cx="2317486" cy="3476230"/>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4"/>
          <p:cNvPicPr>
            <a:picLocks noChangeAspect="1"/>
          </p:cNvPicPr>
          <p:nvPr/>
        </p:nvPicPr>
        <p:blipFill>
          <a:blip r:embed="rId4" cstate="print"/>
          <a:stretch>
            <a:fillRect/>
          </a:stretch>
        </p:blipFill>
        <p:spPr>
          <a:xfrm>
            <a:off x="5552461" y="951223"/>
            <a:ext cx="3393278" cy="2124486"/>
          </a:xfrm>
          <a:prstGeom prst="rect">
            <a:avLst/>
          </a:prstGeom>
        </p:spPr>
      </p:pic>
      <p:pic>
        <p:nvPicPr>
          <p:cNvPr id="6" name="Picture 5"/>
          <p:cNvPicPr>
            <a:picLocks noChangeAspect="1"/>
          </p:cNvPicPr>
          <p:nvPr/>
        </p:nvPicPr>
        <p:blipFill>
          <a:blip r:embed="rId5" cstate="print"/>
          <a:stretch>
            <a:fillRect/>
          </a:stretch>
        </p:blipFill>
        <p:spPr>
          <a:xfrm>
            <a:off x="5307751" y="4139338"/>
            <a:ext cx="3011386" cy="2178692"/>
          </a:xfrm>
          <a:prstGeom prst="rect">
            <a:avLst/>
          </a:prstGeom>
        </p:spPr>
      </p:pic>
      <p:sp>
        <p:nvSpPr>
          <p:cNvPr id="7" name="TextBox 6"/>
          <p:cNvSpPr txBox="1"/>
          <p:nvPr/>
        </p:nvSpPr>
        <p:spPr>
          <a:xfrm>
            <a:off x="539552" y="332656"/>
            <a:ext cx="3369912" cy="954107"/>
          </a:xfrm>
          <a:prstGeom prst="rect">
            <a:avLst/>
          </a:prstGeom>
          <a:noFill/>
        </p:spPr>
        <p:txBody>
          <a:bodyPr wrap="square" rtlCol="0">
            <a:spAutoFit/>
          </a:bodyPr>
          <a:lstStyle/>
          <a:p>
            <a:r>
              <a:rPr lang="en-GB" sz="2800" dirty="0"/>
              <a:t>Populism? Democracy?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GB" dirty="0"/>
              <a:t>Democracy, Neoliberalism and Multiculturalism</a:t>
            </a:r>
          </a:p>
        </p:txBody>
      </p:sp>
      <p:sp>
        <p:nvSpPr>
          <p:cNvPr id="5" name="Content Placeholder 2"/>
          <p:cNvSpPr>
            <a:spLocks noGrp="1"/>
          </p:cNvSpPr>
          <p:nvPr>
            <p:ph idx="1"/>
          </p:nvPr>
        </p:nvSpPr>
        <p:spPr>
          <a:xfrm>
            <a:off x="457200" y="1600200"/>
            <a:ext cx="8229600" cy="4709120"/>
          </a:xfrm>
        </p:spPr>
        <p:txBody>
          <a:bodyPr>
            <a:normAutofit fontScale="92500" lnSpcReduction="10000"/>
          </a:bodyPr>
          <a:lstStyle/>
          <a:p>
            <a:pPr>
              <a:buNone/>
            </a:pPr>
            <a:r>
              <a:rPr lang="en-GB" u="sng" dirty="0"/>
              <a:t>1989 International Labour Organization 169</a:t>
            </a:r>
          </a:p>
          <a:p>
            <a:pPr>
              <a:buNone/>
            </a:pPr>
            <a:endParaRPr lang="en-GB" u="sng" dirty="0"/>
          </a:p>
          <a:p>
            <a:pPr marL="0" indent="0"/>
            <a:r>
              <a:rPr lang="en-GB" dirty="0"/>
              <a:t> Rights of indigenous and tribal peoples</a:t>
            </a:r>
          </a:p>
          <a:p>
            <a:pPr marL="0" indent="0"/>
            <a:r>
              <a:rPr lang="en-GB" dirty="0"/>
              <a:t> Cultural rights- identity, language, traditions, ways of life</a:t>
            </a:r>
          </a:p>
          <a:p>
            <a:pPr marL="0" indent="0"/>
            <a:r>
              <a:rPr lang="en-GB" dirty="0"/>
              <a:t> Collective rights- land, autonomous self-government</a:t>
            </a:r>
          </a:p>
          <a:p>
            <a:pPr marL="0" indent="0"/>
            <a:r>
              <a:rPr lang="en-GB" dirty="0"/>
              <a:t> Social rights- health care, education</a:t>
            </a:r>
          </a:p>
          <a:p>
            <a:pPr marL="0" indent="0"/>
            <a:r>
              <a:rPr lang="en-GB" dirty="0"/>
              <a:t> Political rights- participation and consultation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lstStyle/>
          <a:p>
            <a:pPr algn="l"/>
            <a:r>
              <a:rPr lang="en-US" dirty="0"/>
              <a:t>1492-1992</a:t>
            </a:r>
          </a:p>
        </p:txBody>
      </p:sp>
      <p:sp>
        <p:nvSpPr>
          <p:cNvPr id="8" name="Content Placeholder 2"/>
          <p:cNvSpPr>
            <a:spLocks noGrp="1"/>
          </p:cNvSpPr>
          <p:nvPr>
            <p:ph idx="1"/>
          </p:nvPr>
        </p:nvSpPr>
        <p:spPr>
          <a:xfrm>
            <a:off x="457200" y="1600200"/>
            <a:ext cx="8229600" cy="4525963"/>
          </a:xfrm>
        </p:spPr>
        <p:txBody>
          <a:bodyPr/>
          <a:lstStyle/>
          <a:p>
            <a:endParaRPr lang="en-US" dirty="0"/>
          </a:p>
          <a:p>
            <a:endParaRPr lang="en-US" dirty="0"/>
          </a:p>
          <a:p>
            <a:r>
              <a:rPr lang="en-US" dirty="0"/>
              <a:t>1992</a:t>
            </a:r>
          </a:p>
          <a:p>
            <a:r>
              <a:rPr lang="en-US" dirty="0"/>
              <a:t>500 Years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5896" y="20486"/>
            <a:ext cx="5152288" cy="6837514"/>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AFE8A242-C322-EE17-4E05-9F6CBD14DE96}"/>
              </a:ext>
            </a:extLst>
          </p:cNvPr>
          <p:cNvSpPr>
            <a:spLocks noGrp="1"/>
          </p:cNvSpPr>
          <p:nvPr>
            <p:ph type="title"/>
          </p:nvPr>
        </p:nvSpPr>
        <p:spPr>
          <a:xfrm>
            <a:off x="595246" y="386930"/>
            <a:ext cx="7549592" cy="1298448"/>
          </a:xfrm>
        </p:spPr>
        <p:txBody>
          <a:bodyPr anchor="b">
            <a:normAutofit/>
          </a:bodyPr>
          <a:lstStyle/>
          <a:p>
            <a:r>
              <a:rPr lang="en-GB" sz="4200" dirty="0"/>
              <a:t>E.g. </a:t>
            </a:r>
            <a:r>
              <a:rPr lang="en-GB" sz="4200" dirty="0" err="1"/>
              <a:t>Cherán</a:t>
            </a:r>
            <a:endParaRPr lang="en-GB" sz="4200" dirty="0"/>
          </a:p>
        </p:txBody>
      </p:sp>
      <p:sp>
        <p:nvSpPr>
          <p:cNvPr id="13" name="Rectangle 12">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1998845"/>
            <a:ext cx="859094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70E99867-3B49-2621-3F26-943E37FFBD7A}"/>
              </a:ext>
            </a:extLst>
          </p:cNvPr>
          <p:cNvSpPr>
            <a:spLocks noGrp="1"/>
          </p:cNvSpPr>
          <p:nvPr>
            <p:ph idx="1"/>
          </p:nvPr>
        </p:nvSpPr>
        <p:spPr>
          <a:xfrm>
            <a:off x="130712" y="2299176"/>
            <a:ext cx="4236857" cy="4075795"/>
          </a:xfrm>
        </p:spPr>
        <p:txBody>
          <a:bodyPr anchor="ctr">
            <a:normAutofit/>
          </a:bodyPr>
          <a:lstStyle/>
          <a:p>
            <a:pPr marL="0" indent="0">
              <a:lnSpc>
                <a:spcPct val="90000"/>
              </a:lnSpc>
              <a:buNone/>
            </a:pPr>
            <a:r>
              <a:rPr lang="en-GB" sz="2000" dirty="0"/>
              <a:t>In 2011 </a:t>
            </a:r>
            <a:r>
              <a:rPr lang="en-GB" sz="2000" i="1" dirty="0" err="1"/>
              <a:t>Comuneros</a:t>
            </a:r>
            <a:r>
              <a:rPr lang="en-GB" sz="2000" dirty="0"/>
              <a:t> of San Francisco </a:t>
            </a:r>
            <a:r>
              <a:rPr lang="en-GB" sz="2000" dirty="0" err="1"/>
              <a:t>Cherán</a:t>
            </a:r>
            <a:r>
              <a:rPr lang="en-GB" sz="2000" dirty="0"/>
              <a:t>, Michoacán start a movement against deforestation and criminal violence.</a:t>
            </a:r>
          </a:p>
          <a:p>
            <a:pPr marL="0" indent="0">
              <a:lnSpc>
                <a:spcPct val="90000"/>
              </a:lnSpc>
              <a:buNone/>
            </a:pPr>
            <a:r>
              <a:rPr lang="en-GB" sz="2000" dirty="0"/>
              <a:t>Judicial process-Mexican state recognises indigenous peoples’ claims to autonomy and self-determination and self-government as a judicial right.</a:t>
            </a:r>
          </a:p>
          <a:p>
            <a:pPr marL="0" indent="0">
              <a:lnSpc>
                <a:spcPct val="90000"/>
              </a:lnSpc>
              <a:buNone/>
            </a:pPr>
            <a:r>
              <a:rPr lang="en-GB" sz="2000" dirty="0" err="1"/>
              <a:t>Cherán</a:t>
            </a:r>
            <a:r>
              <a:rPr lang="en-GB" sz="2000" dirty="0"/>
              <a:t> becomes the first formally recognised indigenous municipality governed by a government structure chosen according to </a:t>
            </a:r>
            <a:r>
              <a:rPr lang="en-GB" sz="2000" dirty="0" err="1"/>
              <a:t>usos</a:t>
            </a:r>
            <a:r>
              <a:rPr lang="en-GB" sz="2000" dirty="0"/>
              <a:t> y </a:t>
            </a:r>
            <a:r>
              <a:rPr lang="en-GB" sz="2000" dirty="0" err="1"/>
              <a:t>costumbres</a:t>
            </a:r>
            <a:r>
              <a:rPr lang="en-GB" sz="2000" dirty="0"/>
              <a:t> (customary law).</a:t>
            </a:r>
          </a:p>
          <a:p>
            <a:pPr>
              <a:lnSpc>
                <a:spcPct val="90000"/>
              </a:lnSpc>
            </a:pPr>
            <a:endParaRPr lang="en-GB" sz="1700" dirty="0"/>
          </a:p>
        </p:txBody>
      </p:sp>
      <p:pic>
        <p:nvPicPr>
          <p:cNvPr id="6" name="Picture 2">
            <a:extLst>
              <a:ext uri="{FF2B5EF4-FFF2-40B4-BE49-F238E27FC236}">
                <a16:creationId xmlns:a16="http://schemas.microsoft.com/office/drawing/2014/main" id="{28DE76F5-257F-EBE6-F27E-880904E3356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397" r="24444" b="-2"/>
          <a:stretch/>
        </p:blipFill>
        <p:spPr bwMode="auto">
          <a:xfrm>
            <a:off x="4433649" y="2484255"/>
            <a:ext cx="3862707" cy="3714244"/>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323318" y="2332075"/>
            <a:ext cx="7817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93414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3D519-DB92-3C58-B4B4-23E40181C28F}"/>
              </a:ext>
            </a:extLst>
          </p:cNvPr>
          <p:cNvSpPr>
            <a:spLocks noGrp="1"/>
          </p:cNvSpPr>
          <p:nvPr>
            <p:ph type="title"/>
          </p:nvPr>
        </p:nvSpPr>
        <p:spPr/>
        <p:txBody>
          <a:bodyPr>
            <a:normAutofit fontScale="90000"/>
          </a:bodyPr>
          <a:lstStyle/>
          <a:p>
            <a:r>
              <a:rPr lang="en-GB" dirty="0"/>
              <a:t>Multiculturalism and Afro-Descendants</a:t>
            </a:r>
          </a:p>
        </p:txBody>
      </p:sp>
      <p:sp>
        <p:nvSpPr>
          <p:cNvPr id="3" name="Content Placeholder 2">
            <a:extLst>
              <a:ext uri="{FF2B5EF4-FFF2-40B4-BE49-F238E27FC236}">
                <a16:creationId xmlns:a16="http://schemas.microsoft.com/office/drawing/2014/main" id="{F202D03A-4A66-5C5B-EBC0-8E4ADD440E13}"/>
              </a:ext>
            </a:extLst>
          </p:cNvPr>
          <p:cNvSpPr>
            <a:spLocks noGrp="1"/>
          </p:cNvSpPr>
          <p:nvPr>
            <p:ph idx="1"/>
          </p:nvPr>
        </p:nvSpPr>
        <p:spPr/>
        <p:txBody>
          <a:bodyPr/>
          <a:lstStyle/>
          <a:p>
            <a:r>
              <a:rPr lang="en-GB" sz="3200" dirty="0"/>
              <a:t>2001 World Conference Against Racism, Racial Discrimination, Xenophobia and Related Intolerance at Durban defines “Afro-descendant”</a:t>
            </a:r>
          </a:p>
          <a:p>
            <a:r>
              <a:rPr lang="en-GB" sz="3200" dirty="0"/>
              <a:t>2002- </a:t>
            </a:r>
            <a:r>
              <a:rPr lang="en-GB" sz="3200" b="0" i="0" dirty="0">
                <a:effectLst/>
                <a:latin typeface="Calibri" panose="020F0502020204030204" pitchFamily="34" charset="0"/>
                <a:cs typeface="Calibri" panose="020F0502020204030204" pitchFamily="34" charset="0"/>
              </a:rPr>
              <a:t>The Working Group of Experts on People of African Descent </a:t>
            </a:r>
            <a:r>
              <a:rPr lang="en-GB" sz="3200" dirty="0">
                <a:latin typeface="Calibri" panose="020F0502020204030204" pitchFamily="34" charset="0"/>
                <a:cs typeface="Calibri" panose="020F0502020204030204" pitchFamily="34" charset="0"/>
              </a:rPr>
              <a:t>of the UNHCR </a:t>
            </a:r>
            <a:r>
              <a:rPr lang="en-GB" sz="3200" b="0" i="0" dirty="0">
                <a:effectLst/>
                <a:latin typeface="Calibri" panose="020F0502020204030204" pitchFamily="34" charset="0"/>
                <a:cs typeface="Calibri" panose="020F0502020204030204" pitchFamily="34" charset="0"/>
              </a:rPr>
              <a:t>established</a:t>
            </a:r>
            <a:endParaRPr lang="en-GB" sz="3200" dirty="0">
              <a:latin typeface="Calibri" panose="020F0502020204030204" pitchFamily="34" charset="0"/>
              <a:cs typeface="Calibri" panose="020F0502020204030204" pitchFamily="34" charset="0"/>
            </a:endParaRPr>
          </a:p>
          <a:p>
            <a:endParaRPr lang="en-GB" dirty="0"/>
          </a:p>
        </p:txBody>
      </p:sp>
    </p:spTree>
    <p:extLst>
      <p:ext uri="{BB962C8B-B14F-4D97-AF65-F5344CB8AC3E}">
        <p14:creationId xmlns:p14="http://schemas.microsoft.com/office/powerpoint/2010/main" val="8521804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26B87457-1002-BDB2-368D-C4E0F56EE5FE}"/>
              </a:ext>
            </a:extLst>
          </p:cNvPr>
          <p:cNvSpPr>
            <a:spLocks noGrp="1"/>
          </p:cNvSpPr>
          <p:nvPr>
            <p:ph type="title"/>
          </p:nvPr>
        </p:nvSpPr>
        <p:spPr>
          <a:xfrm>
            <a:off x="595246" y="386930"/>
            <a:ext cx="7549592" cy="1298448"/>
          </a:xfrm>
        </p:spPr>
        <p:txBody>
          <a:bodyPr anchor="b">
            <a:normAutofit/>
          </a:bodyPr>
          <a:lstStyle/>
          <a:p>
            <a:r>
              <a:rPr lang="en-GB" sz="4200" dirty="0"/>
              <a:t>Afro-Latin American Activism</a:t>
            </a:r>
          </a:p>
        </p:txBody>
      </p:sp>
      <p:sp>
        <p:nvSpPr>
          <p:cNvPr id="20" name="Rectangle 19">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1998845"/>
            <a:ext cx="859094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4AC40877-94E3-2104-21D7-22A982531413}"/>
              </a:ext>
            </a:extLst>
          </p:cNvPr>
          <p:cNvSpPr>
            <a:spLocks noGrp="1"/>
          </p:cNvSpPr>
          <p:nvPr>
            <p:ph idx="1"/>
          </p:nvPr>
        </p:nvSpPr>
        <p:spPr>
          <a:xfrm>
            <a:off x="262073" y="2395856"/>
            <a:ext cx="5486568" cy="3913463"/>
          </a:xfrm>
        </p:spPr>
        <p:txBody>
          <a:bodyPr anchor="ctr">
            <a:noAutofit/>
          </a:bodyPr>
          <a:lstStyle/>
          <a:p>
            <a:pPr>
              <a:lnSpc>
                <a:spcPct val="90000"/>
              </a:lnSpc>
            </a:pPr>
            <a:r>
              <a:rPr lang="en-GB" sz="2000" b="1" dirty="0"/>
              <a:t>Mestizaje and Racial Democracy</a:t>
            </a:r>
          </a:p>
          <a:p>
            <a:pPr>
              <a:lnSpc>
                <a:spcPct val="90000"/>
              </a:lnSpc>
            </a:pPr>
            <a:r>
              <a:rPr lang="en-GB" sz="2000" b="1" dirty="0" err="1"/>
              <a:t>Eg</a:t>
            </a:r>
            <a:r>
              <a:rPr lang="en-GB" sz="2000" b="1" dirty="0"/>
              <a:t> Gilberto Freire, </a:t>
            </a:r>
            <a:r>
              <a:rPr lang="en-GB" sz="2000" b="1" i="1" dirty="0">
                <a:effectLst/>
              </a:rPr>
              <a:t>The Masters and the Slaves</a:t>
            </a:r>
            <a:r>
              <a:rPr lang="en-GB" sz="2000" b="1" i="1" dirty="0"/>
              <a:t> </a:t>
            </a:r>
            <a:r>
              <a:rPr lang="en-GB" sz="2000" b="1" dirty="0"/>
              <a:t>(1933) Brazil </a:t>
            </a:r>
            <a:r>
              <a:rPr lang="en-GB" sz="2000" b="1" dirty="0" err="1"/>
              <a:t>Eg.</a:t>
            </a:r>
            <a:r>
              <a:rPr lang="en-GB" sz="2000" b="1" dirty="0"/>
              <a:t> José Marti </a:t>
            </a:r>
            <a:r>
              <a:rPr lang="en-GB" sz="2000" b="1" i="1" dirty="0"/>
              <a:t>Our America </a:t>
            </a:r>
            <a:r>
              <a:rPr lang="en-GB" sz="2000" b="1" dirty="0"/>
              <a:t>(1891)</a:t>
            </a:r>
          </a:p>
          <a:p>
            <a:pPr>
              <a:lnSpc>
                <a:spcPct val="90000"/>
              </a:lnSpc>
            </a:pPr>
            <a:r>
              <a:rPr lang="en-GB" sz="2000" b="1" dirty="0"/>
              <a:t>In the 1800s “Afro-Brazilians”, “Afro Cubans”, “Afro-Nicaraguans”, Until the 1970s no “Afro-Latin Americans”</a:t>
            </a:r>
          </a:p>
          <a:p>
            <a:pPr>
              <a:lnSpc>
                <a:spcPct val="90000"/>
              </a:lnSpc>
            </a:pPr>
            <a:r>
              <a:rPr lang="en-GB" sz="2000" b="1" dirty="0"/>
              <a:t>Transnational Anti-Racism in the Americas</a:t>
            </a:r>
          </a:p>
          <a:p>
            <a:pPr>
              <a:lnSpc>
                <a:spcPct val="90000"/>
              </a:lnSpc>
            </a:pPr>
            <a:r>
              <a:rPr lang="en-GB" sz="2000" b="1" dirty="0"/>
              <a:t>Pan Africanism- Decolonisation</a:t>
            </a:r>
          </a:p>
          <a:p>
            <a:pPr>
              <a:lnSpc>
                <a:spcPct val="90000"/>
              </a:lnSpc>
            </a:pPr>
            <a:r>
              <a:rPr lang="en-GB" sz="2000" b="1" dirty="0"/>
              <a:t>Changes on the part of institutions and national government on thinking about “Racial Democracy” in the 1940s</a:t>
            </a:r>
          </a:p>
          <a:p>
            <a:pPr>
              <a:lnSpc>
                <a:spcPct val="90000"/>
              </a:lnSpc>
            </a:pPr>
            <a:r>
              <a:rPr lang="en-GB" sz="2000" b="1" dirty="0"/>
              <a:t>1980s and 1990s New Social Movements</a:t>
            </a:r>
          </a:p>
          <a:p>
            <a:pPr>
              <a:lnSpc>
                <a:spcPct val="90000"/>
              </a:lnSpc>
            </a:pPr>
            <a:r>
              <a:rPr lang="en-GB" sz="2000" b="1" dirty="0"/>
              <a:t>Transition to democracy, constitutional courts, recognition</a:t>
            </a:r>
          </a:p>
        </p:txBody>
      </p:sp>
      <p:pic>
        <p:nvPicPr>
          <p:cNvPr id="6" name="Picture 5">
            <a:extLst>
              <a:ext uri="{FF2B5EF4-FFF2-40B4-BE49-F238E27FC236}">
                <a16:creationId xmlns:a16="http://schemas.microsoft.com/office/drawing/2014/main" id="{4965B54F-C5F2-9837-D33C-BBD33F7569FE}"/>
              </a:ext>
            </a:extLst>
          </p:cNvPr>
          <p:cNvPicPr>
            <a:picLocks noChangeAspect="1"/>
          </p:cNvPicPr>
          <p:nvPr/>
        </p:nvPicPr>
        <p:blipFill>
          <a:blip r:embed="rId2"/>
          <a:stretch>
            <a:fillRect/>
          </a:stretch>
        </p:blipFill>
        <p:spPr>
          <a:xfrm>
            <a:off x="5868144" y="2479952"/>
            <a:ext cx="2503373" cy="3714244"/>
          </a:xfrm>
          <a:prstGeom prst="rect">
            <a:avLst/>
          </a:prstGeom>
        </p:spPr>
      </p:pic>
      <p:sp>
        <p:nvSpPr>
          <p:cNvPr id="22" name="Rectangle 21">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323318" y="2332075"/>
            <a:ext cx="7817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99800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924EF90-3CBD-1291-F5D3-D70C1975F7B8}"/>
              </a:ext>
            </a:extLst>
          </p:cNvPr>
          <p:cNvSpPr>
            <a:spLocks noGrp="1"/>
          </p:cNvSpPr>
          <p:nvPr>
            <p:ph type="title"/>
          </p:nvPr>
        </p:nvSpPr>
        <p:spPr>
          <a:xfrm>
            <a:off x="625252" y="6309320"/>
            <a:ext cx="7893496" cy="786703"/>
          </a:xfrm>
          <a:prstGeom prst="ellipse">
            <a:avLst/>
          </a:prstGeom>
        </p:spPr>
        <p:txBody>
          <a:bodyPr vert="horz" lIns="91440" tIns="45720" rIns="91440" bIns="45720" rtlCol="0" anchor="b">
            <a:normAutofit fontScale="90000"/>
          </a:bodyPr>
          <a:lstStyle/>
          <a:p>
            <a:pPr>
              <a:lnSpc>
                <a:spcPct val="90000"/>
              </a:lnSpc>
            </a:pPr>
            <a:r>
              <a:rPr lang="en-US" sz="4000" b="0" i="0" dirty="0" err="1">
                <a:effectLst/>
              </a:rPr>
              <a:t>Movimento</a:t>
            </a:r>
            <a:r>
              <a:rPr lang="en-US" sz="4000" b="0" i="0" dirty="0">
                <a:effectLst/>
              </a:rPr>
              <a:t> Negro </a:t>
            </a:r>
            <a:r>
              <a:rPr lang="en-US" sz="4000" b="0" i="0" dirty="0" err="1">
                <a:effectLst/>
              </a:rPr>
              <a:t>Unificado</a:t>
            </a:r>
            <a:r>
              <a:rPr lang="en-US" sz="4000" b="0" i="0" dirty="0">
                <a:effectLst/>
              </a:rPr>
              <a:t> in 1978, named their movement the Grupo Afro-Latino-América</a:t>
            </a:r>
            <a:br>
              <a:rPr lang="en-US" sz="1000" b="0" i="0" dirty="0">
                <a:effectLst/>
              </a:rPr>
            </a:br>
            <a:endParaRPr lang="en-US" sz="1000" dirty="0"/>
          </a:p>
        </p:txBody>
      </p:sp>
      <p:pic>
        <p:nvPicPr>
          <p:cNvPr id="5" name="Content Placeholder 4" descr="Movimento Negro Unificado (1978- ) •">
            <a:extLst>
              <a:ext uri="{FF2B5EF4-FFF2-40B4-BE49-F238E27FC236}">
                <a16:creationId xmlns:a16="http://schemas.microsoft.com/office/drawing/2014/main" id="{B9CB77D8-4EB1-12EB-9F44-D442212DEE81}"/>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839" b="8814"/>
          <a:stretch/>
        </p:blipFill>
        <p:spPr bwMode="auto">
          <a:xfrm>
            <a:off x="20" y="10"/>
            <a:ext cx="9143980" cy="4605671"/>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FB7FB62D-DD5B-C587-F53F-679128D41B8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29" y="4525778"/>
            <a:ext cx="9155399" cy="123363"/>
            <a:chOff x="-5025" y="6737718"/>
            <a:chExt cx="12207200" cy="123363"/>
          </a:xfrm>
        </p:grpSpPr>
        <p:sp>
          <p:nvSpPr>
            <p:cNvPr id="11" name="Rectangle 10">
              <a:extLst>
                <a:ext uri="{FF2B5EF4-FFF2-40B4-BE49-F238E27FC236}">
                  <a16:creationId xmlns:a16="http://schemas.microsoft.com/office/drawing/2014/main" id="{D474BA53-241B-ACB6-E742-B074F40EB9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797B091-2608-7480-FE24-507CC5333A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91927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Maras </a:t>
            </a:r>
            <a:r>
              <a:rPr lang="en-GB" dirty="0"/>
              <a:t>transnational youth gangs Central America</a:t>
            </a:r>
            <a:endParaRPr lang="en-GB" i="1" dirty="0"/>
          </a:p>
        </p:txBody>
      </p:sp>
      <p:pic>
        <p:nvPicPr>
          <p:cNvPr id="1026" name="Picture 2" descr="Image result for Mara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0113" y="1600200"/>
            <a:ext cx="8043773"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09869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FADE9C9C-CDCC-AC17-EA5F-BA81E9E111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23480"/>
            <a:ext cx="3053506" cy="457454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2DD1064-718B-003A-01E2-06172B3757AB}"/>
              </a:ext>
            </a:extLst>
          </p:cNvPr>
          <p:cNvSpPr txBox="1"/>
          <p:nvPr/>
        </p:nvSpPr>
        <p:spPr>
          <a:xfrm>
            <a:off x="443351" y="4811428"/>
            <a:ext cx="3453129" cy="1477328"/>
          </a:xfrm>
          <a:prstGeom prst="rect">
            <a:avLst/>
          </a:prstGeom>
          <a:noFill/>
        </p:spPr>
        <p:txBody>
          <a:bodyPr wrap="square" rtlCol="0">
            <a:spAutoFit/>
          </a:bodyPr>
          <a:lstStyle/>
          <a:p>
            <a:r>
              <a:rPr lang="en-GB" b="1" i="0" dirty="0">
                <a:solidFill>
                  <a:srgbClr val="000000"/>
                </a:solidFill>
                <a:effectLst/>
                <a:latin typeface="Spectral"/>
              </a:rPr>
              <a:t>Map 1. Afro-Latin America, 1800. Numbers under country names indicate the size of the black and brown (</a:t>
            </a:r>
            <a:r>
              <a:rPr lang="en-GB" b="1" i="0" dirty="0" err="1">
                <a:solidFill>
                  <a:srgbClr val="000000"/>
                </a:solidFill>
                <a:effectLst/>
                <a:latin typeface="Spectral"/>
              </a:rPr>
              <a:t>pardo</a:t>
            </a:r>
            <a:r>
              <a:rPr lang="en-GB" b="1" i="0" dirty="0">
                <a:solidFill>
                  <a:srgbClr val="000000"/>
                </a:solidFill>
                <a:effectLst/>
                <a:latin typeface="Spectral"/>
              </a:rPr>
              <a:t>) population, in 000s. (Map by Lena Andrews.)</a:t>
            </a:r>
            <a:endParaRPr lang="en-GB" dirty="0"/>
          </a:p>
        </p:txBody>
      </p:sp>
      <p:pic>
        <p:nvPicPr>
          <p:cNvPr id="6" name="Picture 5">
            <a:extLst>
              <a:ext uri="{FF2B5EF4-FFF2-40B4-BE49-F238E27FC236}">
                <a16:creationId xmlns:a16="http://schemas.microsoft.com/office/drawing/2014/main" id="{4510AA7C-656D-5BAB-D723-19039419CA40}"/>
              </a:ext>
            </a:extLst>
          </p:cNvPr>
          <p:cNvPicPr>
            <a:picLocks noChangeAspect="1"/>
          </p:cNvPicPr>
          <p:nvPr/>
        </p:nvPicPr>
        <p:blipFill>
          <a:blip r:embed="rId3"/>
          <a:stretch>
            <a:fillRect/>
          </a:stretch>
        </p:blipFill>
        <p:spPr>
          <a:xfrm>
            <a:off x="4211960" y="223480"/>
            <a:ext cx="3155932" cy="4733900"/>
          </a:xfrm>
          <a:prstGeom prst="rect">
            <a:avLst/>
          </a:prstGeom>
        </p:spPr>
      </p:pic>
      <p:sp>
        <p:nvSpPr>
          <p:cNvPr id="7" name="TextBox 6">
            <a:extLst>
              <a:ext uri="{FF2B5EF4-FFF2-40B4-BE49-F238E27FC236}">
                <a16:creationId xmlns:a16="http://schemas.microsoft.com/office/drawing/2014/main" id="{9DB773B8-8385-D2EB-EF6F-699C01F0B10A}"/>
              </a:ext>
            </a:extLst>
          </p:cNvPr>
          <p:cNvSpPr txBox="1"/>
          <p:nvPr/>
        </p:nvSpPr>
        <p:spPr>
          <a:xfrm>
            <a:off x="4067944" y="4967841"/>
            <a:ext cx="4762501" cy="1200329"/>
          </a:xfrm>
          <a:prstGeom prst="rect">
            <a:avLst/>
          </a:prstGeom>
          <a:noFill/>
        </p:spPr>
        <p:txBody>
          <a:bodyPr wrap="square">
            <a:spAutoFit/>
          </a:bodyPr>
          <a:lstStyle/>
          <a:p>
            <a:r>
              <a:rPr lang="en-GB" b="1" i="0" dirty="0">
                <a:solidFill>
                  <a:srgbClr val="000000"/>
                </a:solidFill>
                <a:effectLst/>
                <a:latin typeface="Spectral"/>
              </a:rPr>
              <a:t>Map 2. Afro-Latin America, 2010). Numbers under country names indicate the size of the black and brown (</a:t>
            </a:r>
            <a:r>
              <a:rPr lang="en-GB" b="1" i="0" dirty="0" err="1">
                <a:solidFill>
                  <a:srgbClr val="000000"/>
                </a:solidFill>
                <a:effectLst/>
                <a:latin typeface="Spectral"/>
              </a:rPr>
              <a:t>pardo</a:t>
            </a:r>
            <a:r>
              <a:rPr lang="en-GB" b="1" i="0" dirty="0">
                <a:solidFill>
                  <a:srgbClr val="000000"/>
                </a:solidFill>
                <a:effectLst/>
                <a:latin typeface="Spectral"/>
              </a:rPr>
              <a:t>) </a:t>
            </a:r>
            <a:r>
              <a:rPr lang="en-GB" b="1" i="0" dirty="0" err="1">
                <a:solidFill>
                  <a:srgbClr val="000000"/>
                </a:solidFill>
                <a:effectLst/>
                <a:latin typeface="Spectral"/>
              </a:rPr>
              <a:t>popu</a:t>
            </a:r>
            <a:r>
              <a:rPr lang="en-GB" b="1" i="0" dirty="0">
                <a:solidFill>
                  <a:srgbClr val="000000"/>
                </a:solidFill>
                <a:effectLst/>
                <a:latin typeface="Spectral"/>
              </a:rPr>
              <a:t>- </a:t>
            </a:r>
            <a:r>
              <a:rPr lang="en-GB" b="1" i="0" dirty="0" err="1">
                <a:solidFill>
                  <a:srgbClr val="000000"/>
                </a:solidFill>
                <a:effectLst/>
                <a:latin typeface="Spectral"/>
              </a:rPr>
              <a:t>lation</a:t>
            </a:r>
            <a:r>
              <a:rPr lang="en-GB" b="1" i="0" dirty="0">
                <a:solidFill>
                  <a:srgbClr val="000000"/>
                </a:solidFill>
                <a:effectLst/>
                <a:latin typeface="Spectral"/>
              </a:rPr>
              <a:t>, in 000s. (Map by Lena Andrews.)</a:t>
            </a:r>
            <a:endParaRPr lang="en-GB" dirty="0"/>
          </a:p>
        </p:txBody>
      </p:sp>
      <p:sp>
        <p:nvSpPr>
          <p:cNvPr id="9" name="TextBox 8">
            <a:extLst>
              <a:ext uri="{FF2B5EF4-FFF2-40B4-BE49-F238E27FC236}">
                <a16:creationId xmlns:a16="http://schemas.microsoft.com/office/drawing/2014/main" id="{4FAECCA1-67B6-5DB5-FD08-AC93CFF725C3}"/>
              </a:ext>
            </a:extLst>
          </p:cNvPr>
          <p:cNvSpPr txBox="1"/>
          <p:nvPr/>
        </p:nvSpPr>
        <p:spPr>
          <a:xfrm>
            <a:off x="179512" y="6176337"/>
            <a:ext cx="9630488" cy="1200329"/>
          </a:xfrm>
          <a:prstGeom prst="rect">
            <a:avLst/>
          </a:prstGeom>
          <a:noFill/>
        </p:spPr>
        <p:txBody>
          <a:bodyPr wrap="square" rtlCol="0">
            <a:spAutoFit/>
          </a:bodyPr>
          <a:lstStyle/>
          <a:p>
            <a:pPr algn="l" fontAlgn="base"/>
            <a:r>
              <a:rPr lang="en-GB" b="1" i="0" u="none" strike="noStrike" dirty="0">
                <a:solidFill>
                  <a:srgbClr val="414141"/>
                </a:solidFill>
                <a:effectLst/>
                <a:latin typeface="Spectral"/>
              </a:rPr>
              <a:t>“Afro-Latin America by the Numbers </a:t>
            </a:r>
            <a:r>
              <a:rPr lang="en-GB" b="0" i="0" u="none" strike="noStrike" dirty="0">
                <a:solidFill>
                  <a:srgbClr val="414141"/>
                </a:solidFill>
                <a:effectLst/>
                <a:latin typeface="Spectral"/>
              </a:rPr>
              <a:t>The Politics of the Census”</a:t>
            </a:r>
          </a:p>
          <a:p>
            <a:pPr algn="l" fontAlgn="base"/>
            <a:r>
              <a:rPr lang="en-GB" b="0" i="0" dirty="0">
                <a:solidFill>
                  <a:srgbClr val="666666"/>
                </a:solidFill>
                <a:effectLst/>
                <a:latin typeface="inherit"/>
              </a:rPr>
              <a:t>by </a:t>
            </a:r>
            <a:r>
              <a:rPr lang="en-GB" b="1" i="0" u="none" strike="noStrike" dirty="0">
                <a:solidFill>
                  <a:srgbClr val="A51C30"/>
                </a:solidFill>
                <a:effectLst/>
                <a:latin typeface="inherit"/>
                <a:hlinkClick r:id="rId4" tooltip="Posts by George Reid Andrews"/>
              </a:rPr>
              <a:t>George Reid Andrews</a:t>
            </a:r>
            <a:r>
              <a:rPr lang="en-GB" b="0" i="0" dirty="0">
                <a:solidFill>
                  <a:srgbClr val="666666"/>
                </a:solidFill>
                <a:effectLst/>
                <a:latin typeface="inherit"/>
              </a:rPr>
              <a:t> | </a:t>
            </a:r>
            <a:r>
              <a:rPr lang="en-GB" b="0" i="1" dirty="0" err="1">
                <a:solidFill>
                  <a:srgbClr val="666666"/>
                </a:solidFill>
                <a:effectLst/>
                <a:latin typeface="inherit"/>
              </a:rPr>
              <a:t>Revista</a:t>
            </a:r>
            <a:r>
              <a:rPr lang="en-GB" b="0" i="1" dirty="0">
                <a:solidFill>
                  <a:srgbClr val="666666"/>
                </a:solidFill>
                <a:effectLst/>
                <a:latin typeface="inherit"/>
              </a:rPr>
              <a:t> Harvard Review of Latin </a:t>
            </a:r>
            <a:r>
              <a:rPr lang="en-GB" b="0" i="1" dirty="0" err="1">
                <a:solidFill>
                  <a:srgbClr val="666666"/>
                </a:solidFill>
                <a:effectLst/>
                <a:latin typeface="inherit"/>
              </a:rPr>
              <a:t>Ameirca</a:t>
            </a:r>
            <a:r>
              <a:rPr lang="en-GB" b="0" i="1" dirty="0">
                <a:solidFill>
                  <a:srgbClr val="666666"/>
                </a:solidFill>
                <a:effectLst/>
                <a:latin typeface="inherit"/>
              </a:rPr>
              <a:t> </a:t>
            </a:r>
            <a:r>
              <a:rPr lang="en-GB" b="0" i="0" dirty="0">
                <a:solidFill>
                  <a:srgbClr val="666666"/>
                </a:solidFill>
                <a:effectLst/>
                <a:latin typeface="inherit"/>
              </a:rPr>
              <a:t>Jan 4, 2018</a:t>
            </a:r>
          </a:p>
          <a:p>
            <a:endParaRPr lang="en-GB" dirty="0"/>
          </a:p>
          <a:p>
            <a:endParaRPr lang="en-GB" dirty="0"/>
          </a:p>
        </p:txBody>
      </p:sp>
    </p:spTree>
    <p:extLst>
      <p:ext uri="{BB962C8B-B14F-4D97-AF65-F5344CB8AC3E}">
        <p14:creationId xmlns:p14="http://schemas.microsoft.com/office/powerpoint/2010/main" val="29750683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B0D35-7FA6-A9D0-7099-A32860CB3F10}"/>
              </a:ext>
            </a:extLst>
          </p:cNvPr>
          <p:cNvSpPr>
            <a:spLocks noGrp="1"/>
          </p:cNvSpPr>
          <p:nvPr>
            <p:ph type="title"/>
          </p:nvPr>
        </p:nvSpPr>
        <p:spPr/>
        <p:txBody>
          <a:bodyPr/>
          <a:lstStyle/>
          <a:p>
            <a:r>
              <a:rPr lang="en-GB" dirty="0"/>
              <a:t>Democratization and Neoliberalism</a:t>
            </a:r>
          </a:p>
        </p:txBody>
      </p:sp>
      <p:sp>
        <p:nvSpPr>
          <p:cNvPr id="3" name="Content Placeholder 2">
            <a:extLst>
              <a:ext uri="{FF2B5EF4-FFF2-40B4-BE49-F238E27FC236}">
                <a16:creationId xmlns:a16="http://schemas.microsoft.com/office/drawing/2014/main" id="{C1593802-D03D-05B7-3AC6-8FD8EC98C019}"/>
              </a:ext>
            </a:extLst>
          </p:cNvPr>
          <p:cNvSpPr>
            <a:spLocks noGrp="1"/>
          </p:cNvSpPr>
          <p:nvPr>
            <p:ph idx="1"/>
          </p:nvPr>
        </p:nvSpPr>
        <p:spPr/>
        <p:txBody>
          <a:bodyPr/>
          <a:lstStyle/>
          <a:p>
            <a:r>
              <a:rPr lang="en-GB" sz="3200" dirty="0"/>
              <a:t>Conservative Movements v Radical Movements</a:t>
            </a:r>
          </a:p>
          <a:p>
            <a:r>
              <a:rPr lang="en-GB" sz="3200" dirty="0"/>
              <a:t>Representation, participation in the state v anti-systemic activism (</a:t>
            </a:r>
            <a:r>
              <a:rPr lang="en-GB" sz="3200" dirty="0" err="1"/>
              <a:t>eg.</a:t>
            </a:r>
            <a:r>
              <a:rPr lang="en-GB" sz="3200" dirty="0"/>
              <a:t> Black Freedom Day)</a:t>
            </a:r>
          </a:p>
          <a:p>
            <a:r>
              <a:rPr lang="en-GB" sz="3200" dirty="0"/>
              <a:t>Economic and structural inequalities</a:t>
            </a:r>
          </a:p>
          <a:p>
            <a:r>
              <a:rPr lang="en-GB" sz="3200" dirty="0"/>
              <a:t>Issues around state-sanctioned versions of liberation</a:t>
            </a:r>
          </a:p>
          <a:p>
            <a:endParaRPr lang="en-GB" dirty="0"/>
          </a:p>
        </p:txBody>
      </p:sp>
    </p:spTree>
    <p:extLst>
      <p:ext uri="{BB962C8B-B14F-4D97-AF65-F5344CB8AC3E}">
        <p14:creationId xmlns:p14="http://schemas.microsoft.com/office/powerpoint/2010/main" val="39907609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9469FEC-492C-7799-CE64-668FA4BA4A8B}"/>
              </a:ext>
            </a:extLst>
          </p:cNvPr>
          <p:cNvSpPr>
            <a:spLocks noGrp="1"/>
          </p:cNvSpPr>
          <p:nvPr>
            <p:ph type="title"/>
          </p:nvPr>
        </p:nvSpPr>
        <p:spPr>
          <a:xfrm>
            <a:off x="853322" y="116632"/>
            <a:ext cx="6984776" cy="582025"/>
          </a:xfrm>
        </p:spPr>
        <p:txBody>
          <a:bodyPr anchor="b">
            <a:normAutofit/>
          </a:bodyPr>
          <a:lstStyle/>
          <a:p>
            <a:r>
              <a:rPr lang="en-GB" sz="2800" dirty="0"/>
              <a:t>Colombia and the Peace Process</a:t>
            </a:r>
          </a:p>
        </p:txBody>
      </p:sp>
      <p:sp>
        <p:nvSpPr>
          <p:cNvPr id="5" name="Content Placeholder 3">
            <a:extLst>
              <a:ext uri="{FF2B5EF4-FFF2-40B4-BE49-F238E27FC236}">
                <a16:creationId xmlns:a16="http://schemas.microsoft.com/office/drawing/2014/main" id="{78944370-D9C3-E534-6008-04FE239A3887}"/>
              </a:ext>
            </a:extLst>
          </p:cNvPr>
          <p:cNvSpPr>
            <a:spLocks noGrp="1"/>
          </p:cNvSpPr>
          <p:nvPr>
            <p:ph idx="1"/>
          </p:nvPr>
        </p:nvSpPr>
        <p:spPr>
          <a:xfrm>
            <a:off x="318812" y="842673"/>
            <a:ext cx="4026898" cy="6290144"/>
          </a:xfrm>
        </p:spPr>
        <p:txBody>
          <a:bodyPr anchor="t">
            <a:normAutofit fontScale="55000" lnSpcReduction="20000"/>
          </a:bodyPr>
          <a:lstStyle/>
          <a:p>
            <a:pPr marL="0" indent="0">
              <a:lnSpc>
                <a:spcPct val="90000"/>
              </a:lnSpc>
              <a:buNone/>
            </a:pPr>
            <a:r>
              <a:rPr lang="en-GB" sz="3600" dirty="0"/>
              <a:t>Understandably, the Ethnic Chapter produced high expectations among afro-Colombians, above all in the Pacific coast (a region that has been hard hit by violence during the last decades). However, several political and judicial decisions taken in the first months of implementation progressively dismantled its binding force. This raises imperative questions for the current and future Colombian governments on peacekeeping strategies in the Pacific coast and other conflict-affected areas with significant presence of ethnic groups. Without alternative binding force mechanisms or minimal legal guarantees, the Ethnic Chapter could easily become another in a long history of broken promises.” </a:t>
            </a:r>
          </a:p>
          <a:p>
            <a:pPr marL="0" indent="0">
              <a:lnSpc>
                <a:spcPct val="90000"/>
              </a:lnSpc>
              <a:buNone/>
            </a:pPr>
            <a:r>
              <a:rPr lang="en-GB" sz="3600" b="0" i="0" dirty="0">
                <a:effectLst/>
                <a:latin typeface="Tunga" panose="020B0502040204020203" pitchFamily="34" charset="0"/>
                <a:cs typeface="Tunga" panose="020B0502040204020203" pitchFamily="34" charset="0"/>
              </a:rPr>
              <a:t>Manuel Gongora Mera, “</a:t>
            </a:r>
            <a:r>
              <a:rPr lang="en-GB" sz="3600" b="1" i="0" dirty="0">
                <a:effectLst/>
                <a:latin typeface="Tunga" panose="020B0502040204020203" pitchFamily="34" charset="0"/>
                <a:cs typeface="Tunga" panose="020B0502040204020203" pitchFamily="34" charset="0"/>
                <a:hlinkClick r:id="rId2"/>
              </a:rPr>
              <a:t>The Ethnic Chapter of the 2016 Colombian peace agreement and the afro-descendants' right to prior consultation: a story of unfulfilled promises</a:t>
            </a:r>
            <a:r>
              <a:rPr lang="en-GB" sz="3600" b="0" i="0" dirty="0">
                <a:effectLst/>
                <a:latin typeface="Tunga" panose="020B0502040204020203" pitchFamily="34" charset="0"/>
                <a:cs typeface="Tunga" panose="020B0502040204020203" pitchFamily="34" charset="0"/>
              </a:rPr>
              <a:t>,” </a:t>
            </a:r>
            <a:r>
              <a:rPr lang="en-GB" sz="3600" b="0" i="1" dirty="0">
                <a:effectLst/>
                <a:latin typeface="Tunga" panose="020B0502040204020203" pitchFamily="34" charset="0"/>
                <a:cs typeface="Tunga" panose="020B0502040204020203" pitchFamily="34" charset="0"/>
              </a:rPr>
              <a:t>International Journal of Human Rights. </a:t>
            </a:r>
            <a:r>
              <a:rPr lang="en-GB" sz="3600" b="0" i="0" dirty="0">
                <a:effectLst/>
                <a:latin typeface="Tunga" panose="020B0502040204020203" pitchFamily="34" charset="0"/>
                <a:cs typeface="Tunga" panose="020B0502040204020203" pitchFamily="34" charset="0"/>
              </a:rPr>
              <a:t>23:6, 2019, 938-956, 17.</a:t>
            </a:r>
          </a:p>
          <a:p>
            <a:pPr marL="0" indent="0">
              <a:lnSpc>
                <a:spcPct val="90000"/>
              </a:lnSpc>
              <a:buNone/>
            </a:pPr>
            <a:endParaRPr lang="en-GB" sz="900" dirty="0"/>
          </a:p>
        </p:txBody>
      </p:sp>
      <p:pic>
        <p:nvPicPr>
          <p:cNvPr id="6" name="Picture 5">
            <a:extLst>
              <a:ext uri="{FF2B5EF4-FFF2-40B4-BE49-F238E27FC236}">
                <a16:creationId xmlns:a16="http://schemas.microsoft.com/office/drawing/2014/main" id="{83CAB66A-550C-E6A9-8013-66200E8ADD9B}"/>
              </a:ext>
            </a:extLst>
          </p:cNvPr>
          <p:cNvPicPr>
            <a:picLocks noChangeAspect="1"/>
          </p:cNvPicPr>
          <p:nvPr/>
        </p:nvPicPr>
        <p:blipFill rotWithShape="1">
          <a:blip r:embed="rId3"/>
          <a:srcRect l="10977" r="26387" b="1"/>
          <a:stretch/>
        </p:blipFill>
        <p:spPr>
          <a:xfrm>
            <a:off x="4572000" y="1356614"/>
            <a:ext cx="4026898" cy="4185774"/>
          </a:xfrm>
          <a:prstGeom prst="rect">
            <a:avLst/>
          </a:prstGeom>
        </p:spPr>
      </p:pic>
      <p:grpSp>
        <p:nvGrpSpPr>
          <p:cNvPr id="11" name="Group 10">
            <a:extLst>
              <a:ext uri="{FF2B5EF4-FFF2-40B4-BE49-F238E27FC236}">
                <a16:creationId xmlns:a16="http://schemas.microsoft.com/office/drawing/2014/main" id="{6258F736-B256-8039-9DC6-F4E49A5C5A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9051478" y="0"/>
            <a:ext cx="92522" cy="6858000"/>
            <a:chOff x="12068638" y="0"/>
            <a:chExt cx="123362" cy="6858000"/>
          </a:xfrm>
        </p:grpSpPr>
        <p:sp>
          <p:nvSpPr>
            <p:cNvPr id="12" name="Rectangle 11">
              <a:extLst>
                <a:ext uri="{FF2B5EF4-FFF2-40B4-BE49-F238E27FC236}">
                  <a16:creationId xmlns:a16="http://schemas.microsoft.com/office/drawing/2014/main" id="{10B4520A-996E-330C-99DA-69CA4D89E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C8FA945-E356-695F-18D6-CAD4EF34F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036056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3173B-62AE-1F27-9999-D9F73453B971}"/>
              </a:ext>
            </a:extLst>
          </p:cNvPr>
          <p:cNvSpPr>
            <a:spLocks noGrp="1"/>
          </p:cNvSpPr>
          <p:nvPr>
            <p:ph type="title"/>
          </p:nvPr>
        </p:nvSpPr>
        <p:spPr/>
        <p:txBody>
          <a:bodyPr/>
          <a:lstStyle/>
          <a:p>
            <a:r>
              <a:rPr lang="en-GB" dirty="0"/>
              <a:t>New Constitutions</a:t>
            </a:r>
          </a:p>
        </p:txBody>
      </p:sp>
      <p:sp>
        <p:nvSpPr>
          <p:cNvPr id="3" name="Content Placeholder 2">
            <a:extLst>
              <a:ext uri="{FF2B5EF4-FFF2-40B4-BE49-F238E27FC236}">
                <a16:creationId xmlns:a16="http://schemas.microsoft.com/office/drawing/2014/main" id="{16536845-7B67-7575-2498-CD0ADB81A165}"/>
              </a:ext>
            </a:extLst>
          </p:cNvPr>
          <p:cNvSpPr>
            <a:spLocks noGrp="1"/>
          </p:cNvSpPr>
          <p:nvPr>
            <p:ph idx="1"/>
          </p:nvPr>
        </p:nvSpPr>
        <p:spPr/>
        <p:txBody>
          <a:bodyPr/>
          <a:lstStyle/>
          <a:p>
            <a:r>
              <a:rPr lang="en-GB" dirty="0"/>
              <a:t>Bolivia </a:t>
            </a:r>
            <a:r>
              <a:rPr lang="en-GB" dirty="0" err="1"/>
              <a:t>Buen</a:t>
            </a:r>
            <a:r>
              <a:rPr lang="en-GB" dirty="0"/>
              <a:t> </a:t>
            </a:r>
            <a:r>
              <a:rPr lang="en-GB" dirty="0" err="1"/>
              <a:t>Vivir</a:t>
            </a:r>
            <a:r>
              <a:rPr lang="en-GB" dirty="0"/>
              <a:t> and the Rights of Mother Earth</a:t>
            </a:r>
          </a:p>
          <a:p>
            <a:r>
              <a:rPr lang="en-GB" dirty="0"/>
              <a:t>Brazilian </a:t>
            </a:r>
            <a:r>
              <a:rPr lang="en-GB" dirty="0" err="1"/>
              <a:t>Constituion</a:t>
            </a:r>
            <a:endParaRPr lang="en-GB" dirty="0"/>
          </a:p>
          <a:p>
            <a:endParaRPr lang="en-GB" dirty="0"/>
          </a:p>
        </p:txBody>
      </p:sp>
    </p:spTree>
    <p:extLst>
      <p:ext uri="{BB962C8B-B14F-4D97-AF65-F5344CB8AC3E}">
        <p14:creationId xmlns:p14="http://schemas.microsoft.com/office/powerpoint/2010/main" val="4817988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8F3F-5F01-B0A2-F290-7C4A312E393F}"/>
              </a:ext>
            </a:extLst>
          </p:cNvPr>
          <p:cNvSpPr>
            <a:spLocks noGrp="1"/>
          </p:cNvSpPr>
          <p:nvPr>
            <p:ph type="title"/>
          </p:nvPr>
        </p:nvSpPr>
        <p:spPr/>
        <p:txBody>
          <a:bodyPr/>
          <a:lstStyle/>
          <a:p>
            <a:r>
              <a:rPr lang="en-GB" dirty="0"/>
              <a:t>Civil Society and Un-Civil Society</a:t>
            </a:r>
          </a:p>
        </p:txBody>
      </p:sp>
      <p:sp>
        <p:nvSpPr>
          <p:cNvPr id="3" name="Content Placeholder 2">
            <a:extLst>
              <a:ext uri="{FF2B5EF4-FFF2-40B4-BE49-F238E27FC236}">
                <a16:creationId xmlns:a16="http://schemas.microsoft.com/office/drawing/2014/main" id="{B0FC97C0-C22A-8A1E-886E-7497BDE1DF11}"/>
              </a:ext>
            </a:extLst>
          </p:cNvPr>
          <p:cNvSpPr>
            <a:spLocks noGrp="1"/>
          </p:cNvSpPr>
          <p:nvPr>
            <p:ph idx="1"/>
          </p:nvPr>
        </p:nvSpPr>
        <p:spPr/>
        <p:txBody>
          <a:bodyPr/>
          <a:lstStyle/>
          <a:p>
            <a:r>
              <a:rPr lang="en-GB" dirty="0" err="1"/>
              <a:t>Eg.</a:t>
            </a:r>
            <a:r>
              <a:rPr lang="en-GB" dirty="0"/>
              <a:t> Mexican Zapatistas</a:t>
            </a:r>
          </a:p>
          <a:p>
            <a:r>
              <a:rPr lang="en-GB" dirty="0" err="1"/>
              <a:t>Eg.</a:t>
            </a:r>
            <a:r>
              <a:rPr lang="en-GB" dirty="0"/>
              <a:t> Bolivia MAS Gas Wars  Water Wars and Santa Cruz</a:t>
            </a:r>
          </a:p>
          <a:p>
            <a:r>
              <a:rPr lang="en-GB" dirty="0" err="1"/>
              <a:t>Eg.</a:t>
            </a:r>
            <a:r>
              <a:rPr lang="en-GB" dirty="0"/>
              <a:t> El </a:t>
            </a:r>
            <a:r>
              <a:rPr lang="en-GB" dirty="0" err="1"/>
              <a:t>Estallido</a:t>
            </a:r>
            <a:r>
              <a:rPr lang="en-GB" dirty="0"/>
              <a:t> in Chile 2019</a:t>
            </a:r>
          </a:p>
          <a:p>
            <a:r>
              <a:rPr lang="en-GB" dirty="0" err="1"/>
              <a:t>Eg.</a:t>
            </a:r>
            <a:r>
              <a:rPr lang="en-GB" dirty="0"/>
              <a:t> Grassroots feminism Ni </a:t>
            </a:r>
            <a:r>
              <a:rPr lang="en-GB" dirty="0" err="1"/>
              <a:t>una</a:t>
            </a:r>
            <a:r>
              <a:rPr lang="en-GB" dirty="0"/>
              <a:t> </a:t>
            </a:r>
            <a:r>
              <a:rPr lang="en-GB" dirty="0" err="1"/>
              <a:t>menos</a:t>
            </a:r>
            <a:endParaRPr lang="en-GB" dirty="0"/>
          </a:p>
        </p:txBody>
      </p:sp>
    </p:spTree>
    <p:extLst>
      <p:ext uri="{BB962C8B-B14F-4D97-AF65-F5344CB8AC3E}">
        <p14:creationId xmlns:p14="http://schemas.microsoft.com/office/powerpoint/2010/main" val="356644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US" dirty="0"/>
              <a:t>Mexico: The Zapatista Army of </a:t>
            </a:r>
            <a:br>
              <a:rPr lang="en-US" dirty="0"/>
            </a:br>
            <a:r>
              <a:rPr lang="en-US" dirty="0"/>
              <a:t>National Liberation</a:t>
            </a:r>
          </a:p>
        </p:txBody>
      </p:sp>
      <p:pic>
        <p:nvPicPr>
          <p:cNvPr id="5" name="Picture 2"/>
          <p:cNvPicPr>
            <a:picLocks noGrp="1" noChangeAspect="1" noChangeArrowheads="1"/>
          </p:cNvPicPr>
          <p:nvPr>
            <p:ph idx="1"/>
          </p:nvPr>
        </p:nvPicPr>
        <p:blipFill>
          <a:blip r:embed="rId3" cstate="print"/>
          <a:srcRect/>
          <a:stretch>
            <a:fillRect/>
          </a:stretch>
        </p:blipFill>
        <p:spPr bwMode="auto">
          <a:xfrm>
            <a:off x="381000" y="1828800"/>
            <a:ext cx="2619375" cy="1743075"/>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5181600" y="3963357"/>
            <a:ext cx="3809110" cy="2878976"/>
          </a:xfrm>
          <a:prstGeom prst="rect">
            <a:avLst/>
          </a:prstGeom>
          <a:noFill/>
          <a:ln w="9525">
            <a:noFill/>
            <a:miter lim="800000"/>
            <a:headEnd/>
            <a:tailEnd/>
          </a:ln>
        </p:spPr>
      </p:pic>
      <p:pic>
        <p:nvPicPr>
          <p:cNvPr id="7" name="Picture 4"/>
          <p:cNvPicPr>
            <a:picLocks noChangeAspect="1" noChangeArrowheads="1"/>
          </p:cNvPicPr>
          <p:nvPr/>
        </p:nvPicPr>
        <p:blipFill>
          <a:blip r:embed="rId5" cstate="print"/>
          <a:srcRect/>
          <a:stretch>
            <a:fillRect/>
          </a:stretch>
        </p:blipFill>
        <p:spPr bwMode="auto">
          <a:xfrm>
            <a:off x="6172200" y="1828800"/>
            <a:ext cx="2428875" cy="1876425"/>
          </a:xfrm>
          <a:prstGeom prst="rect">
            <a:avLst/>
          </a:prstGeom>
          <a:noFill/>
          <a:ln w="9525">
            <a:noFill/>
            <a:miter lim="800000"/>
            <a:headEnd/>
            <a:tailEnd/>
          </a:ln>
        </p:spPr>
      </p:pic>
      <p:pic>
        <p:nvPicPr>
          <p:cNvPr id="8" name="Picture 5"/>
          <p:cNvPicPr>
            <a:picLocks noChangeAspect="1" noChangeArrowheads="1"/>
          </p:cNvPicPr>
          <p:nvPr/>
        </p:nvPicPr>
        <p:blipFill>
          <a:blip r:embed="rId6" cstate="print"/>
          <a:srcRect/>
          <a:stretch>
            <a:fillRect/>
          </a:stretch>
        </p:blipFill>
        <p:spPr bwMode="auto">
          <a:xfrm>
            <a:off x="358923" y="3678133"/>
            <a:ext cx="2863554" cy="3102184"/>
          </a:xfrm>
          <a:prstGeom prst="rect">
            <a:avLst/>
          </a:prstGeom>
          <a:noFill/>
          <a:ln w="9525">
            <a:noFill/>
            <a:miter lim="800000"/>
            <a:headEnd/>
            <a:tailEnd/>
          </a:ln>
        </p:spPr>
      </p:pic>
      <p:pic>
        <p:nvPicPr>
          <p:cNvPr id="9" name="Picture 7"/>
          <p:cNvPicPr>
            <a:picLocks noChangeAspect="1" noChangeArrowheads="1"/>
          </p:cNvPicPr>
          <p:nvPr/>
        </p:nvPicPr>
        <p:blipFill>
          <a:blip r:embed="rId7" cstate="print"/>
          <a:srcRect/>
          <a:stretch>
            <a:fillRect/>
          </a:stretch>
        </p:blipFill>
        <p:spPr bwMode="auto">
          <a:xfrm>
            <a:off x="3276600" y="1659760"/>
            <a:ext cx="2714625" cy="2007366"/>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a:t>Mexico: ‘El </a:t>
            </a:r>
            <a:r>
              <a:rPr lang="en-US" dirty="0" err="1"/>
              <a:t>Cambio</a:t>
            </a:r>
            <a:r>
              <a:rPr lang="en-US" dirty="0"/>
              <a:t>’</a:t>
            </a:r>
          </a:p>
        </p:txBody>
      </p:sp>
      <p:sp>
        <p:nvSpPr>
          <p:cNvPr id="5" name="Content Placeholder 2"/>
          <p:cNvSpPr>
            <a:spLocks noGrp="1"/>
          </p:cNvSpPr>
          <p:nvPr>
            <p:ph idx="1"/>
          </p:nvPr>
        </p:nvSpPr>
        <p:spPr>
          <a:xfrm>
            <a:off x="457200" y="1600200"/>
            <a:ext cx="8229600" cy="5257800"/>
          </a:xfrm>
        </p:spPr>
        <p:txBody>
          <a:bodyPr>
            <a:normAutofit fontScale="85000" lnSpcReduction="20000"/>
          </a:bodyPr>
          <a:lstStyle/>
          <a:p>
            <a:r>
              <a:rPr lang="en-US" dirty="0"/>
              <a:t>2000- Institutional Revolution Party PRI  lose elections (to the PAN) for the first time since the party was established and came to power in 1929.</a:t>
            </a:r>
          </a:p>
          <a:p>
            <a:endParaRPr lang="en-US" dirty="0"/>
          </a:p>
          <a:p>
            <a:r>
              <a:rPr lang="en-US" dirty="0"/>
              <a:t>2000-2006- Vicente Fox (PAN) President</a:t>
            </a:r>
          </a:p>
          <a:p>
            <a:endParaRPr lang="en-US" dirty="0"/>
          </a:p>
          <a:p>
            <a:pPr>
              <a:buNone/>
            </a:pPr>
            <a:r>
              <a:rPr lang="en-US" dirty="0"/>
              <a:t>2001: Iniciativa a la Ley COCOPA</a:t>
            </a:r>
          </a:p>
          <a:p>
            <a:r>
              <a:rPr lang="es-MX" b="1" dirty="0" err="1"/>
              <a:t>Recognize</a:t>
            </a:r>
            <a:r>
              <a:rPr lang="es-MX" b="1" dirty="0"/>
              <a:t> </a:t>
            </a:r>
            <a:r>
              <a:rPr lang="es-MX" b="1" dirty="0" err="1"/>
              <a:t>indigenous</a:t>
            </a:r>
            <a:r>
              <a:rPr lang="es-MX" b="1" dirty="0"/>
              <a:t> </a:t>
            </a:r>
            <a:r>
              <a:rPr lang="es-MX" b="1" dirty="0" err="1"/>
              <a:t>peoples</a:t>
            </a:r>
            <a:r>
              <a:rPr lang="es-MX" b="1" dirty="0"/>
              <a:t> in </a:t>
            </a:r>
            <a:r>
              <a:rPr lang="es-MX" b="1" dirty="0" err="1"/>
              <a:t>the</a:t>
            </a:r>
            <a:r>
              <a:rPr lang="es-MX" b="1" dirty="0"/>
              <a:t> </a:t>
            </a:r>
            <a:r>
              <a:rPr lang="es-MX" b="1" dirty="0" err="1"/>
              <a:t>constitution</a:t>
            </a:r>
            <a:r>
              <a:rPr lang="es-MX" b="1" dirty="0"/>
              <a:t> as </a:t>
            </a:r>
            <a:r>
              <a:rPr lang="es-MX" b="1" dirty="0" err="1"/>
              <a:t>well</a:t>
            </a:r>
            <a:r>
              <a:rPr lang="es-MX" b="1" dirty="0"/>
              <a:t> as </a:t>
            </a:r>
            <a:r>
              <a:rPr lang="es-MX" b="1" dirty="0" err="1"/>
              <a:t>their</a:t>
            </a:r>
            <a:r>
              <a:rPr lang="es-MX" b="1" dirty="0"/>
              <a:t> </a:t>
            </a:r>
            <a:r>
              <a:rPr lang="es-MX" b="1" dirty="0" err="1"/>
              <a:t>right</a:t>
            </a:r>
            <a:r>
              <a:rPr lang="es-MX" b="1" dirty="0"/>
              <a:t> </a:t>
            </a:r>
            <a:r>
              <a:rPr lang="es-MX" b="1" dirty="0" err="1"/>
              <a:t>to</a:t>
            </a:r>
            <a:r>
              <a:rPr lang="es-MX" b="1" dirty="0"/>
              <a:t> </a:t>
            </a:r>
            <a:r>
              <a:rPr lang="es-MX" b="1" dirty="0" err="1"/>
              <a:t>self-determination</a:t>
            </a:r>
            <a:r>
              <a:rPr lang="es-MX" b="1" dirty="0"/>
              <a:t> (</a:t>
            </a:r>
            <a:r>
              <a:rPr lang="es-MX" b="1" dirty="0" err="1"/>
              <a:t>autonomy</a:t>
            </a:r>
            <a:r>
              <a:rPr lang="es-MX" b="1" dirty="0"/>
              <a:t>). </a:t>
            </a:r>
          </a:p>
          <a:p>
            <a:r>
              <a:rPr lang="es-MX" b="1" dirty="0" err="1"/>
              <a:t>Recognize</a:t>
            </a:r>
            <a:r>
              <a:rPr lang="es-MX" b="1" dirty="0"/>
              <a:t> </a:t>
            </a:r>
            <a:r>
              <a:rPr lang="es-MX" b="1" dirty="0" err="1"/>
              <a:t>indigenous</a:t>
            </a:r>
            <a:r>
              <a:rPr lang="es-MX" b="1" dirty="0"/>
              <a:t> </a:t>
            </a:r>
            <a:r>
              <a:rPr lang="es-MX" b="1" dirty="0" err="1"/>
              <a:t>rights</a:t>
            </a:r>
            <a:r>
              <a:rPr lang="es-MX" b="1" dirty="0"/>
              <a:t> in a </a:t>
            </a:r>
            <a:r>
              <a:rPr lang="es-MX" b="1" dirty="0" err="1"/>
              <a:t>national</a:t>
            </a:r>
            <a:r>
              <a:rPr lang="es-MX" b="1" dirty="0"/>
              <a:t>  </a:t>
            </a:r>
            <a:r>
              <a:rPr lang="es-MX" b="1" dirty="0" err="1"/>
              <a:t>context</a:t>
            </a:r>
            <a:r>
              <a:rPr lang="es-MX" b="1" dirty="0"/>
              <a:t>.</a:t>
            </a:r>
          </a:p>
          <a:p>
            <a:pPr marL="0" indent="0">
              <a:buNone/>
            </a:pPr>
            <a:endParaRPr lang="es-MX" b="1" dirty="0"/>
          </a:p>
          <a:p>
            <a:pPr marL="0" indent="0">
              <a:buNone/>
            </a:pPr>
            <a:r>
              <a:rPr lang="es-MX" dirty="0" err="1"/>
              <a:t>Participatory</a:t>
            </a:r>
            <a:r>
              <a:rPr lang="es-MX" dirty="0"/>
              <a:t> </a:t>
            </a:r>
            <a:r>
              <a:rPr lang="es-MX" dirty="0" err="1"/>
              <a:t>democracy</a:t>
            </a:r>
            <a:r>
              <a:rPr lang="es-MX" dirty="0"/>
              <a:t> and </a:t>
            </a:r>
            <a:r>
              <a:rPr lang="es-MX" dirty="0" err="1"/>
              <a:t>consensus</a:t>
            </a:r>
            <a:r>
              <a:rPr lang="es-MX" dirty="0"/>
              <a:t> </a:t>
            </a:r>
            <a:r>
              <a:rPr lang="es-MX" dirty="0" err="1"/>
              <a:t>building</a:t>
            </a:r>
            <a:r>
              <a:rPr lang="es-MX" dirty="0"/>
              <a:t> (Nash, 2001)</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US" dirty="0"/>
              <a:t>Bolivia </a:t>
            </a:r>
            <a:br>
              <a:rPr lang="en-US" dirty="0"/>
            </a:br>
            <a:r>
              <a:rPr lang="en-US" dirty="0"/>
              <a:t>MAS and </a:t>
            </a:r>
            <a:r>
              <a:rPr lang="en-US" dirty="0" err="1"/>
              <a:t>Evo</a:t>
            </a:r>
            <a:r>
              <a:rPr lang="en-US" dirty="0"/>
              <a:t> Morales</a:t>
            </a:r>
          </a:p>
        </p:txBody>
      </p:sp>
      <p:sp>
        <p:nvSpPr>
          <p:cNvPr id="5" name="Content Placeholder 2"/>
          <p:cNvSpPr>
            <a:spLocks noGrp="1"/>
          </p:cNvSpPr>
          <p:nvPr>
            <p:ph idx="1"/>
          </p:nvPr>
        </p:nvSpPr>
        <p:spPr>
          <a:xfrm>
            <a:off x="457200" y="1772816"/>
            <a:ext cx="8229600" cy="4680520"/>
          </a:xfrm>
        </p:spPr>
        <p:txBody>
          <a:bodyPr>
            <a:normAutofit fontScale="85000" lnSpcReduction="20000"/>
          </a:bodyPr>
          <a:lstStyle/>
          <a:p>
            <a:r>
              <a:rPr lang="en-US" dirty="0"/>
              <a:t>2000 ‘water wars’ in Cochabamba- Bechtel Corporation forced out. </a:t>
            </a:r>
          </a:p>
          <a:p>
            <a:endParaRPr lang="en-US" dirty="0"/>
          </a:p>
          <a:p>
            <a:r>
              <a:rPr lang="en-US" dirty="0"/>
              <a:t>2001 </a:t>
            </a:r>
            <a:r>
              <a:rPr lang="en-US" dirty="0" err="1"/>
              <a:t>Camba</a:t>
            </a:r>
            <a:r>
              <a:rPr lang="en-US" dirty="0"/>
              <a:t> nation declaration </a:t>
            </a:r>
          </a:p>
          <a:p>
            <a:endParaRPr lang="en-US" dirty="0"/>
          </a:p>
          <a:p>
            <a:r>
              <a:rPr lang="en-US" dirty="0"/>
              <a:t>2003 ‘gas wars’ over the exportation of natural gas from Chile to the US via Bolivia. Roadblocks by highland </a:t>
            </a:r>
            <a:r>
              <a:rPr lang="en-US" dirty="0" err="1"/>
              <a:t>Aymaras</a:t>
            </a:r>
            <a:r>
              <a:rPr lang="en-US" dirty="0"/>
              <a:t>. El Alto-miners-La Paz middle class. Renationalization of gas.</a:t>
            </a:r>
          </a:p>
          <a:p>
            <a:pPr>
              <a:buNone/>
            </a:pPr>
            <a:endParaRPr lang="en-US" dirty="0"/>
          </a:p>
          <a:p>
            <a:pPr marL="0" indent="0">
              <a:buNone/>
            </a:pPr>
            <a:r>
              <a:rPr lang="en-US" sz="2600" dirty="0"/>
              <a:t>Clip from the film </a:t>
            </a:r>
            <a:r>
              <a:rPr lang="en-US" sz="2600" i="1" dirty="0"/>
              <a:t>Even the Rain, </a:t>
            </a:r>
            <a:r>
              <a:rPr lang="en-US" sz="2600" dirty="0" err="1"/>
              <a:t>Iciar</a:t>
            </a:r>
            <a:r>
              <a:rPr lang="en-US" sz="2600" dirty="0"/>
              <a:t> </a:t>
            </a:r>
            <a:r>
              <a:rPr lang="en-US" sz="2600" dirty="0" err="1"/>
              <a:t>Bollain</a:t>
            </a:r>
            <a:r>
              <a:rPr lang="en-US" sz="2600" dirty="0"/>
              <a:t>, 2010</a:t>
            </a:r>
          </a:p>
          <a:p>
            <a:pPr marL="0" indent="0">
              <a:buNone/>
            </a:pPr>
            <a:r>
              <a:rPr lang="en-US" sz="2600" dirty="0">
                <a:hlinkClick r:id="rId3"/>
              </a:rPr>
              <a:t>https://www.youtube.com/watch?v=3JKs8aSb7eo</a:t>
            </a:r>
            <a:endParaRPr lang="en-US" sz="2600" dirty="0"/>
          </a:p>
          <a:p>
            <a:endParaRPr lang="en-US" dirty="0"/>
          </a:p>
        </p:txBody>
      </p:sp>
      <p:sp>
        <p:nvSpPr>
          <p:cNvPr id="7" name="AutoShape 8" descr="data:image/jpeg;base64,/9j/4AAQSkZJRgABAQAAAQABAAD/2wCEAAkGBxQSEhUUEhQUFRUUGBkVFBYUFRQUFRcUFBQWFhUXFBQYHCggGBolHRQVITEhJSkrLi4uFx8zODMsNygtLiwBCgoKDg0OGxAQGiwkICQvLCwsLCwsLCwsLCwsLCwsLCwsLCwsLCwsLCwsLCwsLCwsLCwsLCwsLCwsLCwsLCwsLP/AABEIARQAtwMBEQACEQEDEQH/xAAbAAACAwEBAQAAAAAAAAAAAAAFBgIDBAEHAP/EAEcQAAIAAwUFBAUJBgYBBQEAAAECAAMRBAUSITEGIkFRYRNxgZEjMqGxwQckM0JScrLR8BRic4LC4TR0kqKz8UNTY2TS4hX/xAAbAQACAwEBAQAAAAAAAAAAAAAAAwECBAUGB//EADgRAAIBAwIDBgQGAgEEAwAAAAABAgMRMQQhEjJBBSJRYXGBE5HR8CMzQrHB4RShQ3KCwvEGFVL/2gAMAwEAAhEDEQA/AFGMJvMyn0p7gPZ/eE1Tt9mq0DPbtYpA11cl9sHzeX95vcIiPMxlT8tGuUfTSDzVPy+EL6Md+qJkvDKee8iH0TmdqRvFlE2NBwDJNiSDM0XKnwgAvlxUsapUVA1JEEl6QEliwATiCTsAH0AH0AHYCDhgA5AScgIORJJlkyz2zeB8KCM9Vo73Zq7iKLxG/EQwaavMabcvzeX95vhFYczGVV+EiyWd6znoB5OYq+o1fpM99Ck4/e+MMosxa+N00UTY1HmjHNiSDM0XKs+UQAbJMliKhSacoW5JMtYukkd56ce6IYG+yWcuaLry+HfC5VEslkrljSypIYEEag5GLpp7oLEliSSYiAO0gAkFgJO4Yi4WOERJBEiADkAH0BByJJDdpuyktJgGZCyz0ocQPkSPARyo1bzkvNnc7LqLen16fyKduzcxrjg2VN5G680+bSu8xSHMOrL8JFUs7tnPIkeT/wB4HlkxxEhtCPSv3xelgRqldsyuco1o8tJWdjJNiUVZmeLlTva0Tka0/wConhKOROTejJLZVPr5N3DP3iKfCUpXYcexW9oKgU/LyMNcUyvExkui2q0vtDVSCFm0Ov2HA51yr08YwVabUuH5GiMrq4WvOcsxQ2KrVpvUrSmoYaivAwqk3F2GPcGrGsqTEAHRASXARRkn0BJFxFkVZWYkg5AByAg6ogbsrknpV1XcJ0h5ZyDLSp+qKVxeFI4VO97ofCq6c1JdDym8bOUmspyKkg+EdKMk43PQRkp2kuoRvmXSzS+nxitPmNNZfhg9fopR5Mw/CYl5ZWPJE+v/ADnP4e4RangXqOYHqd0RrWDzFdWqMzzYshLMsw0i6RRuxy1+qPDL2w1CWY5Qz7oLgkaypbSoHUUEBJpuq8+xajKHDZNpmh1BqCO6EVaXHgvGdgnOtbJUDfkPnWtSvUcajjr8YQoKWdpDOJr0NNjeoOdaZV/OJi+gw1CLASWAktEUZJ2Akg5iyKsrMWIORAEYCC6zLV1HUe+KVXaDfkWWT1S592Q56U844sMMs8iNtzdOEyp4/wDIKOORqcB8QD5CNGnlZcL9Trdn1b3g+mAff6fNl8PdDocx2a3IBZQ9AnSY3uWLy5mLhyI7fv07eHuETDBSvzgxdD0Ma4YPOayNqrKJsMRkZjtByi8ci5YLrJLaZRF1JzyzpEzmoq5FODk7Dbd9xSlXeFSTQdwyy8Yxyqts6EaMUsFds2fFKKppqMsvCJjXZSWmQq2+7XQ6RphVTMs6LRjSaRkSQPjzi7inuJTaGG5M2oAc15dARTw+EZpOz3NEXcLrAXJhYi5axKADhaCxBAmJIImADkAHICDXdy1mp3wnUu1Jllk9RsK+gI+0Y5EeUl5Md52MWhuxOjLhHQj1T4EQXamrDaNR05Ka6CTtNIKSWRhRkoCORGRjbB7nqpSU6XFHDF6zj0A/iH8IhkuYpT/LR9fv057l/CImHKUrfmAtsi0aqeDhdoRtO5nmQ1HOZknxeIuQ6bI2ISpYm4UJIrimNhUDhGWrJSlZmulFxhdDRZrxxg4hKopOaZ0pwz7jCp7O1h0O8r3Bcm8TPrR2AViMKKKmgBrU6CLpWKS3AlpliaaUmKdfSZH2ZRN7EcN/EV71sxRqHWNVKd0ZK0LMM7H3tLUiXN3cxhfOtGYYlJ4ZVoe6Eamk33olacujDTycLMp+qSPI0iqd0maYnQIC5xhEohlRixQ4YCCJgA5AByAgIXOtZq/rhGbVu1Jl45PU7tX0fdHMhgGZbEfnAPWKx5geAH8qlioO0X6ygTO8Hdbx08o2Rdp2Ot2bqb03Sft9BBsEqtnPR6/7YZN9469FfhlF8Zzx91fwiLw5RVX81A20CjmNFHBye0o7pmabD0chmWYIuijPUbou/FJlDCGIVSARUDLWOdOV5Ox0oRtBXNU6z0JVQCaEkKMhl0iru2MVkLFwYVmlHYrjJCnhi5HlDZbq4qOzsw3ednwZE1iiG2Vjz6+zVyI10cHPrrewMkSiXUDUkDxh7exmUdx5xkmpNTz7hT4RltZGtFgMQXOMYlENlLRYWcMAHDAByACJgIC1wrWaO6Metf4fuXierXalJJPSMUF3SHkxXSlZ474XBd9EywfbRyRNaZLIqJuGV3d3jSL1G1O6JoycLSXQ8ysVkMrt5L6oSvQkAio78jGlyUtz1emmp0+JdQNef047k/AIdHkF1PzTBeAo8OonP7SWximxpRwmZnixU9S2QtpazSzxw4SfuZfCOfUVqjR0acr00zTIJZyqlq0oQgLHeOrU0qaxKiDmurF28rqEj0iLMHHE1CSeetYbuxV4rDN9vtBeQkw8aBuELtuN4ttxJvmVSaRGim9jLVXeKbpUGYopUgljyACkDxqR5Red7CVa4yrFBpMGIA4YAImJIOGADhgAiYAOGJIDeza+l8Iwa591F4nqtmX0EZY8hDyZ9n09Kx5RWiu+RPlPrV9OD9klvEQS5yVgVL7uysuXaAPWZlm9RVsJp3sBE0nZep2ey9RaXwn6r6Hn16j5yfAeQAjbHkOjP80xX4tHhtBmPtFbAyZGtHnWZ3iyKsevk+tw7NpZ1Rq/yt/esZNQrSua9O7xsM0uSpYnjoOcJUmmaOgEvaygnPI91IvdlXgz2i1jsBL5NXygtuVbQqW1+0cmHx7qM83dhO7bKqqGAzYAk8+GXTKDiuUSN6iAsfQAcMSBEwEH0AETEgRMBBwwAMGzC758I52ueEMieqWIegryBhEOQo3uV7OS8mbnEUFlkVMGS8m3nI45CKTe7LIoFCJUo5rhIYfeOcV8EXjJxlxLJ5VtFYDJthVs86g81JyMboT4oHoaNVVrT+fqDNqVpNPh7ofQK69AV42I81JWZneLFGX3bbGkzA6a6U+0DqDFZxUlZloScXdHosi8WVVbCRUAjEKEAiuYOkYrbm2+wNvW9GfgKxZEOXgASrMaCprrDNhW59NshlgEjLM56GnvibXVxcnbYPXBeamR2MxKoa4WUAuuYphryoe8ExlqRcJ8SLx7yLbxsXZMBXECoYGlNSRp4Q6nU41cq1YyGGgRiQOGAg5ABGJIImIAjAA0bLLqevwjma599egxYPS0bDZe9fxGFJ2pi3zGi6ZZEnLUxakrQIk+8D7fJzoOELlHcumDpcykwHlC77k9ADtXd3bpjUVmS6kdVOo+MWpz4Zb4Zu0Nf4c7PDPO9o2xTGIz4eQpHTonU1u5juu551pOGRLZzxpQACtM2OQh9WtClHim7I83OzquCe+beQyt8mk9ZTTZrouEVKLVmpx3sgKeMc9drU5TUYJ+rH0dPCUrVJWXkcsVmWTlIVTU07QgO1aesMWQAFTl0pEzqOo+/wDI20dIm3GKe3j9+wdnbzlWpVlV161RSR+usaqisk/JGKk9rGS02UEgBACdTC0xti9btlSJZmzPVGg0LHkOQ6xopw4lxSwZqtTh7scirebme4UmgpimHgi6hRyoMh1Ji0pCUjWbMyoGphDDCgCk5qCaUA1AoaDnyjM48Tta7GxfDl2LbRbBJs2+A7VwIzesCTVmB8Dl1EFKnxO62Cq1DbJikXijjPI8/wC0PtKItTRfTln3RKkmWImLARgA4YAImJIImABu2ZTcJ6n8o5Gsd6gxYHy0zKykT7nsWv8AUITOfdSKpbhyzUVVWorTSNMHZIVLdma3oFRz0Jik9k2XW4qULHIE86VMZYxnN91XGOyyTl0HrUT77IOfCtf+40/4VfwKKpERLwsdma2OqMkwBcZRc1VsQDAnQjPQc46GmpTg18QX2t2hV/wn8JtSWX5fUO3NaRKmowyAOYAywkZ5d2fhGrVadVqMqfjj16HhNFq5UNTGtJ333808jpf81OxdTWjJotKsGGdCagZVzPtjyGnhH41pO1t/V+Hl5s+jU+JpSieezRKL+iXCoAGZqSxAJNaVphwjwJyjtzcWkkd7s+nU+FOcnfix9+bK7dKmTJaulMUugSmp7MBWU56nMjoY3xaqQsso89KMqUrvD3N1jtWNMVKkDTiW4CEwpOUrDalRRjcEbSq5EtG1NZr9FyVR4kU7hGyp3UkYY7sESbPVzLGZBxzTrV9FSnQmMkpNK4+MeJ2D8m8zJRwQW4oamvaKAoJrmQwJWlfyhEakZtbO9/T5jJU3Hr5CttjNzRMh60whRRQZjaAcBkcuUdClveXiZKu2wss8PsJNFmvJ00PgYrKlGRZTaDUi+UYb+6ekI+HKL2GqouprSaGzUg90CZdO50wARMAEYkB92Xs1ZQ7i0cTUO9SQwdXstHWppRFI1NTkAAOeUMpTVOVppNen7C3uthC2o2qtcu0zFkyhJZKK0xm7QsBQrl6gHgTmcxHUaouKdhUIym2omWzbd2tysm0y1YOwGOWpVhmM2GhAzJyHsjNU00Ki7j3G8M4cyFa/L+mzZhVGc1YrLRMXOi0Vc2PvjVCKSstoomTUEttyi9rB+yy/SgtaJlM2IIljUlebcK8KGnOIpVPjS7r7q/36mduzaa3A91WwyZqTOR3uqnJh5ExpnHijYps9nh59D0vFTMcfceX64xeEuKKkeF1NB0a0qT6P/XR+6CZtonSZKsWBRihwgsxU0IIUZnIkU6R5zWaaVPUSnFbS39+v1Pd9g6tVNMoyzHb6fT2JW+6QtmlTU6hz95iVJHCmnjGXT1W6koyPXdnahKbpP1X8gmyuA7LqDRwMxRqfmPaDHUpT4JKRn1Gm+JRnBZg216Me7qu+XgExF+k31FKUxc+4e6O1G2UeZk3hiZt7awk1sFMdAq0pu4Qd/uGLzjJXknK3zH0o2VwFszYpHZTWmvNE7J5aqKYgahGLnLNtcjkR1pnn3nny9xlnHoV2uwMk1CakTMNcqABACFOda1zpxoDzgUr3S6EqO9xU2ntOO0PyUhB/KKH21jdSjaKMtR3kwTDShwCAgg5gA1XTaikwZ5E0PcYpUimrloSsxrMZzSQMSBEwAes7I2U4FoK+jNeVTpWOEu9Ub9S8nZB1bwVmB9UqKUPrZes2Wo09saZU25bPps/v5eotbLcXdp5Rkzf2gFykwKHw8aHVv3cgevvfSTqRVN9PEXxxpSc2s7CttxbBNsxMsYnZlCtJV64TUsrlcgPVoOOeUaNPGnTTUtn55LTnxcgi2a6bWj41R5bywHDNVTmaDCTlXPQ8jDZV6Mlw3umKkpR7zObR2u0TCgtJBZUBAGEUV94Vw5VpQ+UTpqdOKfw1tf8AYJtvIJEaCg/7J27tbPgObS9w88OqHyFP5IXDuzcfHdfycHtzT3Ua6/6X/wCL/dfIY7rvF5KkSyqEmjNQVYNXcLaroSKU4xg11ScZcMM2/c6f/wAfpR+A5zxf9v7H+7ZCzLKisMmlhTlTKmVOUeep913O3OpKFbijlO55zedk7JirjelthJzzRtO4VIMdWnNTgeihVTrQqxxNW9192Dd2bQGTJbHU4R6Piak0IofA95pkBHQ09d8HD16HD7R0ipV9sPcUb+LsAXB7SYVBGZOZ3VHWmHvPWIkuF2EQ3VylnZkxGiUZuzG6MCZiWDUa1q1SePCE8KTThv8Ae5MbvaWy+/mZLCcLOzElZKlc8/UG97QR3AQ2Pet5kPupiJMcsSTqTU95NTHRRhOUiSD6AClokgjLajAxDV0SnZjqrVAI4iMhrRwmJAiYAPZZE0SJCgB1Y0If6p0y/sRHIpWhDjW/in/BLi5SsLMy/t9cINVYyp6nIetuMvcB+gc6w7r4l7fQ60NIpQcJdVdM3CbPlz5gmUmWdslDUK0z0XPCaYiesS6ikuJZMk4w4FBLfr9+AoXxhDOspXlK2+CrVUgZGoHq68M8tM8vRaWhtFytKXVNYv4ePr16HHnJQvbZeXUwyrTUu9Gc1l4pTBzjVUKtxFKthNRz65xU0rdo2Sfe32XW/wC11YmNaMlm+NvvzFe+7T2k+Y6rhDMaKfqgZAeyKUocEFFu5aVr7GIQwgatiyJavMY0DsssHhu5k91WHhWMteTTVuhMtPGvSnTlhq30fsx5eSJaCZMO69AuAKxLqpcjM5Uqobl5wivFSle2bb+wnQ05abTKnOVrX2v1b+d+iHnZy3h7On2kAU91MvZxjja+j8Gpth7ojs7Uf5FO7e62fjt4gza27Q4E2g/9OZnSqHQ94Pjn0iNC3OfAd6hqVClKnL1j5MSltHaMSgAwlllg1oCppU11xEUJ5HxjpQk6dT0OhV0jr6V1ZO8nv/Rmv21l5wmhQyhi7B/VVafWHGmlIbOpGU2vE4yi4wNF33jKlSXmzFoW9IyJUGYswEFMRJC6He1OKGJpNJSw7Pz8vqLcXa9v6Fm2zMNlmtxmGmZqd9s6njlihlNXnsRU2hYTiI2GU6YAIsMoCCoxJBU8ADVc8zFKXpl5Rmmu8aqbvE1mKFiJiQPV7fKM+zsXNAaS5fQAVcj3R55N8z6YNNGfBO6Fm71U2matQVAVsdAwyCje44SSRUaGsXrbU02dOopfDjLD326+xC9rwmG1GUxwgAqKZhlcL9bRszXPzjq9nU4KMZON7u/y+Z5fUznPUuPFslbw2a6hvZ2wlpMyYwUqWY9q6JUYVC4RnQ5g55k5Q2rX1HxmqUeFdXu/ZXt8jZGlQcF8TvPw/nYHPaRM3VnKppUK8tFJXhhZe7IxC/yc8SeHZr7RZ/Ajs4WytmeTNmSeecb8mI4BASMU5cFmkp9oYj3ucXuNPCMj3qNmpbUx2lpRJeNqlQla5b7opJNf3ePQxjaqOXDF2W4nUfBjB1Kib5dlvdp9F936hPZ63dhMCk7pJQ58AxAPsHnDNVp3X0y//SV/r8zz1DUx0/aE7Put2fvh/MZL/wADJm9MI0zIrWoJpwyjJodNUhC7SXXfPy+/Q9O5q4jW6WROagNGwlBlmuBVBGEUzoTkIbX4uO7R6nsuUFpdpXte/l5GLae7JiGUDpaezAowNFNSwKDQufwt3QyjHDkvNfU87WqJuXDsr/aBO083JJVKFmqcqUVGKqtKnOoJPd1htOMbuQqTbtEw7S7tnlr9pq/6V/8A1DqC3bF13gVY1Gc+maQEEZsAFYGcSBVNgIDezc3Jl5UMJqre4+k+gYJhQ0iYAPVptlZ7ISW3RLmBV03iDTPjUj2R5+K3TeDVQklUXqhO2WalormPRnMZ4dKll4oaEEcD30LtTye529Wr0/l9ohfMv501Mgyg1lnHLyAOIitVIw6a9BHT7LqKnCEvB/u/7PGayDlq2vLw3WxfdMhpksyu1cypbsAgqobEcWLnQhh+cdDVKUqrclZve18dH64Gw1CpQSirvxscvewyJasWYJQYQFA1oeGp8YzxqWlwXV/Ri5uc3xST+aPNK0jSWJiAkb7XLBtMpOC0FMvqgZUPjGOHVmueEhou62hHVRhd2oXVgWXs0EwIWU5VqVGVeFKccdW+Xsi8VfZFthlqJoAG6ox7u8KEDTpUn2Rt09RSp2XTY87W0sv/ALCMqi5lxW8Gun7MZLNJd0ZyM6H1gDlxK8iKE1jHUlKVSx3lZRAZsquKZFmLqvIBnriLE0wqtQKaV8m6lNpcPqN01eVK6vs7X8zDOklSC2ZJqAy1UKCSpo3cTQ/a6mMMZxWGdeUlWp8L2eb+2P49hQvg4rTXCFNM6Vo2GoD5njr4x0aaSp7HGd+Pco2wb6FeSk+dB8Ifp8MTWyLSCNAgjMOY74CD5xABUOMSQVTYACGzz0mEcx7s4XVwMpZGKsINBAwAe22YBkly2ICJJxOSQAMQNSSdKAxwUnJxS6DE+F3POOzaRMBQlZsoko1KB0PEE0BqOeRHHIVe1xKzwegbVWF7Xi8+Kf3kZO1luhmNgVyoxMEVainEACozPnCIpx2RynTvNqK3wLUm1PL9NLrmGUlyd9UIChMvWFTxzEeo09SOogormXRLxzJ+T623TOTrNO6E3Fvzvf8A16r/AGgXfFucq/ak5FqBkpSYVNKmpzpoBlxrFfgw4viXTuujyr5xhfN4ExjJK0vHr4ia8WLEl0gJHWSmO2noCfYRyNNRwjHHkNc+ZDHdhWZNExZTOUEyTMZAd1FmBhiPXtBQ9ekZ6tOcm102f1Jg423ydWfTsg2F3lhlbjiGLddsNdRhOvBhwMO07jyo5XacqlKcK/RbP3ClkLspSU7tRcQWWpXFvaVr6uTcjoakisTLgjLfP3/o3UpfEpqpHl8fvqY7cpZgqLhorI9WoFYoA6lRQjUKAafSHWKVXKLk7vhXhh/+y6UZLhS71vc239dzLKe0A1UsQKAYV7RgA2JqGu9TDSmnMxkemjGDtfb5HV0uo+LVjSaW9vG+3+txNtlmVytBvp6nVdSh9pHiOMTSqW2Zu7U0f/NBev1F/a9vSJ9we1mjp0OU81W5gAsPElMw7w74CCcyACCDKJApmwEF90vSavfTzitTBaGRoMZjURMAHrWyNv8A2iWjVI7RQrAfaAphPQGscSpTcKjg/tdAhNTgpIMXhs4s0gTFxgDE81iMbMK4ZcsDKWg49/Oph9rDKWpnT3g7eX1PPrPc86bPPaBll9owc1NKJQla6nKgB69IvUUKcXY2f5cnFWe9uisGb/u4vMVhkiJMUjkrgYMI4ZgCvIRlpV3CLts7poxwpuVaMsre9xU2okpLsspgqhpshSSABidml4ietMUb9PVqVKtpSbSY6vTjCnUslzWECZpHWOWdlerAA+XWPnU5vsr7yOvKsZI8pqnzDD8lu0aSP2gPLqamZiX1joKHEQAo5673SJlUjCSuhapSmthisl3qweaVxTSTiGEkb7YsgMqctQKRRRU4caz/ACE0t4S3XmWWqekuzYJc4Wck1mdmjsaEtUIWFQd0gGh0yAyhW8voLcqdCPSK+/3BWz1lR5LDAQxICqxNa0LY6jVqrU1rr1hHaEq0VFOXd2svP+Q7K1sarbw43vJbKSfl0Cl43ZNtEggk+hAWWgLYWK+sGBJBOWXI5ZRzf8yq5cM3stvv0O5pKtHT1k2ubL8Pv9jzS3NTmCPA1B4RriemnZoA7RSy4WaOiOPstmQR0bXoaiOppal1ws8b2jpXRqbYYFIpGs5xmJ3h3xYqWTYgDgESBRNgIO2JqTEP7w98RLBMcjaTGU1kSYAHb5I7aFbsnNA7VQ8n5fzCg8OsL1en4rTWV+xzNNqOCbpvrj1PUr4tBRKDVjQRza0rRsdGCuwbbJTKiljUtmcoRODsmxikYlnhakoHZst7SndxiqtEsIfykqFs0sBQBjCinBQrHCOmnlG/s5N1W34FK9STjZvLPM5ukdoyM+k6QAh6kZNa25Cnsb8oyRwjTPLLdhZvZtip6xEvl9I2CvhUHwilSKnOzLXtAff/AO0ryJiWVi84IZQ7M1ONQ9GFOOI+yL8U4VFHh22+XiL4E1fiFi75VobtGtjMJ4pgUhahfrTX4UNMP+oxOtqU6Ml8JXb3Yh6T/Kg4zwtl5E7vvZlZAqkMGqDTIboJBevFQ+YHEQitCVd2WHt9+ZzKDo6Gk+Pni7+N97L2fh7np1nmq8oFPVIqAOHPxrHm69J0m4PodujWVZKot7nme311YG7ZBusd8cFfmOh98P0Nfi/DeVg9RodRxQ4JdMegjiYKlWzRhhcD7J5V+sDQjqI68G47otq6KrQcX7AK32cy2KnOlCCNGUiqsOhEdSEuJXR5CpBwk4swNqO+GCy6ZEEn3CJIM02AghKNGHePfA8AsjgTGQ2EDAAY2d3ZYpkdQesa7bHl6su/dHqFhvb9qkoxPpEIVxz5NTkfeDHC1tHgl5Hf0VdVYeayGL1JZ1UcBnCam7SNMVYHPI16QqxcQflcngJZpY5u58AoHvMdLs9byYiqeYTtI6qEs5ZDUeMDBD2x3LaeoHHiSOHfGWHQ0zywhsTLNZNFxHEXw8zLRnAr94CIh+Y2yZ8iQTuC7zZDOe0vKlzp7BlYsFQEMzsodiPrFTTLIdI1vUqu+Gl0M7pcCvMy7czWmvIWSXnSkynOuIS5ru+JgtAMSDCc+piKNWlFyTfeWL/wTUhOyaWxRs0hMos3rMxJ5DP1RyApSkUpNNeZ5PtmE4ajdbNbeY4bNXlgJlMd1vVJ4Ny8dPARy+19Lx0/ixys+n9GzsLXKFT4EsPHr/f7+psvqSJiMjCqsKEeEeUjNxkpI97RbW6PHb1sbSpjI31Tkea8CI9RQqqpBSR1VNTVwXbh2iU+tLBK9U1ZetM2H83PLdQlwuxxO06N/wARe4DeNxxDQ8QScrEkGabEkFQiAHCuQjIayJgAN3OKJGw8rN7he6ry/Z53aGpXRhzXj48RCNRRVWHD8h+lrulNNe56fZJodGnA1Vlqh5gjKOHZq7kejTTSsZZaVlM3WFLeNy/U8h+U60VtCL9mXX/Ux/8AqI6nZq7jfmJrZEqbpHSEkLCc/EQMEPMw+itfPGvLn5xlh0NNTLGb5PZQ7ZOkl282lr8TE0MtkVuiDW1WxRtdGE1gFqJcsAYVLGrMSa1JoBTLQRqov4N+FLczyXFkwyrBaPQySUWWFoCM3cIAoc1yANCBTlnwjnUuCdZytu9/m2ap3jC3sB/2hZMzs9Fcmh/eJpTxy8adYtGbjPi+foZNfoY6qhw/qW6fn/ZqtjUWo48tco3OzR4VKUJ2ezX+mGLuvftpW99ImTD3N408wY8X2jonQrbcr3X09j6R2PrlqqF3zLZ/X3FXa2yiYmIeulSOq1zH6+MP0FTglwvDOzTnwsSUcqQw1BqPDpHc8hsocS36/sDrzkBH3fUcY0HIEkFf5SCO4CN1KfFE8zXpOlNxIGLiiJESQZZkSQVQAN40EZDWRMADDdfqCNZ5OeSF6TKUHOAvTQ07C31hBs0xqq1Wl56N9jx18+ccvXUNviL3+p19BqP+OXsOkpqWY9Wjlr8s6r5jxH5QHrbGH2VQeyvxjsdnq1H3Znq8wrzDG4UQsp1gYIeXPorX95efOMsOhqnljX8n/wDiF/yx/wCVYtQ6la2R4t94PLKy0lhjNFFYmiqcQU4xrShOle6NG2ZMRv0Bc8CzDHvzl4jE9UmIuOWQDiGA1FTkRWF0qsK9+F7rGFm238lpRcMnl+1h3gM+Gelak5xlprfc1S5QzYJxeSrNUthGImuZ/M8f7w6lLhlwfL6Hm+2tFdf5MFv+r+H/AAwKt4tJmh+GjDmp1Hf+UU1enjXpuD9vUT2ZqXp6imsdfNB+0zA+Eqah81PT9VjzCg4NqWUe9hOM4qUcMVdoLt7F8huNmOQPEeHuMdTSV/ix3yjfTneAu2neXBxXfX+oeIFe9RHVpOzucXXwvv1RnYxpOWQMSQZ5kSQUiABvGkZDWQMADBdfqiNZ5OeTDes7e7oBtNGayNVw1SKEEU4EZikVavsxzk4rY9huO9xabMtBRlNJg/e4EdCM/OOBqaPwZcPTKO5pa6rQ4uvU8a24b59P6MB5Iojq6NWox++pFTmYuzY1izlm4wMEPJHo7X/IfOMkOhqnkavk5NbQ37tml/7phPwi9HDKVsjbf8goRaVmENJWoQLiVwhxMHpwpXPhlrGlWe0sft5iHfKBk+1m2Ds5LCWAhIxPVnd5b4EBK0C7vGmVecJpUo0Vdre+1/K3h08C85OTzt1sec7ZWgvNxMzMTTNmLGgqQKngOQjPTd3dmmStGxcbYZMlXAGRWoyzBrUHP9a9w48TYtpONnh5MN+KCFmJmjjED+fuh0J8S3z1PNz0v+NV+H0e69P6Ldk7xpMEtzkTuE8GOq9K186xy+09M5R+JHpn78jvdlatQfwZPZ49f7GDaCziamDhqD+9z+EcjSzdOfEekTszzO2Eo3JlPu0j09K0lcxaqa6Fb5xqRyGVGJKmebEkEJQqwHMge2IeAWRsMZTWQMADBYTSXXpGw8nLmAltepiGaYLYtu4ZiAipgZbqvQ2WYHFcLbswDinQcxr/ANxn1VD40LdehbR6h0ql+nUTdqJ4e1z2U1BmNQjMEA0BHlEaaLjSin4Hak7u6A07SNBUhZTrACHuvorUeko8eMZI9Pc1T+hOybRiwWmW7AlXkKjBdcmJBi9DBStzDPK+UezzKgsVB+0ppSmhGcPE3NF3bTSXxFSrtRQMVA6qqUTd14mKbZRbyEHalt8frhGakap4LL6NLMvXDy5V0A6+2Lx5hTwiq67QpldjMNFfJDwVyBTwOQ8opvGXEvf0Faqgq1NR6rD8/D3B9ssxlsQRQiNGzRwISd7PZr/TDFjvlpyUc7y5MeJHA+NPfHEr6RUp3jh4PX6LVOtT72Vn6gO/bLnj55H4H4Rs0tTbhHTjdAox00chlbxJUzTIkglYVrMT7w9kVlgmOUM5MZjUQYwAHWfDKHCNh5NbyAM85xBsib7tGYgFVAha8xAJjsxOnHePeffFTvw5UZ5wyiSxCyjWBgh2Dein9ZUk8OUZY592aZY9kAtsRvSP4Q98X0/Kymo5gYlibp7YeJDN02IvPluHQUKEqSVYldcIpn6vOFS2ixi3kadpn9L4/wBIhFE01Ohr2lNJCeH2h9Uc8vL31paHMxUsC9aM5Q7x7hFoc5FTlCqTf2mTX/zShR/30Hqt38+vfAlwS4ejx9Dma2lf8Zf938S/h/MCyZxluGHDUcxxEFSmqkXFl9LXdOSkvtB60MJg5owqOtc6xy4J035o9GpKa4lgWXjto4zKmiSDPMiSC27B6Ve/4GKz5S0OZDGYzGkraAA/bmpLA6RsPKQV2L7tnEGxYN1jMAqoglaPVgERyJjHOIPQIhM0gJK7PqYAQ6Wc+im9bNK/CKxlWfdmmWF6ATa479n/AIQ/FF9Pyv1KajmK1fKHiQhch9PL8fYjQuryMvT5kfX9nO8fgIz0cGmr0L9qspaDryp9UdT+vbenli54B0+V83r+8PygpvvhVXdB1ltbSXDrmRqODKdVPePgeEPnBSVhCdjRfEkAh0NZcwYkPTip5EHIjpC4NvOVkxul8OfCsZXp/WDl0Ww5y+8r0Op/OM+ppLnXudLR1bfhv2MJMbhBW8SBmmQEGm51rNHQE+z+8UqcpenzB+M5oINAAZvc5AdI2HlqWQDxiprWDdZKxIqYStTUWARBXkKFIqegIzBABXJGZiQHOyD0T/5aX7FpGVc3uaXyr0Ae2R9JIHKSvtJi+n5X6lNRzFCCoEPEhK4D84lj73/G0Lq8jGU+ZHb8Ppx974iM9HBoq9C7av1VA59PsgUyH66xen1FyITpfzNjyK/iH5xWk++Wq8otzBGsymu6bQCDImEBXNZbH6kw0A7lOQPhCqkbPjXv6ESh8SPD16ev0ZjtElpbkEEFT7YurSRng3ffJ8YsaSDxIMyzICDfcS77HkPef7QurgZSyGjCB5W0SARvic1aZUGkajzVKKBGI1ippsgjYy3OJE1LGy2AhGJ4KfdEi6SvNLzFeKndIuIAKJZ3vD4wEDnYG9C/+VHsNIzfqfqaf0oAbYt6aX0ky/6oZp+UXqOcqkHIQ4UFLgPzhP5v+NoXW5GMpcyI3z/iP5v6hCKOB9Xoadq/VSta1OteQ5n9dItT6lJkyPmcwdAfJlilPnGVV3RWaNhjM0wRJARM7t5VSfSSqYv3pYoAe8aHw5wlLglboys43fGvR/w/4ZnpDS5VMiQMjwEBS4B657h74VV6DaXUKmEjiDRIGu9WJYxqPOUrWBanOKmnoFbEIsZqhfb6mWwGZIpARQaVRNgSwWF5rFQMJGpbLyprCZzUMneoR+Nys32jZuYB6yf7vyiirrwHvSy8QG9nZHow4eENUlJbGeUHF7jXYvoHP/x1HnM/tCP1P1HfpQB2y+nT+FL+MM0/ILr85TZjuiHCgvs9/iE/m/42hdXkYynzI5fY9P8AzfEQijg0Vehq2pG4h5luXLoB+uesWp5YuRZK/wAJN+6fcDC4c6G1OQU2jaYiiaIkCqyMQ2XEEHuOoiGrkI2QElUwxIMyzICAtcI3W7/hCauR1LASaFDStokC++Zm8QI0s8/QiDpIrFTRIM2MUi5jqM0zGygFpFl0jeJjHqco9F2Su5Jmm+rXhXwhUVc6c3ZCxeyHdYjU69CI0UjHXWyYasZ+bOP/AGF/5T+cV/U/voV/Shf2x/xA/hy/cYZp+QXX5yiznIQ4UFdn2+cS+9vajCKVORjKfMid+/TeP5Rno4Zoq9DbtPnLX73TTCOp/XmbU8spLBOyGtkmj9xvw1hcPzBk+QUTG0xFE6ADbs1d/bTqH1VFW4VrkBX9aQurPhjsOoU+OW+BptezMoCoLg99feIzqvI2PSwFW8bEUYgGtPCHwq3yZKlHhwDHU8j5GnnDbiGmGbkWks9WPuEJqZHUsG0wsYQaJAqvOZVjGlnEoxsiNmiCZhWzP0MWMs0aJjiAokRsM04iBx/6jPXW1zt9lzabh7ll7yy0vI58YzxaTOtUTcHbJhvGUZtnlzEFVQDER9UjdNYdDaTM9R8VNM22f6Bv8un44j9T9Sn6UANsv8QP4cv8MNocgqvzmSzsKcYaLNlzz8Nqk1ORcL5mnxis1eLLRfeQS2jWkz9fZEZaJrq4Rv2kFZCHPVedPUHhFoczFywiN2j5rN/ht+CKL8wZLkFIxtMRROMSAwbEuAz86ivdQ09tYy6jobNJ1Gm8Hy6CMyNrE68jV2pxz8BD4YMs8krsPo/ExeWRKNDRUkg0AFZiQMU9qmNByYqyNVkECFTCCvyixnaPmrxgBFInFWxDhFJx4lY1aeq6U1JG024PUg66g8e6Mbi45PQQrxqK8WCLUjy1IR27NzvqNK8jDqbUs5EVYuOHsHUHopn+WlDzCkxWOfdg8L0F3a/6ZP4Uv3GG0OQVX5zHZjlw8YaKLJD4Zspst2Yh8nBiHhk9UM210uj/AK6iMdLJsqcppvtQbKCKfUPjQAZ05A+UXjzMW8Ihcmdmmfw2/A0U/wCT3GP8sT43GIzToAC2yM0icRwZanphOXvhFflNOkffsHLTbCxYcAM+g4VMZkjY5C7aZrM1dM6L4kQ+KRmk22bbtWiU5E++CTuyiVti9oqSVtEgQMAGBtY0HKNciXWATJ2NkuURFhLkTmE8YCqsZZzRDHRMM2KmiLIBiciTSBJDozle1xhlW1WlzRoexRQDxKUDU584TwNP3NrkmgRtl9NL/gp/VFqHIUr84Ns5FP8AuHCkctJyygBhC3X+9o9dVDcwTmR04cYVGiou9xrrNq1icy/JjSuyKLTLOrV3dMolU1e5HxHaxKw3xNloUCqQwKmtdCCPjEOinLiuW+M+HhsCmDDlDhJRMrxgINl02xZQck7xoB3caQmrFyaSNFCcYJthaVaCkhi2TTTUV1CgZD9c4S13rLoaYytC76g96lEoPVJNebVJ1i+yZRRc7JG+wNWWvjXvqaxDyVZcYggraJArMAFN5yQkxQvLjqczrD+hyINtO5bKSJFNmqyzDXWJQuaRexrElLGO0RDGwB02KmiJWmoiRkcmikSaTLbd4gsSaCgqa5DQd0CVsA3fJVKgIPrRpADMko7w74kqEcMQWOjKJAjMgAzzIAMxgIL7RbnmGrHyyiihGOC8qspZCsoVs6da+8wmfMatNu0jVdv0a+P4jEPISyXGIKlbRIFZgA//2Q=="/>
          <p:cNvSpPr>
            <a:spLocks noChangeAspect="1" noChangeArrowheads="1"/>
          </p:cNvSpPr>
          <p:nvPr/>
        </p:nvSpPr>
        <p:spPr bwMode="auto">
          <a:xfrm>
            <a:off x="406400"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Bolivia </a:t>
            </a:r>
            <a:br>
              <a:rPr lang="en-US" dirty="0"/>
            </a:br>
            <a:r>
              <a:rPr lang="en-US" dirty="0"/>
              <a:t>MAS and </a:t>
            </a:r>
            <a:r>
              <a:rPr lang="en-US" dirty="0" err="1"/>
              <a:t>Evo</a:t>
            </a:r>
            <a:r>
              <a:rPr lang="en-US" dirty="0"/>
              <a:t> Morales</a:t>
            </a:r>
            <a:endParaRPr lang="en-GB" dirty="0"/>
          </a:p>
        </p:txBody>
      </p:sp>
      <p:sp>
        <p:nvSpPr>
          <p:cNvPr id="3" name="Content Placeholder 2"/>
          <p:cNvSpPr>
            <a:spLocks noGrp="1"/>
          </p:cNvSpPr>
          <p:nvPr>
            <p:ph idx="1"/>
          </p:nvPr>
        </p:nvSpPr>
        <p:spPr/>
        <p:txBody>
          <a:bodyPr/>
          <a:lstStyle/>
          <a:p>
            <a:r>
              <a:rPr lang="en-US" dirty="0"/>
              <a:t>2005- </a:t>
            </a:r>
            <a:r>
              <a:rPr lang="en-US" dirty="0" err="1"/>
              <a:t>Evo</a:t>
            </a:r>
            <a:r>
              <a:rPr lang="en-US" dirty="0"/>
              <a:t> Morales a unionist and leader of </a:t>
            </a:r>
            <a:r>
              <a:rPr lang="en-US" i="1" dirty="0" err="1"/>
              <a:t>Moviemiento</a:t>
            </a:r>
            <a:r>
              <a:rPr lang="en-US" i="1" dirty="0"/>
              <a:t> a </a:t>
            </a:r>
            <a:r>
              <a:rPr lang="en-US" i="1" dirty="0" err="1"/>
              <a:t>Socialismo</a:t>
            </a:r>
            <a:r>
              <a:rPr lang="en-US" i="1" dirty="0"/>
              <a:t> </a:t>
            </a:r>
            <a:r>
              <a:rPr lang="en-US" dirty="0"/>
              <a:t>becomes the first indigenous president of Bolivia (where 60% of the population are indigenous)</a:t>
            </a:r>
          </a:p>
          <a:p>
            <a:pPr>
              <a:buNone/>
            </a:pPr>
            <a:endParaRPr lang="en-US" dirty="0"/>
          </a:p>
          <a:p>
            <a:r>
              <a:rPr lang="en-US" dirty="0"/>
              <a:t>2006-January 50,000 indigenous people from the Americas gather at </a:t>
            </a:r>
            <a:r>
              <a:rPr lang="en-US" dirty="0" err="1"/>
              <a:t>Tiwanaku</a:t>
            </a:r>
            <a:r>
              <a:rPr lang="en-US" dirty="0"/>
              <a:t> to confer the ‘Power of the Original Mandate’ on Morales.</a:t>
            </a:r>
          </a:p>
          <a:p>
            <a:endParaRPr lang="en-GB"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US" dirty="0"/>
              <a:t>Bolivia </a:t>
            </a:r>
            <a:br>
              <a:rPr lang="en-US" dirty="0"/>
            </a:br>
            <a:r>
              <a:rPr lang="en-US" dirty="0"/>
              <a:t>MAS and </a:t>
            </a:r>
            <a:r>
              <a:rPr lang="en-US" dirty="0" err="1"/>
              <a:t>Evo</a:t>
            </a:r>
            <a:r>
              <a:rPr lang="en-US" dirty="0"/>
              <a:t> Morales</a:t>
            </a:r>
          </a:p>
        </p:txBody>
      </p:sp>
      <p:sp>
        <p:nvSpPr>
          <p:cNvPr id="5" name="Content Placeholder 2"/>
          <p:cNvSpPr>
            <a:spLocks noGrp="1"/>
          </p:cNvSpPr>
          <p:nvPr>
            <p:ph idx="1"/>
          </p:nvPr>
        </p:nvSpPr>
        <p:spPr>
          <a:xfrm>
            <a:off x="467544" y="1772816"/>
            <a:ext cx="8229600" cy="4800600"/>
          </a:xfrm>
        </p:spPr>
        <p:txBody>
          <a:bodyPr>
            <a:normAutofit fontScale="92500" lnSpcReduction="20000"/>
          </a:bodyPr>
          <a:lstStyle/>
          <a:p>
            <a:r>
              <a:rPr lang="en-US" dirty="0"/>
              <a:t>2007- Tensions over a proposed new constitution- Resource rich Santa Cruz in the east refused to accept constitutional protections for indigenous groups, languages and election procedures.</a:t>
            </a:r>
          </a:p>
          <a:p>
            <a:pPr>
              <a:buNone/>
            </a:pPr>
            <a:endParaRPr lang="en-US" dirty="0"/>
          </a:p>
          <a:p>
            <a:r>
              <a:rPr lang="en-US" dirty="0"/>
              <a:t>2008- 4 May: Santa Cruz referendum in about autonomy from La Paz</a:t>
            </a:r>
          </a:p>
          <a:p>
            <a:pPr>
              <a:buNone/>
            </a:pPr>
            <a:endParaRPr lang="en-US" dirty="0"/>
          </a:p>
          <a:p>
            <a:pPr marL="0" indent="0">
              <a:buNone/>
            </a:pPr>
            <a:r>
              <a:rPr lang="en-US" dirty="0"/>
              <a:t>10 August: Morales wins recall referendum by 68%</a:t>
            </a:r>
          </a:p>
          <a:p>
            <a:r>
              <a:rPr lang="en-US" dirty="0"/>
              <a:t>2009 Morales re-elected with a sizeable majority.</a:t>
            </a:r>
          </a:p>
          <a:p>
            <a:pPr marL="0" indent="0">
              <a:buNone/>
            </a:pPr>
            <a:endParaRPr lang="en-US" sz="2600" dirty="0"/>
          </a:p>
          <a:p>
            <a:endParaRPr lang="en-US" sz="2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Brazil Police Impun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2110" y="2348880"/>
            <a:ext cx="4464496" cy="297633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payload489.cargocollective.com/1/3/106206/12084583/police1_74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031" y="1628800"/>
            <a:ext cx="4139952" cy="46878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101609" y="548680"/>
            <a:ext cx="4652749" cy="646331"/>
          </a:xfrm>
          <a:prstGeom prst="rect">
            <a:avLst/>
          </a:prstGeom>
          <a:noFill/>
        </p:spPr>
        <p:txBody>
          <a:bodyPr wrap="none" rtlCol="0">
            <a:spAutoFit/>
          </a:bodyPr>
          <a:lstStyle/>
          <a:p>
            <a:r>
              <a:rPr lang="en-GB" sz="3600" dirty="0"/>
              <a:t>Police Impunity in Brazil</a:t>
            </a:r>
          </a:p>
        </p:txBody>
      </p:sp>
    </p:spTree>
    <p:extLst>
      <p:ext uri="{BB962C8B-B14F-4D97-AF65-F5344CB8AC3E}">
        <p14:creationId xmlns:p14="http://schemas.microsoft.com/office/powerpoint/2010/main" val="39199195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Bolivia</a:t>
            </a:r>
          </a:p>
        </p:txBody>
      </p:sp>
      <p:sp>
        <p:nvSpPr>
          <p:cNvPr id="3" name="Content Placeholder 2"/>
          <p:cNvSpPr>
            <a:spLocks noGrp="1"/>
          </p:cNvSpPr>
          <p:nvPr>
            <p:ph idx="1"/>
          </p:nvPr>
        </p:nvSpPr>
        <p:spPr/>
        <p:txBody>
          <a:bodyPr/>
          <a:lstStyle/>
          <a:p>
            <a:pPr marL="0" indent="0">
              <a:buNone/>
            </a:pPr>
            <a:r>
              <a:rPr lang="en-GB" dirty="0"/>
              <a:t>Successful democratic elections coexist with: </a:t>
            </a:r>
          </a:p>
          <a:p>
            <a:r>
              <a:rPr lang="en-GB" dirty="0"/>
              <a:t>state violence against coca growers, unionists, political demonstrators</a:t>
            </a:r>
          </a:p>
          <a:p>
            <a:r>
              <a:rPr lang="en-GB" dirty="0"/>
              <a:t>police corruption</a:t>
            </a:r>
          </a:p>
          <a:p>
            <a:r>
              <a:rPr lang="en-GB" dirty="0"/>
              <a:t>domestic abuse</a:t>
            </a:r>
          </a:p>
          <a:p>
            <a:r>
              <a:rPr lang="en-GB" dirty="0"/>
              <a:t>private security firm mafias</a:t>
            </a:r>
          </a:p>
        </p:txBody>
      </p:sp>
    </p:spTree>
    <p:extLst>
      <p:ext uri="{BB962C8B-B14F-4D97-AF65-F5344CB8AC3E}">
        <p14:creationId xmlns:p14="http://schemas.microsoft.com/office/powerpoint/2010/main" val="31453309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7" name="Rectangle 1036">
            <a:extLst>
              <a:ext uri="{FF2B5EF4-FFF2-40B4-BE49-F238E27FC236}">
                <a16:creationId xmlns:a16="http://schemas.microsoft.com/office/drawing/2014/main" id="{987F9B89-BB0B-4FDE-BF27-E8357EDAD0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C25108-81F8-6B05-9E92-8D89DCF7F024}"/>
              </a:ext>
            </a:extLst>
          </p:cNvPr>
          <p:cNvSpPr>
            <a:spLocks noGrp="1"/>
          </p:cNvSpPr>
          <p:nvPr>
            <p:ph type="title"/>
          </p:nvPr>
        </p:nvSpPr>
        <p:spPr>
          <a:xfrm>
            <a:off x="628650" y="2695873"/>
            <a:ext cx="7903369" cy="954107"/>
          </a:xfrm>
        </p:spPr>
        <p:txBody>
          <a:bodyPr vert="horz" wrap="square" lIns="91440" tIns="45720" rIns="91440" bIns="45720" rtlCol="0" anchor="b">
            <a:normAutofit/>
          </a:bodyPr>
          <a:lstStyle/>
          <a:p>
            <a:pPr>
              <a:lnSpc>
                <a:spcPct val="90000"/>
              </a:lnSpc>
            </a:pPr>
            <a:r>
              <a:rPr lang="en-US" sz="4900" kern="1200">
                <a:solidFill>
                  <a:schemeClr val="bg1"/>
                </a:solidFill>
                <a:latin typeface="+mj-lt"/>
                <a:ea typeface="+mj-ea"/>
                <a:cs typeface="+mj-cs"/>
              </a:rPr>
              <a:t>Chile 2019-2022</a:t>
            </a:r>
          </a:p>
        </p:txBody>
      </p:sp>
      <p:pic>
        <p:nvPicPr>
          <p:cNvPr id="1026" name="Picture 2" descr="A partir del 18 de octubre de 2019 Chile vivió un denominado 'estallido social' que levantó demandas de la ciudadanía en torno a mayor igualdad en el país y la impugnación a una clase política fuertemente elitista. Foto: Archivo.">
            <a:extLst>
              <a:ext uri="{FF2B5EF4-FFF2-40B4-BE49-F238E27FC236}">
                <a16:creationId xmlns:a16="http://schemas.microsoft.com/office/drawing/2014/main" id="{E3E3924D-CB26-5329-F2B2-B7C1D274C62C}"/>
              </a:ext>
            </a:extLst>
          </p:cNvPr>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t="12305" r="-4" b="-4"/>
          <a:stretch/>
        </p:blipFill>
        <p:spPr bwMode="auto">
          <a:xfrm>
            <a:off x="5" y="-3"/>
            <a:ext cx="4500562" cy="2180602"/>
          </a:xfrm>
          <a:custGeom>
            <a:avLst/>
            <a:gdLst/>
            <a:ahLst/>
            <a:cxnLst/>
            <a:rect l="l" t="t" r="r" b="b"/>
            <a:pathLst>
              <a:path w="6000749" h="2180602">
                <a:moveTo>
                  <a:pt x="0" y="0"/>
                </a:moveTo>
                <a:lnTo>
                  <a:pt x="6000749" y="0"/>
                </a:lnTo>
                <a:lnTo>
                  <a:pt x="6000749" y="1817452"/>
                </a:lnTo>
                <a:lnTo>
                  <a:pt x="5980686" y="1817518"/>
                </a:lnTo>
                <a:cubicBezTo>
                  <a:pt x="5936335" y="1820765"/>
                  <a:pt x="5892433" y="1826513"/>
                  <a:pt x="5848802" y="1832962"/>
                </a:cubicBezTo>
                <a:cubicBezTo>
                  <a:pt x="5791110" y="1841560"/>
                  <a:pt x="5731975" y="1846794"/>
                  <a:pt x="5674647" y="1855580"/>
                </a:cubicBezTo>
                <a:cubicBezTo>
                  <a:pt x="5631737" y="1862309"/>
                  <a:pt x="5588831" y="1870348"/>
                  <a:pt x="5549529" y="1881188"/>
                </a:cubicBezTo>
                <a:cubicBezTo>
                  <a:pt x="5492552" y="1897079"/>
                  <a:pt x="5442799" y="1921005"/>
                  <a:pt x="5370320" y="1914649"/>
                </a:cubicBezTo>
                <a:cubicBezTo>
                  <a:pt x="5306495" y="1909042"/>
                  <a:pt x="5248806" y="1920817"/>
                  <a:pt x="5190391" y="1932032"/>
                </a:cubicBezTo>
                <a:cubicBezTo>
                  <a:pt x="5147481" y="1940257"/>
                  <a:pt x="5104579" y="1948670"/>
                  <a:pt x="5060224" y="1953904"/>
                </a:cubicBezTo>
                <a:cubicBezTo>
                  <a:pt x="5007578" y="1960072"/>
                  <a:pt x="4948083" y="1957454"/>
                  <a:pt x="4901206" y="1968858"/>
                </a:cubicBezTo>
                <a:cubicBezTo>
                  <a:pt x="4852168" y="1980822"/>
                  <a:pt x="4811428" y="1972783"/>
                  <a:pt x="4767795" y="1969418"/>
                </a:cubicBezTo>
                <a:cubicBezTo>
                  <a:pt x="4698205" y="1964184"/>
                  <a:pt x="4628970" y="1954464"/>
                  <a:pt x="4558660" y="1966802"/>
                </a:cubicBezTo>
                <a:cubicBezTo>
                  <a:pt x="4473205" y="1981756"/>
                  <a:pt x="4388468" y="1997831"/>
                  <a:pt x="4302653" y="2012037"/>
                </a:cubicBezTo>
                <a:cubicBezTo>
                  <a:pt x="4269476" y="2017459"/>
                  <a:pt x="4233785" y="2019702"/>
                  <a:pt x="4199166" y="2022132"/>
                </a:cubicBezTo>
                <a:cubicBezTo>
                  <a:pt x="4166357" y="2024189"/>
                  <a:pt x="4127055" y="2018955"/>
                  <a:pt x="4101809" y="2026805"/>
                </a:cubicBezTo>
                <a:cubicBezTo>
                  <a:pt x="4036905" y="2046993"/>
                  <a:pt x="3970203" y="2056899"/>
                  <a:pt x="3895199" y="2056899"/>
                </a:cubicBezTo>
                <a:cubicBezTo>
                  <a:pt x="3867072" y="2056899"/>
                  <a:pt x="3839668" y="2065312"/>
                  <a:pt x="3811186" y="2066808"/>
                </a:cubicBezTo>
                <a:cubicBezTo>
                  <a:pt x="3772239" y="2068676"/>
                  <a:pt x="3727528" y="2073724"/>
                  <a:pt x="3693636" y="2066619"/>
                </a:cubicBezTo>
                <a:cubicBezTo>
                  <a:pt x="3613949" y="2049797"/>
                  <a:pt x="3549409" y="2063817"/>
                  <a:pt x="3479814" y="2080453"/>
                </a:cubicBezTo>
                <a:cubicBezTo>
                  <a:pt x="3411303" y="2096903"/>
                  <a:pt x="3339188" y="2109986"/>
                  <a:pt x="3266353" y="2120829"/>
                </a:cubicBezTo>
                <a:cubicBezTo>
                  <a:pt x="3238949" y="2124754"/>
                  <a:pt x="3206140" y="2118211"/>
                  <a:pt x="3175847" y="2116904"/>
                </a:cubicBezTo>
                <a:cubicBezTo>
                  <a:pt x="3165028" y="2116529"/>
                  <a:pt x="3153130" y="2115968"/>
                  <a:pt x="3143397" y="2117838"/>
                </a:cubicBezTo>
                <a:cubicBezTo>
                  <a:pt x="3049288" y="2135783"/>
                  <a:pt x="2953732" y="2149428"/>
                  <a:pt x="2851692" y="2140083"/>
                </a:cubicBezTo>
                <a:cubicBezTo>
                  <a:pt x="2842318" y="2139147"/>
                  <a:pt x="2831859" y="2141204"/>
                  <a:pt x="2822482" y="2142513"/>
                </a:cubicBezTo>
                <a:cubicBezTo>
                  <a:pt x="2776688" y="2149242"/>
                  <a:pt x="2731976" y="2159896"/>
                  <a:pt x="2685467" y="2162326"/>
                </a:cubicBezTo>
                <a:cubicBezTo>
                  <a:pt x="2570801" y="2168307"/>
                  <a:pt x="2455420" y="2170739"/>
                  <a:pt x="2340028" y="2174664"/>
                </a:cubicBezTo>
                <a:cubicBezTo>
                  <a:pt x="2332817" y="2174850"/>
                  <a:pt x="2325246" y="2174850"/>
                  <a:pt x="2318757" y="2176159"/>
                </a:cubicBezTo>
                <a:cubicBezTo>
                  <a:pt x="2276207" y="2184198"/>
                  <a:pt x="2239070" y="2181580"/>
                  <a:pt x="2203009" y="2166253"/>
                </a:cubicBezTo>
                <a:cubicBezTo>
                  <a:pt x="2187144" y="2159523"/>
                  <a:pt x="2165509" y="2155971"/>
                  <a:pt x="2145680" y="2152233"/>
                </a:cubicBezTo>
                <a:cubicBezTo>
                  <a:pt x="2116471" y="2146624"/>
                  <a:pt x="2086546" y="2141204"/>
                  <a:pt x="2056257" y="2137652"/>
                </a:cubicBezTo>
                <a:cubicBezTo>
                  <a:pt x="2026328" y="2134288"/>
                  <a:pt x="1994238" y="2129615"/>
                  <a:pt x="1965392" y="2132231"/>
                </a:cubicBezTo>
                <a:cubicBezTo>
                  <a:pt x="1913469" y="2136904"/>
                  <a:pt x="1864067" y="2147372"/>
                  <a:pt x="1812867" y="2154289"/>
                </a:cubicBezTo>
                <a:cubicBezTo>
                  <a:pt x="1795199" y="2156719"/>
                  <a:pt x="1775726" y="2156344"/>
                  <a:pt x="1757340" y="2156533"/>
                </a:cubicBezTo>
                <a:cubicBezTo>
                  <a:pt x="1715149" y="2157092"/>
                  <a:pt x="1671880" y="2151672"/>
                  <a:pt x="1633661" y="2167187"/>
                </a:cubicBezTo>
                <a:cubicBezTo>
                  <a:pt x="1598326" y="2181766"/>
                  <a:pt x="1562625" y="2177468"/>
                  <a:pt x="1525488" y="2166439"/>
                </a:cubicBezTo>
                <a:cubicBezTo>
                  <a:pt x="1498803" y="2158587"/>
                  <a:pt x="1468519" y="2152419"/>
                  <a:pt x="1438590" y="2149428"/>
                </a:cubicBezTo>
                <a:cubicBezTo>
                  <a:pt x="1397482" y="2145317"/>
                  <a:pt x="1356738" y="2143633"/>
                  <a:pt x="1312386" y="2146065"/>
                </a:cubicBezTo>
                <a:cubicBezTo>
                  <a:pt x="1281015" y="2147747"/>
                  <a:pt x="1255413" y="2148494"/>
                  <a:pt x="1230894" y="2158401"/>
                </a:cubicBezTo>
                <a:cubicBezTo>
                  <a:pt x="1226930" y="2159896"/>
                  <a:pt x="1219719" y="2160271"/>
                  <a:pt x="1214309" y="2160083"/>
                </a:cubicBezTo>
                <a:cubicBezTo>
                  <a:pt x="1143277" y="2156905"/>
                  <a:pt x="1072963" y="2158587"/>
                  <a:pt x="1001207" y="2160832"/>
                </a:cubicBezTo>
                <a:cubicBezTo>
                  <a:pt x="909986" y="2163821"/>
                  <a:pt x="814067" y="2155037"/>
                  <a:pt x="735104" y="2123634"/>
                </a:cubicBezTo>
                <a:cubicBezTo>
                  <a:pt x="723565" y="2118959"/>
                  <a:pt x="706257" y="2116904"/>
                  <a:pt x="691111" y="2115782"/>
                </a:cubicBezTo>
                <a:cubicBezTo>
                  <a:pt x="619719" y="2110923"/>
                  <a:pt x="547963" y="2107557"/>
                  <a:pt x="476567" y="2102136"/>
                </a:cubicBezTo>
                <a:cubicBezTo>
                  <a:pt x="437625" y="2099146"/>
                  <a:pt x="396881" y="2096528"/>
                  <a:pt x="361546" y="2088303"/>
                </a:cubicBezTo>
                <a:cubicBezTo>
                  <a:pt x="326934" y="2080267"/>
                  <a:pt x="299163" y="2070733"/>
                  <a:pt x="278611" y="2087555"/>
                </a:cubicBezTo>
                <a:cubicBezTo>
                  <a:pt x="241838" y="2078583"/>
                  <a:pt x="209740" y="2071106"/>
                  <a:pt x="178377" y="2063069"/>
                </a:cubicBezTo>
                <a:cubicBezTo>
                  <a:pt x="166834" y="2060079"/>
                  <a:pt x="157098" y="2055217"/>
                  <a:pt x="145559" y="2052413"/>
                </a:cubicBezTo>
                <a:cubicBezTo>
                  <a:pt x="133298" y="2049422"/>
                  <a:pt x="119598" y="2047554"/>
                  <a:pt x="106258" y="2046059"/>
                </a:cubicBezTo>
                <a:lnTo>
                  <a:pt x="0" y="2034015"/>
                </a:lnTo>
                <a:close/>
              </a:path>
            </a:pathLst>
          </a:custGeom>
          <a:noFill/>
          <a:extLst>
            <a:ext uri="{909E8E84-426E-40DD-AFC4-6F175D3DCCD1}">
              <a14:hiddenFill xmlns:a14="http://schemas.microsoft.com/office/drawing/2010/main">
                <a:solidFill>
                  <a:srgbClr val="FFFFFF"/>
                </a:solidFill>
              </a14:hiddenFill>
            </a:ext>
          </a:extLst>
        </p:spPr>
      </p:pic>
      <p:pic>
        <p:nvPicPr>
          <p:cNvPr id="1030" name="Picture 6" descr="Estallido social chileno: Clínica, política y militancia">
            <a:extLst>
              <a:ext uri="{FF2B5EF4-FFF2-40B4-BE49-F238E27FC236}">
                <a16:creationId xmlns:a16="http://schemas.microsoft.com/office/drawing/2014/main" id="{4F279E2C-11D6-5061-CC03-ECD6C0D4304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154" r="-3" b="-3"/>
          <a:stretch/>
        </p:blipFill>
        <p:spPr bwMode="auto">
          <a:xfrm>
            <a:off x="4643432" y="4"/>
            <a:ext cx="4500562" cy="1867659"/>
          </a:xfrm>
          <a:custGeom>
            <a:avLst/>
            <a:gdLst/>
            <a:ahLst/>
            <a:cxnLst/>
            <a:rect l="l" t="t" r="r" b="b"/>
            <a:pathLst>
              <a:path w="6000750" h="1867659">
                <a:moveTo>
                  <a:pt x="0" y="0"/>
                </a:moveTo>
                <a:lnTo>
                  <a:pt x="6000750" y="0"/>
                </a:lnTo>
                <a:lnTo>
                  <a:pt x="6000750" y="1804153"/>
                </a:lnTo>
                <a:lnTo>
                  <a:pt x="5979548" y="1802679"/>
                </a:lnTo>
                <a:cubicBezTo>
                  <a:pt x="5935197" y="1800063"/>
                  <a:pt x="5890485" y="1798568"/>
                  <a:pt x="5846133" y="1795950"/>
                </a:cubicBezTo>
                <a:cubicBezTo>
                  <a:pt x="5775100" y="1791652"/>
                  <a:pt x="5704427" y="1786791"/>
                  <a:pt x="5633754" y="1782305"/>
                </a:cubicBezTo>
                <a:cubicBezTo>
                  <a:pt x="5604189" y="1780623"/>
                  <a:pt x="5573177" y="1775950"/>
                  <a:pt x="5545414" y="1778753"/>
                </a:cubicBezTo>
                <a:cubicBezTo>
                  <a:pt x="5475460" y="1785857"/>
                  <a:pt x="5406589" y="1783800"/>
                  <a:pt x="5336999" y="1778941"/>
                </a:cubicBezTo>
                <a:cubicBezTo>
                  <a:pt x="5313202" y="1777257"/>
                  <a:pt x="5287601" y="1777632"/>
                  <a:pt x="5264524" y="1780809"/>
                </a:cubicBezTo>
                <a:cubicBezTo>
                  <a:pt x="5217287" y="1787166"/>
                  <a:pt x="5171497" y="1796138"/>
                  <a:pt x="5124979" y="1803988"/>
                </a:cubicBezTo>
                <a:cubicBezTo>
                  <a:pt x="5119930" y="1804922"/>
                  <a:pt x="5113801" y="1805111"/>
                  <a:pt x="5108395" y="1805670"/>
                </a:cubicBezTo>
                <a:cubicBezTo>
                  <a:pt x="5077743" y="1808849"/>
                  <a:pt x="5047458" y="1812027"/>
                  <a:pt x="5016806" y="1814831"/>
                </a:cubicBezTo>
                <a:cubicBezTo>
                  <a:pt x="5000222" y="1816326"/>
                  <a:pt x="4983274" y="1816513"/>
                  <a:pt x="4966685" y="1817822"/>
                </a:cubicBezTo>
                <a:cubicBezTo>
                  <a:pt x="4902505" y="1823056"/>
                  <a:pt x="4831831" y="1814270"/>
                  <a:pt x="4776301" y="1836887"/>
                </a:cubicBezTo>
                <a:cubicBezTo>
                  <a:pt x="4740243" y="1851469"/>
                  <a:pt x="4705268" y="1848103"/>
                  <a:pt x="4666689" y="1845860"/>
                </a:cubicBezTo>
                <a:cubicBezTo>
                  <a:pt x="4637480" y="1844178"/>
                  <a:pt x="4607551" y="1844739"/>
                  <a:pt x="4577985" y="1844551"/>
                </a:cubicBezTo>
                <a:cubicBezTo>
                  <a:pt x="4526062" y="1843992"/>
                  <a:pt x="4474139" y="1843803"/>
                  <a:pt x="4422216" y="1842869"/>
                </a:cubicBezTo>
                <a:cubicBezTo>
                  <a:pt x="4405628" y="1842496"/>
                  <a:pt x="4388683" y="1837821"/>
                  <a:pt x="4372455" y="1838569"/>
                </a:cubicBezTo>
                <a:cubicBezTo>
                  <a:pt x="4297455" y="1842121"/>
                  <a:pt x="4222455" y="1847730"/>
                  <a:pt x="4147455" y="1850907"/>
                </a:cubicBezTo>
                <a:cubicBezTo>
                  <a:pt x="4104909" y="1852776"/>
                  <a:pt x="4061276" y="1849225"/>
                  <a:pt x="4019089" y="1851841"/>
                </a:cubicBezTo>
                <a:cubicBezTo>
                  <a:pt x="3970414" y="1854832"/>
                  <a:pt x="3922818" y="1862496"/>
                  <a:pt x="3874499" y="1867170"/>
                </a:cubicBezTo>
                <a:cubicBezTo>
                  <a:pt x="3861159" y="1868477"/>
                  <a:pt x="3846376" y="1866796"/>
                  <a:pt x="3832312" y="1866423"/>
                </a:cubicBezTo>
                <a:cubicBezTo>
                  <a:pt x="3816447" y="1866048"/>
                  <a:pt x="3800941" y="1865300"/>
                  <a:pt x="3785076" y="1865114"/>
                </a:cubicBezTo>
                <a:cubicBezTo>
                  <a:pt x="3736757" y="1864739"/>
                  <a:pt x="3688441" y="1865300"/>
                  <a:pt x="3640122" y="1863991"/>
                </a:cubicBezTo>
                <a:cubicBezTo>
                  <a:pt x="3610557" y="1863243"/>
                  <a:pt x="3579549" y="1855580"/>
                  <a:pt x="3552141" y="1858384"/>
                </a:cubicBezTo>
                <a:cubicBezTo>
                  <a:pt x="3496255" y="1863805"/>
                  <a:pt x="3440365" y="1851655"/>
                  <a:pt x="3384478" y="1861748"/>
                </a:cubicBezTo>
                <a:cubicBezTo>
                  <a:pt x="3367166" y="1864739"/>
                  <a:pt x="3343370" y="1857262"/>
                  <a:pt x="3322455" y="1856889"/>
                </a:cubicBezTo>
                <a:cubicBezTo>
                  <a:pt x="3270172" y="1855955"/>
                  <a:pt x="3217890" y="1856141"/>
                  <a:pt x="3165607" y="1856328"/>
                </a:cubicBezTo>
                <a:cubicBezTo>
                  <a:pt x="3118730" y="1856514"/>
                  <a:pt x="3070051" y="1853898"/>
                  <a:pt x="3024980" y="1859132"/>
                </a:cubicBezTo>
                <a:cubicBezTo>
                  <a:pt x="2977744" y="1864739"/>
                  <a:pt x="2935197" y="1863991"/>
                  <a:pt x="2889403" y="1857637"/>
                </a:cubicBezTo>
                <a:cubicBezTo>
                  <a:pt x="2858032" y="1853337"/>
                  <a:pt x="2824859" y="1852776"/>
                  <a:pt x="2792409" y="1851469"/>
                </a:cubicBezTo>
                <a:cubicBezTo>
                  <a:pt x="2757434" y="1849973"/>
                  <a:pt x="2718851" y="1853898"/>
                  <a:pt x="2687120" y="1847730"/>
                </a:cubicBezTo>
                <a:cubicBezTo>
                  <a:pt x="2592647" y="1829410"/>
                  <a:pt x="2495653" y="1825485"/>
                  <a:pt x="2396857" y="1825485"/>
                </a:cubicBezTo>
                <a:cubicBezTo>
                  <a:pt x="2378826" y="1825485"/>
                  <a:pt x="2360436" y="1828101"/>
                  <a:pt x="2343132" y="1830906"/>
                </a:cubicBezTo>
                <a:cubicBezTo>
                  <a:pt x="2242167" y="1847730"/>
                  <a:pt x="2140846" y="1846235"/>
                  <a:pt x="2038082" y="1835953"/>
                </a:cubicBezTo>
                <a:cubicBezTo>
                  <a:pt x="2016807" y="1833710"/>
                  <a:pt x="1993011" y="1833335"/>
                  <a:pt x="1971736" y="1835578"/>
                </a:cubicBezTo>
                <a:cubicBezTo>
                  <a:pt x="1911878" y="1842121"/>
                  <a:pt x="1853827" y="1852964"/>
                  <a:pt x="1793609" y="1857637"/>
                </a:cubicBezTo>
                <a:cubicBezTo>
                  <a:pt x="1694094" y="1865300"/>
                  <a:pt x="1607915" y="1839505"/>
                  <a:pt x="1518852" y="1822681"/>
                </a:cubicBezTo>
                <a:cubicBezTo>
                  <a:pt x="1434115" y="1806793"/>
                  <a:pt x="1362000" y="1770903"/>
                  <a:pt x="1261757" y="1778941"/>
                </a:cubicBezTo>
                <a:cubicBezTo>
                  <a:pt x="1251665" y="1779689"/>
                  <a:pt x="1240486" y="1774641"/>
                  <a:pt x="1229307" y="1773332"/>
                </a:cubicBezTo>
                <a:cubicBezTo>
                  <a:pt x="1198659" y="1769780"/>
                  <a:pt x="1168011" y="1765482"/>
                  <a:pt x="1137000" y="1763799"/>
                </a:cubicBezTo>
                <a:cubicBezTo>
                  <a:pt x="1099140" y="1761555"/>
                  <a:pt x="1060557" y="1762303"/>
                  <a:pt x="1022698" y="1760435"/>
                </a:cubicBezTo>
                <a:cubicBezTo>
                  <a:pt x="974019" y="1758192"/>
                  <a:pt x="926063" y="1752210"/>
                  <a:pt x="877744" y="1752210"/>
                </a:cubicBezTo>
                <a:cubicBezTo>
                  <a:pt x="838802" y="1752210"/>
                  <a:pt x="800219" y="1759126"/>
                  <a:pt x="761640" y="1762492"/>
                </a:cubicBezTo>
                <a:cubicBezTo>
                  <a:pt x="707192" y="1767164"/>
                  <a:pt x="647335" y="1765855"/>
                  <a:pt x="599379" y="1777819"/>
                </a:cubicBezTo>
                <a:cubicBezTo>
                  <a:pt x="548179" y="1790530"/>
                  <a:pt x="499500" y="1796325"/>
                  <a:pt x="446494" y="1792400"/>
                </a:cubicBezTo>
                <a:cubicBezTo>
                  <a:pt x="428827" y="1791091"/>
                  <a:pt x="406110" y="1783239"/>
                  <a:pt x="398179" y="1775203"/>
                </a:cubicBezTo>
                <a:cubicBezTo>
                  <a:pt x="380508" y="1757258"/>
                  <a:pt x="356352" y="1754078"/>
                  <a:pt x="323538" y="1760248"/>
                </a:cubicBezTo>
                <a:cubicBezTo>
                  <a:pt x="295052" y="1765482"/>
                  <a:pt x="260077" y="1768098"/>
                  <a:pt x="240608" y="1778193"/>
                </a:cubicBezTo>
                <a:cubicBezTo>
                  <a:pt x="185437" y="1806793"/>
                  <a:pt x="115123" y="1807727"/>
                  <a:pt x="46616" y="1815390"/>
                </a:cubicBezTo>
                <a:lnTo>
                  <a:pt x="0" y="1816030"/>
                </a:lnTo>
                <a:close/>
              </a:path>
            </a:pathLst>
          </a:custGeom>
          <a:noFill/>
          <a:extLst>
            <a:ext uri="{909E8E84-426E-40DD-AFC4-6F175D3DCCD1}">
              <a14:hiddenFill xmlns:a14="http://schemas.microsoft.com/office/drawing/2010/main">
                <a:solidFill>
                  <a:srgbClr val="FFFFFF"/>
                </a:solidFill>
              </a14:hiddenFill>
            </a:ext>
          </a:extLst>
        </p:spPr>
      </p:pic>
      <p:sp>
        <p:nvSpPr>
          <p:cNvPr id="1039" name="Freeform: Shape 1038">
            <a:extLst>
              <a:ext uri="{FF2B5EF4-FFF2-40B4-BE49-F238E27FC236}">
                <a16:creationId xmlns:a16="http://schemas.microsoft.com/office/drawing/2014/main" id="{974AA512-0626-46EA-9229-571D9AF083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752210"/>
            <a:ext cx="9144000" cy="858278"/>
          </a:xfrm>
          <a:custGeom>
            <a:avLst/>
            <a:gdLst>
              <a:gd name="connsiteX0" fmla="*/ 7068995 w 12192000"/>
              <a:gd name="connsiteY0" fmla="*/ 0 h 858278"/>
              <a:gd name="connsiteX1" fmla="*/ 7213949 w 12192000"/>
              <a:gd name="connsiteY1" fmla="*/ 8225 h 858278"/>
              <a:gd name="connsiteX2" fmla="*/ 7328251 w 12192000"/>
              <a:gd name="connsiteY2" fmla="*/ 11589 h 858278"/>
              <a:gd name="connsiteX3" fmla="*/ 7420557 w 12192000"/>
              <a:gd name="connsiteY3" fmla="*/ 21122 h 858278"/>
              <a:gd name="connsiteX4" fmla="*/ 7453008 w 12192000"/>
              <a:gd name="connsiteY4" fmla="*/ 26731 h 858278"/>
              <a:gd name="connsiteX5" fmla="*/ 7710103 w 12192000"/>
              <a:gd name="connsiteY5" fmla="*/ 70471 h 858278"/>
              <a:gd name="connsiteX6" fmla="*/ 7984860 w 12192000"/>
              <a:gd name="connsiteY6" fmla="*/ 105427 h 858278"/>
              <a:gd name="connsiteX7" fmla="*/ 8162987 w 12192000"/>
              <a:gd name="connsiteY7" fmla="*/ 83368 h 858278"/>
              <a:gd name="connsiteX8" fmla="*/ 8229332 w 12192000"/>
              <a:gd name="connsiteY8" fmla="*/ 83743 h 858278"/>
              <a:gd name="connsiteX9" fmla="*/ 8534382 w 12192000"/>
              <a:gd name="connsiteY9" fmla="*/ 78696 h 858278"/>
              <a:gd name="connsiteX10" fmla="*/ 8588107 w 12192000"/>
              <a:gd name="connsiteY10" fmla="*/ 73275 h 858278"/>
              <a:gd name="connsiteX11" fmla="*/ 8878370 w 12192000"/>
              <a:gd name="connsiteY11" fmla="*/ 95520 h 858278"/>
              <a:gd name="connsiteX12" fmla="*/ 8983659 w 12192000"/>
              <a:gd name="connsiteY12" fmla="*/ 99259 h 858278"/>
              <a:gd name="connsiteX13" fmla="*/ 9080653 w 12192000"/>
              <a:gd name="connsiteY13" fmla="*/ 105427 h 858278"/>
              <a:gd name="connsiteX14" fmla="*/ 9216230 w 12192000"/>
              <a:gd name="connsiteY14" fmla="*/ 106922 h 858278"/>
              <a:gd name="connsiteX15" fmla="*/ 9356857 w 12192000"/>
              <a:gd name="connsiteY15" fmla="*/ 104118 h 858278"/>
              <a:gd name="connsiteX16" fmla="*/ 9513705 w 12192000"/>
              <a:gd name="connsiteY16" fmla="*/ 104679 h 858278"/>
              <a:gd name="connsiteX17" fmla="*/ 9575728 w 12192000"/>
              <a:gd name="connsiteY17" fmla="*/ 109538 h 858278"/>
              <a:gd name="connsiteX18" fmla="*/ 9743391 w 12192000"/>
              <a:gd name="connsiteY18" fmla="*/ 106174 h 858278"/>
              <a:gd name="connsiteX19" fmla="*/ 9831372 w 12192000"/>
              <a:gd name="connsiteY19" fmla="*/ 111781 h 858278"/>
              <a:gd name="connsiteX20" fmla="*/ 9976326 w 12192000"/>
              <a:gd name="connsiteY20" fmla="*/ 112904 h 858278"/>
              <a:gd name="connsiteX21" fmla="*/ 10023562 w 12192000"/>
              <a:gd name="connsiteY21" fmla="*/ 114213 h 858278"/>
              <a:gd name="connsiteX22" fmla="*/ 10065749 w 12192000"/>
              <a:gd name="connsiteY22" fmla="*/ 114960 h 858278"/>
              <a:gd name="connsiteX23" fmla="*/ 10210339 w 12192000"/>
              <a:gd name="connsiteY23" fmla="*/ 99631 h 858278"/>
              <a:gd name="connsiteX24" fmla="*/ 10338705 w 12192000"/>
              <a:gd name="connsiteY24" fmla="*/ 98697 h 858278"/>
              <a:gd name="connsiteX25" fmla="*/ 10563705 w 12192000"/>
              <a:gd name="connsiteY25" fmla="*/ 86359 h 858278"/>
              <a:gd name="connsiteX26" fmla="*/ 10613466 w 12192000"/>
              <a:gd name="connsiteY26" fmla="*/ 90659 h 858278"/>
              <a:gd name="connsiteX27" fmla="*/ 10769235 w 12192000"/>
              <a:gd name="connsiteY27" fmla="*/ 92341 h 858278"/>
              <a:gd name="connsiteX28" fmla="*/ 10857939 w 12192000"/>
              <a:gd name="connsiteY28" fmla="*/ 93650 h 858278"/>
              <a:gd name="connsiteX29" fmla="*/ 10967551 w 12192000"/>
              <a:gd name="connsiteY29" fmla="*/ 84677 h 858278"/>
              <a:gd name="connsiteX30" fmla="*/ 11157935 w 12192000"/>
              <a:gd name="connsiteY30" fmla="*/ 65612 h 858278"/>
              <a:gd name="connsiteX31" fmla="*/ 11208056 w 12192000"/>
              <a:gd name="connsiteY31" fmla="*/ 62621 h 858278"/>
              <a:gd name="connsiteX32" fmla="*/ 11299645 w 12192000"/>
              <a:gd name="connsiteY32" fmla="*/ 53460 h 858278"/>
              <a:gd name="connsiteX33" fmla="*/ 11316229 w 12192000"/>
              <a:gd name="connsiteY33" fmla="*/ 51778 h 858278"/>
              <a:gd name="connsiteX34" fmla="*/ 11455774 w 12192000"/>
              <a:gd name="connsiteY34" fmla="*/ 28599 h 858278"/>
              <a:gd name="connsiteX35" fmla="*/ 11528249 w 12192000"/>
              <a:gd name="connsiteY35" fmla="*/ 26731 h 858278"/>
              <a:gd name="connsiteX36" fmla="*/ 11736664 w 12192000"/>
              <a:gd name="connsiteY36" fmla="*/ 26543 h 858278"/>
              <a:gd name="connsiteX37" fmla="*/ 11825004 w 12192000"/>
              <a:gd name="connsiteY37" fmla="*/ 30095 h 858278"/>
              <a:gd name="connsiteX38" fmla="*/ 12037383 w 12192000"/>
              <a:gd name="connsiteY38" fmla="*/ 43740 h 858278"/>
              <a:gd name="connsiteX39" fmla="*/ 12170798 w 12192000"/>
              <a:gd name="connsiteY39" fmla="*/ 50469 h 858278"/>
              <a:gd name="connsiteX40" fmla="*/ 12192000 w 12192000"/>
              <a:gd name="connsiteY40" fmla="*/ 51944 h 858278"/>
              <a:gd name="connsiteX41" fmla="*/ 12192000 w 12192000"/>
              <a:gd name="connsiteY41" fmla="*/ 200794 h 858278"/>
              <a:gd name="connsiteX42" fmla="*/ 12145556 w 12192000"/>
              <a:gd name="connsiteY42" fmla="*/ 203937 h 858278"/>
              <a:gd name="connsiteX43" fmla="*/ 12007095 w 12192000"/>
              <a:gd name="connsiteY43" fmla="*/ 241882 h 858278"/>
              <a:gd name="connsiteX44" fmla="*/ 11918395 w 12192000"/>
              <a:gd name="connsiteY44" fmla="*/ 243752 h 858278"/>
              <a:gd name="connsiteX45" fmla="*/ 11762625 w 12192000"/>
              <a:gd name="connsiteY45" fmla="*/ 188608 h 858278"/>
              <a:gd name="connsiteX46" fmla="*/ 11699883 w 12192000"/>
              <a:gd name="connsiteY46" fmla="*/ 182254 h 858278"/>
              <a:gd name="connsiteX47" fmla="*/ 11591351 w 12192000"/>
              <a:gd name="connsiteY47" fmla="*/ 178702 h 858278"/>
              <a:gd name="connsiteX48" fmla="*/ 11492554 w 12192000"/>
              <a:gd name="connsiteY48" fmla="*/ 196272 h 858278"/>
              <a:gd name="connsiteX49" fmla="*/ 11259979 w 12192000"/>
              <a:gd name="connsiteY49" fmla="*/ 283006 h 858278"/>
              <a:gd name="connsiteX50" fmla="*/ 11221397 w 12192000"/>
              <a:gd name="connsiteY50" fmla="*/ 291605 h 858278"/>
              <a:gd name="connsiteX51" fmla="*/ 11153249 w 12192000"/>
              <a:gd name="connsiteY51" fmla="*/ 297401 h 858278"/>
              <a:gd name="connsiteX52" fmla="*/ 10884980 w 12192000"/>
              <a:gd name="connsiteY52" fmla="*/ 367310 h 858278"/>
              <a:gd name="connsiteX53" fmla="*/ 10826205 w 12192000"/>
              <a:gd name="connsiteY53" fmla="*/ 366749 h 858278"/>
              <a:gd name="connsiteX54" fmla="*/ 10729570 w 12192000"/>
              <a:gd name="connsiteY54" fmla="*/ 360767 h 858278"/>
              <a:gd name="connsiteX55" fmla="*/ 10625364 w 12192000"/>
              <a:gd name="connsiteY55" fmla="*/ 372171 h 858278"/>
              <a:gd name="connsiteX56" fmla="*/ 10549282 w 12192000"/>
              <a:gd name="connsiteY56" fmla="*/ 380208 h 858278"/>
              <a:gd name="connsiteX57" fmla="*/ 10336184 w 12192000"/>
              <a:gd name="connsiteY57" fmla="*/ 356656 h 858278"/>
              <a:gd name="connsiteX58" fmla="*/ 10158780 w 12192000"/>
              <a:gd name="connsiteY58" fmla="*/ 333477 h 858278"/>
              <a:gd name="connsiteX59" fmla="*/ 10134261 w 12192000"/>
              <a:gd name="connsiteY59" fmla="*/ 336654 h 858278"/>
              <a:gd name="connsiteX60" fmla="*/ 9898441 w 12192000"/>
              <a:gd name="connsiteY60" fmla="*/ 355722 h 858278"/>
              <a:gd name="connsiteX61" fmla="*/ 9795318 w 12192000"/>
              <a:gd name="connsiteY61" fmla="*/ 381703 h 858278"/>
              <a:gd name="connsiteX62" fmla="*/ 9653613 w 12192000"/>
              <a:gd name="connsiteY62" fmla="*/ 404695 h 858278"/>
              <a:gd name="connsiteX63" fmla="*/ 9496038 w 12192000"/>
              <a:gd name="connsiteY63" fmla="*/ 432174 h 858278"/>
              <a:gd name="connsiteX64" fmla="*/ 9380293 w 12192000"/>
              <a:gd name="connsiteY64" fmla="*/ 445446 h 858278"/>
              <a:gd name="connsiteX65" fmla="*/ 9209742 w 12192000"/>
              <a:gd name="connsiteY65" fmla="*/ 435726 h 858278"/>
              <a:gd name="connsiteX66" fmla="*/ 9174763 w 12192000"/>
              <a:gd name="connsiteY66" fmla="*/ 427874 h 858278"/>
              <a:gd name="connsiteX67" fmla="*/ 8839428 w 12192000"/>
              <a:gd name="connsiteY67" fmla="*/ 368992 h 858278"/>
              <a:gd name="connsiteX68" fmla="*/ 8615871 w 12192000"/>
              <a:gd name="connsiteY68" fmla="*/ 368244 h 858278"/>
              <a:gd name="connsiteX69" fmla="*/ 8541590 w 12192000"/>
              <a:gd name="connsiteY69" fmla="*/ 377030 h 858278"/>
              <a:gd name="connsiteX70" fmla="*/ 8406013 w 12192000"/>
              <a:gd name="connsiteY70" fmla="*/ 416097 h 858278"/>
              <a:gd name="connsiteX71" fmla="*/ 8346160 w 12192000"/>
              <a:gd name="connsiteY71" fmla="*/ 421706 h 858278"/>
              <a:gd name="connsiteX72" fmla="*/ 8240152 w 12192000"/>
              <a:gd name="connsiteY72" fmla="*/ 425445 h 858278"/>
              <a:gd name="connsiteX73" fmla="*/ 8010102 w 12192000"/>
              <a:gd name="connsiteY73" fmla="*/ 421706 h 858278"/>
              <a:gd name="connsiteX74" fmla="*/ 7710103 w 12192000"/>
              <a:gd name="connsiteY74" fmla="*/ 437595 h 858278"/>
              <a:gd name="connsiteX75" fmla="*/ 7591114 w 12192000"/>
              <a:gd name="connsiteY75" fmla="*/ 432735 h 858278"/>
              <a:gd name="connsiteX76" fmla="*/ 7462749 w 12192000"/>
              <a:gd name="connsiteY76" fmla="*/ 424322 h 858278"/>
              <a:gd name="connsiteX77" fmla="*/ 7425244 w 12192000"/>
              <a:gd name="connsiteY77" fmla="*/ 424697 h 858278"/>
              <a:gd name="connsiteX78" fmla="*/ 7228012 w 12192000"/>
              <a:gd name="connsiteY78" fmla="*/ 444510 h 858278"/>
              <a:gd name="connsiteX79" fmla="*/ 7182936 w 12192000"/>
              <a:gd name="connsiteY79" fmla="*/ 457783 h 858278"/>
              <a:gd name="connsiteX80" fmla="*/ 7065391 w 12192000"/>
              <a:gd name="connsiteY80" fmla="*/ 452362 h 858278"/>
              <a:gd name="connsiteX81" fmla="*/ 6960826 w 12192000"/>
              <a:gd name="connsiteY81" fmla="*/ 430679 h 858278"/>
              <a:gd name="connsiteX82" fmla="*/ 6361185 w 12192000"/>
              <a:gd name="connsiteY82" fmla="*/ 383946 h 858278"/>
              <a:gd name="connsiteX83" fmla="*/ 6000609 w 12192000"/>
              <a:gd name="connsiteY83" fmla="*/ 383198 h 858278"/>
              <a:gd name="connsiteX84" fmla="*/ 5748205 w 12192000"/>
              <a:gd name="connsiteY84" fmla="*/ 362637 h 858278"/>
              <a:gd name="connsiteX85" fmla="*/ 5706377 w 12192000"/>
              <a:gd name="connsiteY85" fmla="*/ 340954 h 858278"/>
              <a:gd name="connsiteX86" fmla="*/ 5552410 w 12192000"/>
              <a:gd name="connsiteY86" fmla="*/ 317962 h 858278"/>
              <a:gd name="connsiteX87" fmla="*/ 5406015 w 12192000"/>
              <a:gd name="connsiteY87" fmla="*/ 365442 h 858278"/>
              <a:gd name="connsiteX88" fmla="*/ 5222482 w 12192000"/>
              <a:gd name="connsiteY88" fmla="*/ 437222 h 858278"/>
              <a:gd name="connsiteX89" fmla="*/ 5122603 w 12192000"/>
              <a:gd name="connsiteY89" fmla="*/ 437781 h 858278"/>
              <a:gd name="connsiteX90" fmla="*/ 4916712 w 12192000"/>
              <a:gd name="connsiteY90" fmla="*/ 451801 h 858278"/>
              <a:gd name="connsiteX91" fmla="*/ 4773924 w 12192000"/>
              <a:gd name="connsiteY91" fmla="*/ 475728 h 858278"/>
              <a:gd name="connsiteX92" fmla="*/ 4573806 w 12192000"/>
              <a:gd name="connsiteY92" fmla="*/ 504140 h 858278"/>
              <a:gd name="connsiteX93" fmla="*/ 4499166 w 12192000"/>
              <a:gd name="connsiteY93" fmla="*/ 519094 h 858278"/>
              <a:gd name="connsiteX94" fmla="*/ 4320680 w 12192000"/>
              <a:gd name="connsiteY94" fmla="*/ 541339 h 858278"/>
              <a:gd name="connsiteX95" fmla="*/ 4172841 w 12192000"/>
              <a:gd name="connsiteY95" fmla="*/ 555918 h 858278"/>
              <a:gd name="connsiteX96" fmla="*/ 4053493 w 12192000"/>
              <a:gd name="connsiteY96" fmla="*/ 601529 h 858278"/>
              <a:gd name="connsiteX97" fmla="*/ 4015270 w 12192000"/>
              <a:gd name="connsiteY97" fmla="*/ 625082 h 858278"/>
              <a:gd name="connsiteX98" fmla="*/ 3983539 w 12192000"/>
              <a:gd name="connsiteY98" fmla="*/ 640223 h 858278"/>
              <a:gd name="connsiteX99" fmla="*/ 3842917 w 12192000"/>
              <a:gd name="connsiteY99" fmla="*/ 729013 h 858278"/>
              <a:gd name="connsiteX100" fmla="*/ 3827051 w 12192000"/>
              <a:gd name="connsiteY100" fmla="*/ 736490 h 858278"/>
              <a:gd name="connsiteX101" fmla="*/ 3636666 w 12192000"/>
              <a:gd name="connsiteY101" fmla="*/ 777428 h 858278"/>
              <a:gd name="connsiteX102" fmla="*/ 3569598 w 12192000"/>
              <a:gd name="connsiteY102" fmla="*/ 799671 h 858278"/>
              <a:gd name="connsiteX103" fmla="*/ 3431859 w 12192000"/>
              <a:gd name="connsiteY103" fmla="*/ 855189 h 858278"/>
              <a:gd name="connsiteX104" fmla="*/ 3377411 w 12192000"/>
              <a:gd name="connsiteY104" fmla="*/ 857058 h 858278"/>
              <a:gd name="connsiteX105" fmla="*/ 3176930 w 12192000"/>
              <a:gd name="connsiteY105" fmla="*/ 823786 h 858278"/>
              <a:gd name="connsiteX106" fmla="*/ 3075245 w 12192000"/>
              <a:gd name="connsiteY106" fmla="*/ 786212 h 858278"/>
              <a:gd name="connsiteX107" fmla="*/ 3039911 w 12192000"/>
              <a:gd name="connsiteY107" fmla="*/ 771258 h 858278"/>
              <a:gd name="connsiteX108" fmla="*/ 2790392 w 12192000"/>
              <a:gd name="connsiteY108" fmla="*/ 787334 h 858278"/>
              <a:gd name="connsiteX109" fmla="*/ 2720801 w 12192000"/>
              <a:gd name="connsiteY109" fmla="*/ 790887 h 858278"/>
              <a:gd name="connsiteX110" fmla="*/ 2482098 w 12192000"/>
              <a:gd name="connsiteY110" fmla="*/ 808832 h 858278"/>
              <a:gd name="connsiteX111" fmla="*/ 2432700 w 12192000"/>
              <a:gd name="connsiteY111" fmla="*/ 804532 h 858278"/>
              <a:gd name="connsiteX112" fmla="*/ 2111065 w 12192000"/>
              <a:gd name="connsiteY112" fmla="*/ 800980 h 858278"/>
              <a:gd name="connsiteX113" fmla="*/ 2088707 w 12192000"/>
              <a:gd name="connsiteY113" fmla="*/ 811261 h 858278"/>
              <a:gd name="connsiteX114" fmla="*/ 1973323 w 12192000"/>
              <a:gd name="connsiteY114" fmla="*/ 841731 h 858278"/>
              <a:gd name="connsiteX115" fmla="*/ 1819359 w 12192000"/>
              <a:gd name="connsiteY115" fmla="*/ 849581 h 858278"/>
              <a:gd name="connsiteX116" fmla="*/ 1791232 w 12192000"/>
              <a:gd name="connsiteY116" fmla="*/ 846776 h 858278"/>
              <a:gd name="connsiteX117" fmla="*/ 1687387 w 12192000"/>
              <a:gd name="connsiteY117" fmla="*/ 827897 h 858278"/>
              <a:gd name="connsiteX118" fmla="*/ 1454092 w 12192000"/>
              <a:gd name="connsiteY118" fmla="*/ 810327 h 858278"/>
              <a:gd name="connsiteX119" fmla="*/ 1408662 w 12192000"/>
              <a:gd name="connsiteY119" fmla="*/ 803970 h 858278"/>
              <a:gd name="connsiteX120" fmla="*/ 1326809 w 12192000"/>
              <a:gd name="connsiteY120" fmla="*/ 794064 h 858278"/>
              <a:gd name="connsiteX121" fmla="*/ 1105054 w 12192000"/>
              <a:gd name="connsiteY121" fmla="*/ 787521 h 858278"/>
              <a:gd name="connsiteX122" fmla="*/ 997604 w 12192000"/>
              <a:gd name="connsiteY122" fmla="*/ 797241 h 858278"/>
              <a:gd name="connsiteX123" fmla="*/ 949648 w 12192000"/>
              <a:gd name="connsiteY123" fmla="*/ 796680 h 858278"/>
              <a:gd name="connsiteX124" fmla="*/ 789552 w 12192000"/>
              <a:gd name="connsiteY124" fmla="*/ 771819 h 858278"/>
              <a:gd name="connsiteX125" fmla="*/ 396881 w 12192000"/>
              <a:gd name="connsiteY125" fmla="*/ 787707 h 858278"/>
              <a:gd name="connsiteX126" fmla="*/ 272843 w 12192000"/>
              <a:gd name="connsiteY126" fmla="*/ 801166 h 858278"/>
              <a:gd name="connsiteX127" fmla="*/ 206859 w 12192000"/>
              <a:gd name="connsiteY127" fmla="*/ 803036 h 858278"/>
              <a:gd name="connsiteX128" fmla="*/ 114552 w 12192000"/>
              <a:gd name="connsiteY128" fmla="*/ 784157 h 858278"/>
              <a:gd name="connsiteX129" fmla="*/ 30492 w 12192000"/>
              <a:gd name="connsiteY129" fmla="*/ 773619 h 858278"/>
              <a:gd name="connsiteX130" fmla="*/ 0 w 12192000"/>
              <a:gd name="connsiteY130" fmla="*/ 776145 h 858278"/>
              <a:gd name="connsiteX131" fmla="*/ 0 w 12192000"/>
              <a:gd name="connsiteY131" fmla="*/ 281806 h 858278"/>
              <a:gd name="connsiteX132" fmla="*/ 106258 w 12192000"/>
              <a:gd name="connsiteY132" fmla="*/ 293849 h 858278"/>
              <a:gd name="connsiteX133" fmla="*/ 145560 w 12192000"/>
              <a:gd name="connsiteY133" fmla="*/ 300203 h 858278"/>
              <a:gd name="connsiteX134" fmla="*/ 178377 w 12192000"/>
              <a:gd name="connsiteY134" fmla="*/ 310859 h 858278"/>
              <a:gd name="connsiteX135" fmla="*/ 278612 w 12192000"/>
              <a:gd name="connsiteY135" fmla="*/ 335345 h 858278"/>
              <a:gd name="connsiteX136" fmla="*/ 361546 w 12192000"/>
              <a:gd name="connsiteY136" fmla="*/ 336093 h 858278"/>
              <a:gd name="connsiteX137" fmla="*/ 476567 w 12192000"/>
              <a:gd name="connsiteY137" fmla="*/ 349926 h 858278"/>
              <a:gd name="connsiteX138" fmla="*/ 691112 w 12192000"/>
              <a:gd name="connsiteY138" fmla="*/ 363572 h 858278"/>
              <a:gd name="connsiteX139" fmla="*/ 735104 w 12192000"/>
              <a:gd name="connsiteY139" fmla="*/ 371424 h 858278"/>
              <a:gd name="connsiteX140" fmla="*/ 1001208 w 12192000"/>
              <a:gd name="connsiteY140" fmla="*/ 408622 h 858278"/>
              <a:gd name="connsiteX141" fmla="*/ 1214309 w 12192000"/>
              <a:gd name="connsiteY141" fmla="*/ 407873 h 858278"/>
              <a:gd name="connsiteX142" fmla="*/ 1230894 w 12192000"/>
              <a:gd name="connsiteY142" fmla="*/ 406191 h 858278"/>
              <a:gd name="connsiteX143" fmla="*/ 1312386 w 12192000"/>
              <a:gd name="connsiteY143" fmla="*/ 393855 h 858278"/>
              <a:gd name="connsiteX144" fmla="*/ 1438590 w 12192000"/>
              <a:gd name="connsiteY144" fmla="*/ 397218 h 858278"/>
              <a:gd name="connsiteX145" fmla="*/ 1525488 w 12192000"/>
              <a:gd name="connsiteY145" fmla="*/ 414229 h 858278"/>
              <a:gd name="connsiteX146" fmla="*/ 1633661 w 12192000"/>
              <a:gd name="connsiteY146" fmla="*/ 414977 h 858278"/>
              <a:gd name="connsiteX147" fmla="*/ 1757340 w 12192000"/>
              <a:gd name="connsiteY147" fmla="*/ 404323 h 858278"/>
              <a:gd name="connsiteX148" fmla="*/ 1812867 w 12192000"/>
              <a:gd name="connsiteY148" fmla="*/ 402079 h 858278"/>
              <a:gd name="connsiteX149" fmla="*/ 1965392 w 12192000"/>
              <a:gd name="connsiteY149" fmla="*/ 380021 h 858278"/>
              <a:gd name="connsiteX150" fmla="*/ 2056257 w 12192000"/>
              <a:gd name="connsiteY150" fmla="*/ 385442 h 858278"/>
              <a:gd name="connsiteX151" fmla="*/ 2145680 w 12192000"/>
              <a:gd name="connsiteY151" fmla="*/ 400023 h 858278"/>
              <a:gd name="connsiteX152" fmla="*/ 2203009 w 12192000"/>
              <a:gd name="connsiteY152" fmla="*/ 414043 h 858278"/>
              <a:gd name="connsiteX153" fmla="*/ 2318757 w 12192000"/>
              <a:gd name="connsiteY153" fmla="*/ 423949 h 858278"/>
              <a:gd name="connsiteX154" fmla="*/ 2340028 w 12192000"/>
              <a:gd name="connsiteY154" fmla="*/ 422454 h 858278"/>
              <a:gd name="connsiteX155" fmla="*/ 2685467 w 12192000"/>
              <a:gd name="connsiteY155" fmla="*/ 410116 h 858278"/>
              <a:gd name="connsiteX156" fmla="*/ 2822482 w 12192000"/>
              <a:gd name="connsiteY156" fmla="*/ 390303 h 858278"/>
              <a:gd name="connsiteX157" fmla="*/ 2851692 w 12192000"/>
              <a:gd name="connsiteY157" fmla="*/ 387873 h 858278"/>
              <a:gd name="connsiteX158" fmla="*/ 3143397 w 12192000"/>
              <a:gd name="connsiteY158" fmla="*/ 365628 h 858278"/>
              <a:gd name="connsiteX159" fmla="*/ 3175847 w 12192000"/>
              <a:gd name="connsiteY159" fmla="*/ 364694 h 858278"/>
              <a:gd name="connsiteX160" fmla="*/ 3266354 w 12192000"/>
              <a:gd name="connsiteY160" fmla="*/ 368619 h 858278"/>
              <a:gd name="connsiteX161" fmla="*/ 3479815 w 12192000"/>
              <a:gd name="connsiteY161" fmla="*/ 328243 h 858278"/>
              <a:gd name="connsiteX162" fmla="*/ 3693636 w 12192000"/>
              <a:gd name="connsiteY162" fmla="*/ 314409 h 858278"/>
              <a:gd name="connsiteX163" fmla="*/ 3811186 w 12192000"/>
              <a:gd name="connsiteY163" fmla="*/ 314598 h 858278"/>
              <a:gd name="connsiteX164" fmla="*/ 3895199 w 12192000"/>
              <a:gd name="connsiteY164" fmla="*/ 304689 h 858278"/>
              <a:gd name="connsiteX165" fmla="*/ 4101809 w 12192000"/>
              <a:gd name="connsiteY165" fmla="*/ 274595 h 858278"/>
              <a:gd name="connsiteX166" fmla="*/ 4199167 w 12192000"/>
              <a:gd name="connsiteY166" fmla="*/ 269922 h 858278"/>
              <a:gd name="connsiteX167" fmla="*/ 4302653 w 12192000"/>
              <a:gd name="connsiteY167" fmla="*/ 259827 h 858278"/>
              <a:gd name="connsiteX168" fmla="*/ 4558660 w 12192000"/>
              <a:gd name="connsiteY168" fmla="*/ 214592 h 858278"/>
              <a:gd name="connsiteX169" fmla="*/ 4767795 w 12192000"/>
              <a:gd name="connsiteY169" fmla="*/ 217208 h 858278"/>
              <a:gd name="connsiteX170" fmla="*/ 4901207 w 12192000"/>
              <a:gd name="connsiteY170" fmla="*/ 216648 h 858278"/>
              <a:gd name="connsiteX171" fmla="*/ 5060224 w 12192000"/>
              <a:gd name="connsiteY171" fmla="*/ 201694 h 858278"/>
              <a:gd name="connsiteX172" fmla="*/ 5190391 w 12192000"/>
              <a:gd name="connsiteY172" fmla="*/ 179822 h 858278"/>
              <a:gd name="connsiteX173" fmla="*/ 5370320 w 12192000"/>
              <a:gd name="connsiteY173" fmla="*/ 162439 h 858278"/>
              <a:gd name="connsiteX174" fmla="*/ 5549530 w 12192000"/>
              <a:gd name="connsiteY174" fmla="*/ 128978 h 858278"/>
              <a:gd name="connsiteX175" fmla="*/ 5674647 w 12192000"/>
              <a:gd name="connsiteY175" fmla="*/ 103370 h 858278"/>
              <a:gd name="connsiteX176" fmla="*/ 5848803 w 12192000"/>
              <a:gd name="connsiteY176" fmla="*/ 80752 h 858278"/>
              <a:gd name="connsiteX177" fmla="*/ 6115270 w 12192000"/>
              <a:gd name="connsiteY177" fmla="*/ 64864 h 858278"/>
              <a:gd name="connsiteX178" fmla="*/ 6237866 w 12192000"/>
              <a:gd name="connsiteY178" fmla="*/ 63180 h 858278"/>
              <a:gd name="connsiteX179" fmla="*/ 6431858 w 12192000"/>
              <a:gd name="connsiteY179" fmla="*/ 25983 h 858278"/>
              <a:gd name="connsiteX180" fmla="*/ 6514789 w 12192000"/>
              <a:gd name="connsiteY180" fmla="*/ 8038 h 858278"/>
              <a:gd name="connsiteX181" fmla="*/ 6589430 w 12192000"/>
              <a:gd name="connsiteY181" fmla="*/ 22993 h 858278"/>
              <a:gd name="connsiteX182" fmla="*/ 6637745 w 12192000"/>
              <a:gd name="connsiteY182" fmla="*/ 40190 h 858278"/>
              <a:gd name="connsiteX183" fmla="*/ 6790630 w 12192000"/>
              <a:gd name="connsiteY183" fmla="*/ 25609 h 858278"/>
              <a:gd name="connsiteX184" fmla="*/ 6952890 w 12192000"/>
              <a:gd name="connsiteY184" fmla="*/ 10282 h 858278"/>
              <a:gd name="connsiteX185" fmla="*/ 7068995 w 12192000"/>
              <a:gd name="connsiteY185" fmla="*/ 0 h 858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Lst>
            <a:rect l="l" t="t" r="r" b="b"/>
            <a:pathLst>
              <a:path w="12192000" h="858278">
                <a:moveTo>
                  <a:pt x="7068995" y="0"/>
                </a:moveTo>
                <a:cubicBezTo>
                  <a:pt x="7117313" y="0"/>
                  <a:pt x="7165270" y="5982"/>
                  <a:pt x="7213949" y="8225"/>
                </a:cubicBezTo>
                <a:cubicBezTo>
                  <a:pt x="7251807" y="10093"/>
                  <a:pt x="7290390" y="9345"/>
                  <a:pt x="7328251" y="11589"/>
                </a:cubicBezTo>
                <a:cubicBezTo>
                  <a:pt x="7359262" y="13272"/>
                  <a:pt x="7389909" y="17570"/>
                  <a:pt x="7420557" y="21122"/>
                </a:cubicBezTo>
                <a:cubicBezTo>
                  <a:pt x="7431737" y="22431"/>
                  <a:pt x="7442916" y="27479"/>
                  <a:pt x="7453008" y="26731"/>
                </a:cubicBezTo>
                <a:cubicBezTo>
                  <a:pt x="7553251" y="18693"/>
                  <a:pt x="7625366" y="54583"/>
                  <a:pt x="7710103" y="70471"/>
                </a:cubicBezTo>
                <a:cubicBezTo>
                  <a:pt x="7799166" y="87295"/>
                  <a:pt x="7885345" y="113090"/>
                  <a:pt x="7984860" y="105427"/>
                </a:cubicBezTo>
                <a:cubicBezTo>
                  <a:pt x="8045078" y="100754"/>
                  <a:pt x="8103129" y="89911"/>
                  <a:pt x="8162987" y="83368"/>
                </a:cubicBezTo>
                <a:cubicBezTo>
                  <a:pt x="8184261" y="81125"/>
                  <a:pt x="8208058" y="81500"/>
                  <a:pt x="8229332" y="83743"/>
                </a:cubicBezTo>
                <a:cubicBezTo>
                  <a:pt x="8332097" y="94025"/>
                  <a:pt x="8433417" y="95520"/>
                  <a:pt x="8534382" y="78696"/>
                </a:cubicBezTo>
                <a:cubicBezTo>
                  <a:pt x="8551686" y="75891"/>
                  <a:pt x="8570076" y="73275"/>
                  <a:pt x="8588107" y="73275"/>
                </a:cubicBezTo>
                <a:cubicBezTo>
                  <a:pt x="8686903" y="73275"/>
                  <a:pt x="8783897" y="77200"/>
                  <a:pt x="8878370" y="95520"/>
                </a:cubicBezTo>
                <a:cubicBezTo>
                  <a:pt x="8910101" y="101688"/>
                  <a:pt x="8948685" y="97763"/>
                  <a:pt x="8983659" y="99259"/>
                </a:cubicBezTo>
                <a:cubicBezTo>
                  <a:pt x="9016109" y="100566"/>
                  <a:pt x="9049283" y="101127"/>
                  <a:pt x="9080653" y="105427"/>
                </a:cubicBezTo>
                <a:cubicBezTo>
                  <a:pt x="9126447" y="111781"/>
                  <a:pt x="9168994" y="112529"/>
                  <a:pt x="9216230" y="106922"/>
                </a:cubicBezTo>
                <a:cubicBezTo>
                  <a:pt x="9261301" y="101688"/>
                  <a:pt x="9309980" y="104304"/>
                  <a:pt x="9356857" y="104118"/>
                </a:cubicBezTo>
                <a:cubicBezTo>
                  <a:pt x="9409140" y="103931"/>
                  <a:pt x="9461422" y="103745"/>
                  <a:pt x="9513705" y="104679"/>
                </a:cubicBezTo>
                <a:cubicBezTo>
                  <a:pt x="9534620" y="105052"/>
                  <a:pt x="9558416" y="112529"/>
                  <a:pt x="9575728" y="109538"/>
                </a:cubicBezTo>
                <a:cubicBezTo>
                  <a:pt x="9631615" y="99445"/>
                  <a:pt x="9687505" y="111595"/>
                  <a:pt x="9743391" y="106174"/>
                </a:cubicBezTo>
                <a:cubicBezTo>
                  <a:pt x="9770799" y="103370"/>
                  <a:pt x="9801807" y="111033"/>
                  <a:pt x="9831372" y="111781"/>
                </a:cubicBezTo>
                <a:cubicBezTo>
                  <a:pt x="9879691" y="113090"/>
                  <a:pt x="9928007" y="112529"/>
                  <a:pt x="9976326" y="112904"/>
                </a:cubicBezTo>
                <a:cubicBezTo>
                  <a:pt x="9992191" y="113090"/>
                  <a:pt x="10007697" y="113838"/>
                  <a:pt x="10023562" y="114213"/>
                </a:cubicBezTo>
                <a:cubicBezTo>
                  <a:pt x="10037626" y="114586"/>
                  <a:pt x="10052409" y="116267"/>
                  <a:pt x="10065749" y="114960"/>
                </a:cubicBezTo>
                <a:cubicBezTo>
                  <a:pt x="10114068" y="110286"/>
                  <a:pt x="10161664" y="102622"/>
                  <a:pt x="10210339" y="99631"/>
                </a:cubicBezTo>
                <a:cubicBezTo>
                  <a:pt x="10252526" y="97015"/>
                  <a:pt x="10296159" y="100566"/>
                  <a:pt x="10338705" y="98697"/>
                </a:cubicBezTo>
                <a:cubicBezTo>
                  <a:pt x="10413705" y="95520"/>
                  <a:pt x="10488705" y="89911"/>
                  <a:pt x="10563705" y="86359"/>
                </a:cubicBezTo>
                <a:cubicBezTo>
                  <a:pt x="10579933" y="85611"/>
                  <a:pt x="10596878" y="90286"/>
                  <a:pt x="10613466" y="90659"/>
                </a:cubicBezTo>
                <a:cubicBezTo>
                  <a:pt x="10665389" y="91593"/>
                  <a:pt x="10717312" y="91782"/>
                  <a:pt x="10769235" y="92341"/>
                </a:cubicBezTo>
                <a:cubicBezTo>
                  <a:pt x="10798801" y="92529"/>
                  <a:pt x="10828730" y="91968"/>
                  <a:pt x="10857939" y="93650"/>
                </a:cubicBezTo>
                <a:cubicBezTo>
                  <a:pt x="10896518" y="95893"/>
                  <a:pt x="10931493" y="99259"/>
                  <a:pt x="10967551" y="84677"/>
                </a:cubicBezTo>
                <a:cubicBezTo>
                  <a:pt x="11023081" y="62060"/>
                  <a:pt x="11093755" y="70846"/>
                  <a:pt x="11157935" y="65612"/>
                </a:cubicBezTo>
                <a:cubicBezTo>
                  <a:pt x="11174524" y="64303"/>
                  <a:pt x="11191472" y="64116"/>
                  <a:pt x="11208056" y="62621"/>
                </a:cubicBezTo>
                <a:cubicBezTo>
                  <a:pt x="11238708" y="59817"/>
                  <a:pt x="11268993" y="56639"/>
                  <a:pt x="11299645" y="53460"/>
                </a:cubicBezTo>
                <a:cubicBezTo>
                  <a:pt x="11305051" y="52901"/>
                  <a:pt x="11311180" y="52712"/>
                  <a:pt x="11316229" y="51778"/>
                </a:cubicBezTo>
                <a:cubicBezTo>
                  <a:pt x="11362747" y="43928"/>
                  <a:pt x="11408537" y="34956"/>
                  <a:pt x="11455774" y="28599"/>
                </a:cubicBezTo>
                <a:cubicBezTo>
                  <a:pt x="11478851" y="25422"/>
                  <a:pt x="11504452" y="25047"/>
                  <a:pt x="11528249" y="26731"/>
                </a:cubicBezTo>
                <a:cubicBezTo>
                  <a:pt x="11597839" y="31590"/>
                  <a:pt x="11666710" y="33647"/>
                  <a:pt x="11736664" y="26543"/>
                </a:cubicBezTo>
                <a:cubicBezTo>
                  <a:pt x="11764427" y="23740"/>
                  <a:pt x="11795439" y="28413"/>
                  <a:pt x="11825004" y="30095"/>
                </a:cubicBezTo>
                <a:cubicBezTo>
                  <a:pt x="11895677" y="34581"/>
                  <a:pt x="11966350" y="39442"/>
                  <a:pt x="12037383" y="43740"/>
                </a:cubicBezTo>
                <a:cubicBezTo>
                  <a:pt x="12081735" y="46358"/>
                  <a:pt x="12126447" y="47853"/>
                  <a:pt x="12170798" y="50469"/>
                </a:cubicBezTo>
                <a:lnTo>
                  <a:pt x="12192000" y="51944"/>
                </a:lnTo>
                <a:lnTo>
                  <a:pt x="12192000" y="200794"/>
                </a:lnTo>
                <a:lnTo>
                  <a:pt x="12145556" y="203937"/>
                </a:lnTo>
                <a:cubicBezTo>
                  <a:pt x="12092914" y="208610"/>
                  <a:pt x="12045318" y="220012"/>
                  <a:pt x="12007095" y="241882"/>
                </a:cubicBezTo>
                <a:cubicBezTo>
                  <a:pt x="11969958" y="263193"/>
                  <a:pt x="11961304" y="260763"/>
                  <a:pt x="11918395" y="243752"/>
                </a:cubicBezTo>
                <a:cubicBezTo>
                  <a:pt x="11868274" y="223937"/>
                  <a:pt x="11816350" y="205619"/>
                  <a:pt x="11762625" y="188608"/>
                </a:cubicBezTo>
                <a:cubicBezTo>
                  <a:pt x="11745677" y="183188"/>
                  <a:pt x="11721158" y="183375"/>
                  <a:pt x="11699883" y="182254"/>
                </a:cubicBezTo>
                <a:cubicBezTo>
                  <a:pt x="11663826" y="180197"/>
                  <a:pt x="11626685" y="176459"/>
                  <a:pt x="11591351" y="178702"/>
                </a:cubicBezTo>
                <a:cubicBezTo>
                  <a:pt x="11557458" y="180945"/>
                  <a:pt x="11523922" y="188608"/>
                  <a:pt x="11492554" y="196272"/>
                </a:cubicBezTo>
                <a:cubicBezTo>
                  <a:pt x="11404933" y="217769"/>
                  <a:pt x="11324524" y="244500"/>
                  <a:pt x="11259979" y="283006"/>
                </a:cubicBezTo>
                <a:cubicBezTo>
                  <a:pt x="11251689" y="288053"/>
                  <a:pt x="11235101" y="289924"/>
                  <a:pt x="11221397" y="291605"/>
                </a:cubicBezTo>
                <a:cubicBezTo>
                  <a:pt x="11199043" y="294410"/>
                  <a:pt x="11175966" y="297026"/>
                  <a:pt x="11153249" y="297401"/>
                </a:cubicBezTo>
                <a:cubicBezTo>
                  <a:pt x="11042914" y="299269"/>
                  <a:pt x="10956376" y="325439"/>
                  <a:pt x="10884980" y="367310"/>
                </a:cubicBezTo>
                <a:cubicBezTo>
                  <a:pt x="10864428" y="379273"/>
                  <a:pt x="10848562" y="380582"/>
                  <a:pt x="10826205" y="366749"/>
                </a:cubicBezTo>
                <a:cubicBezTo>
                  <a:pt x="10800247" y="350674"/>
                  <a:pt x="10763107" y="357029"/>
                  <a:pt x="10729570" y="360767"/>
                </a:cubicBezTo>
                <a:cubicBezTo>
                  <a:pt x="10694958" y="364506"/>
                  <a:pt x="10659980" y="368433"/>
                  <a:pt x="10625364" y="372171"/>
                </a:cubicBezTo>
                <a:cubicBezTo>
                  <a:pt x="10599766" y="374787"/>
                  <a:pt x="10574524" y="377030"/>
                  <a:pt x="10549282" y="380208"/>
                </a:cubicBezTo>
                <a:cubicBezTo>
                  <a:pt x="10470678" y="390116"/>
                  <a:pt x="10400005" y="387125"/>
                  <a:pt x="10336184" y="356656"/>
                </a:cubicBezTo>
                <a:cubicBezTo>
                  <a:pt x="10287505" y="333291"/>
                  <a:pt x="10225126" y="326373"/>
                  <a:pt x="10158780" y="333477"/>
                </a:cubicBezTo>
                <a:cubicBezTo>
                  <a:pt x="10150486" y="334411"/>
                  <a:pt x="10140030" y="338150"/>
                  <a:pt x="10134261" y="336654"/>
                </a:cubicBezTo>
                <a:cubicBezTo>
                  <a:pt x="10047362" y="314784"/>
                  <a:pt x="9978491" y="353292"/>
                  <a:pt x="9898441" y="355722"/>
                </a:cubicBezTo>
                <a:cubicBezTo>
                  <a:pt x="9863107" y="356842"/>
                  <a:pt x="9827049" y="370676"/>
                  <a:pt x="9795318" y="381703"/>
                </a:cubicBezTo>
                <a:cubicBezTo>
                  <a:pt x="9751686" y="396846"/>
                  <a:pt x="9712743" y="411425"/>
                  <a:pt x="9653613" y="404695"/>
                </a:cubicBezTo>
                <a:cubicBezTo>
                  <a:pt x="9594478" y="397780"/>
                  <a:pt x="9540390" y="410491"/>
                  <a:pt x="9496038" y="432174"/>
                </a:cubicBezTo>
                <a:cubicBezTo>
                  <a:pt x="9462145" y="448624"/>
                  <a:pt x="9425005" y="450119"/>
                  <a:pt x="9380293" y="445446"/>
                </a:cubicBezTo>
                <a:cubicBezTo>
                  <a:pt x="9324403" y="439651"/>
                  <a:pt x="9266351" y="439276"/>
                  <a:pt x="9209742" y="435726"/>
                </a:cubicBezTo>
                <a:cubicBezTo>
                  <a:pt x="9197480" y="434979"/>
                  <a:pt x="9181978" y="432361"/>
                  <a:pt x="9174763" y="427874"/>
                </a:cubicBezTo>
                <a:cubicBezTo>
                  <a:pt x="9086422" y="372171"/>
                  <a:pt x="8962024" y="371610"/>
                  <a:pt x="8839428" y="368992"/>
                </a:cubicBezTo>
                <a:cubicBezTo>
                  <a:pt x="8765151" y="367310"/>
                  <a:pt x="8690511" y="367310"/>
                  <a:pt x="8615871" y="368244"/>
                </a:cubicBezTo>
                <a:cubicBezTo>
                  <a:pt x="8590628" y="368433"/>
                  <a:pt x="8563948" y="371424"/>
                  <a:pt x="8541590" y="377030"/>
                </a:cubicBezTo>
                <a:cubicBezTo>
                  <a:pt x="8495076" y="388807"/>
                  <a:pt x="8452171" y="404134"/>
                  <a:pt x="8406013" y="416097"/>
                </a:cubicBezTo>
                <a:cubicBezTo>
                  <a:pt x="8388709" y="420772"/>
                  <a:pt x="8366352" y="420959"/>
                  <a:pt x="8346160" y="421706"/>
                </a:cubicBezTo>
                <a:cubicBezTo>
                  <a:pt x="8310462" y="423202"/>
                  <a:pt x="8270800" y="418715"/>
                  <a:pt x="8240152" y="425445"/>
                </a:cubicBezTo>
                <a:cubicBezTo>
                  <a:pt x="8160461" y="442828"/>
                  <a:pt x="8085821" y="438903"/>
                  <a:pt x="8010102" y="421706"/>
                </a:cubicBezTo>
                <a:cubicBezTo>
                  <a:pt x="7904091" y="397593"/>
                  <a:pt x="7803853" y="399462"/>
                  <a:pt x="7710103" y="437595"/>
                </a:cubicBezTo>
                <a:cubicBezTo>
                  <a:pt x="7667915" y="454792"/>
                  <a:pt x="7626808" y="446567"/>
                  <a:pt x="7591114" y="432735"/>
                </a:cubicBezTo>
                <a:cubicBezTo>
                  <a:pt x="7550006" y="416659"/>
                  <a:pt x="7509980" y="412547"/>
                  <a:pt x="7462749" y="424322"/>
                </a:cubicBezTo>
                <a:cubicBezTo>
                  <a:pt x="7452289" y="426940"/>
                  <a:pt x="7437506" y="425631"/>
                  <a:pt x="7425244" y="424697"/>
                </a:cubicBezTo>
                <a:cubicBezTo>
                  <a:pt x="7355294" y="420024"/>
                  <a:pt x="7284982" y="412173"/>
                  <a:pt x="7228012" y="444510"/>
                </a:cubicBezTo>
                <a:cubicBezTo>
                  <a:pt x="7216832" y="450867"/>
                  <a:pt x="7198083" y="453483"/>
                  <a:pt x="7182936" y="457783"/>
                </a:cubicBezTo>
                <a:cubicBezTo>
                  <a:pt x="7119476" y="475355"/>
                  <a:pt x="7122000" y="473671"/>
                  <a:pt x="7065391" y="452362"/>
                </a:cubicBezTo>
                <a:cubicBezTo>
                  <a:pt x="7035822" y="441147"/>
                  <a:pt x="6995078" y="429745"/>
                  <a:pt x="6960826" y="430679"/>
                </a:cubicBezTo>
                <a:cubicBezTo>
                  <a:pt x="6754212" y="436286"/>
                  <a:pt x="6557699" y="409368"/>
                  <a:pt x="6361185" y="383946"/>
                </a:cubicBezTo>
                <a:cubicBezTo>
                  <a:pt x="6240032" y="368244"/>
                  <a:pt x="6121762" y="367310"/>
                  <a:pt x="6000609" y="383198"/>
                </a:cubicBezTo>
                <a:cubicBezTo>
                  <a:pt x="5912987" y="394789"/>
                  <a:pt x="5830053" y="375721"/>
                  <a:pt x="5748205" y="362637"/>
                </a:cubicBezTo>
                <a:cubicBezTo>
                  <a:pt x="5731256" y="360021"/>
                  <a:pt x="5715391" y="349740"/>
                  <a:pt x="5706377" y="340954"/>
                </a:cubicBezTo>
                <a:cubicBezTo>
                  <a:pt x="5673924" y="309923"/>
                  <a:pt x="5620199" y="305064"/>
                  <a:pt x="5552410" y="317962"/>
                </a:cubicBezTo>
                <a:cubicBezTo>
                  <a:pt x="5498686" y="328057"/>
                  <a:pt x="5449647" y="341515"/>
                  <a:pt x="5406015" y="365442"/>
                </a:cubicBezTo>
                <a:cubicBezTo>
                  <a:pt x="5354814" y="393480"/>
                  <a:pt x="5301809" y="425445"/>
                  <a:pt x="5222482" y="437222"/>
                </a:cubicBezTo>
                <a:cubicBezTo>
                  <a:pt x="5188226" y="442267"/>
                  <a:pt x="5158661" y="443015"/>
                  <a:pt x="5122603" y="437781"/>
                </a:cubicBezTo>
                <a:cubicBezTo>
                  <a:pt x="5052649" y="427688"/>
                  <a:pt x="4982340" y="420584"/>
                  <a:pt x="4916712" y="451801"/>
                </a:cubicBezTo>
                <a:cubicBezTo>
                  <a:pt x="4880655" y="468998"/>
                  <a:pt x="4831976" y="480027"/>
                  <a:pt x="4773924" y="475728"/>
                </a:cubicBezTo>
                <a:cubicBezTo>
                  <a:pt x="4701449" y="470307"/>
                  <a:pt x="4635463" y="483952"/>
                  <a:pt x="4573806" y="504140"/>
                </a:cubicBezTo>
                <a:cubicBezTo>
                  <a:pt x="4551809" y="511431"/>
                  <a:pt x="4524764" y="515542"/>
                  <a:pt x="4499166" y="519094"/>
                </a:cubicBezTo>
                <a:cubicBezTo>
                  <a:pt x="4440032" y="527319"/>
                  <a:pt x="4380534" y="534610"/>
                  <a:pt x="4320680" y="541339"/>
                </a:cubicBezTo>
                <a:cubicBezTo>
                  <a:pt x="4271642" y="546946"/>
                  <a:pt x="4222244" y="551059"/>
                  <a:pt x="4172841" y="555918"/>
                </a:cubicBezTo>
                <a:cubicBezTo>
                  <a:pt x="4118757" y="561152"/>
                  <a:pt x="4075848" y="573304"/>
                  <a:pt x="4053493" y="601529"/>
                </a:cubicBezTo>
                <a:cubicBezTo>
                  <a:pt x="4046282" y="610501"/>
                  <a:pt x="4028974" y="617605"/>
                  <a:pt x="4015270" y="625082"/>
                </a:cubicBezTo>
                <a:cubicBezTo>
                  <a:pt x="4005538" y="630503"/>
                  <a:pt x="3992553" y="634616"/>
                  <a:pt x="3983539" y="640223"/>
                </a:cubicBezTo>
                <a:cubicBezTo>
                  <a:pt x="3936303" y="669758"/>
                  <a:pt x="3889789" y="699478"/>
                  <a:pt x="3842917" y="729013"/>
                </a:cubicBezTo>
                <a:cubicBezTo>
                  <a:pt x="3838226" y="731818"/>
                  <a:pt x="3833180" y="735182"/>
                  <a:pt x="3827051" y="736490"/>
                </a:cubicBezTo>
                <a:cubicBezTo>
                  <a:pt x="3763589" y="750136"/>
                  <a:pt x="3699405" y="763033"/>
                  <a:pt x="3636666" y="777428"/>
                </a:cubicBezTo>
                <a:cubicBezTo>
                  <a:pt x="3612507" y="783035"/>
                  <a:pt x="3587628" y="789950"/>
                  <a:pt x="3569598" y="799671"/>
                </a:cubicBezTo>
                <a:cubicBezTo>
                  <a:pt x="3528494" y="821729"/>
                  <a:pt x="3490993" y="845656"/>
                  <a:pt x="3431859" y="855189"/>
                </a:cubicBezTo>
                <a:cubicBezTo>
                  <a:pt x="3414552" y="857992"/>
                  <a:pt x="3394000" y="859487"/>
                  <a:pt x="3377411" y="857058"/>
                </a:cubicBezTo>
                <a:cubicBezTo>
                  <a:pt x="3309982" y="846965"/>
                  <a:pt x="3243999" y="834440"/>
                  <a:pt x="3176930" y="823786"/>
                </a:cubicBezTo>
                <a:cubicBezTo>
                  <a:pt x="3134384" y="817243"/>
                  <a:pt x="3095801" y="809391"/>
                  <a:pt x="3075245" y="786212"/>
                </a:cubicBezTo>
                <a:cubicBezTo>
                  <a:pt x="3069480" y="779671"/>
                  <a:pt x="3053252" y="772567"/>
                  <a:pt x="3039911" y="771258"/>
                </a:cubicBezTo>
                <a:cubicBezTo>
                  <a:pt x="2954095" y="762847"/>
                  <a:pt x="2869359" y="758735"/>
                  <a:pt x="2790392" y="787334"/>
                </a:cubicBezTo>
                <a:cubicBezTo>
                  <a:pt x="2773807" y="793503"/>
                  <a:pt x="2742795" y="793503"/>
                  <a:pt x="2720801" y="790887"/>
                </a:cubicBezTo>
                <a:cubicBezTo>
                  <a:pt x="2636065" y="781166"/>
                  <a:pt x="2555656" y="777801"/>
                  <a:pt x="2482098" y="808832"/>
                </a:cubicBezTo>
                <a:cubicBezTo>
                  <a:pt x="2473444" y="812570"/>
                  <a:pt x="2445681" y="809204"/>
                  <a:pt x="2432700" y="804532"/>
                </a:cubicBezTo>
                <a:cubicBezTo>
                  <a:pt x="2307579" y="758922"/>
                  <a:pt x="2239071" y="757799"/>
                  <a:pt x="2111065" y="800980"/>
                </a:cubicBezTo>
                <a:cubicBezTo>
                  <a:pt x="2102771" y="803784"/>
                  <a:pt x="2091955" y="806961"/>
                  <a:pt x="2088707" y="811261"/>
                </a:cubicBezTo>
                <a:cubicBezTo>
                  <a:pt x="2066713" y="838740"/>
                  <a:pt x="2019840" y="839487"/>
                  <a:pt x="1973323" y="841731"/>
                </a:cubicBezTo>
                <a:cubicBezTo>
                  <a:pt x="1922123" y="844160"/>
                  <a:pt x="1870919" y="847337"/>
                  <a:pt x="1819359" y="849581"/>
                </a:cubicBezTo>
                <a:cubicBezTo>
                  <a:pt x="1810342" y="849955"/>
                  <a:pt x="1800246" y="848460"/>
                  <a:pt x="1791232" y="846776"/>
                </a:cubicBezTo>
                <a:cubicBezTo>
                  <a:pt x="1756617" y="840608"/>
                  <a:pt x="1723084" y="831636"/>
                  <a:pt x="1687387" y="827897"/>
                </a:cubicBezTo>
                <a:cubicBezTo>
                  <a:pt x="1610225" y="819859"/>
                  <a:pt x="1535584" y="803784"/>
                  <a:pt x="1454092" y="810327"/>
                </a:cubicBezTo>
                <a:cubicBezTo>
                  <a:pt x="1440032" y="811448"/>
                  <a:pt x="1423804" y="806027"/>
                  <a:pt x="1408662" y="803970"/>
                </a:cubicBezTo>
                <a:cubicBezTo>
                  <a:pt x="1381257" y="800418"/>
                  <a:pt x="1354573" y="795373"/>
                  <a:pt x="1326809" y="794064"/>
                </a:cubicBezTo>
                <a:cubicBezTo>
                  <a:pt x="1253252" y="790698"/>
                  <a:pt x="1178975" y="787707"/>
                  <a:pt x="1105054" y="787521"/>
                </a:cubicBezTo>
                <a:cubicBezTo>
                  <a:pt x="1069359" y="787334"/>
                  <a:pt x="1033661" y="794437"/>
                  <a:pt x="997604" y="797241"/>
                </a:cubicBezTo>
                <a:cubicBezTo>
                  <a:pt x="981378" y="798550"/>
                  <a:pt x="955054" y="800793"/>
                  <a:pt x="949648" y="796680"/>
                </a:cubicBezTo>
                <a:cubicBezTo>
                  <a:pt x="907821" y="765465"/>
                  <a:pt x="849046" y="771446"/>
                  <a:pt x="789552" y="771819"/>
                </a:cubicBezTo>
                <a:cubicBezTo>
                  <a:pt x="658302" y="772567"/>
                  <a:pt x="531379" y="798923"/>
                  <a:pt x="396881" y="787707"/>
                </a:cubicBezTo>
                <a:cubicBezTo>
                  <a:pt x="357939" y="784530"/>
                  <a:pt x="314669" y="797055"/>
                  <a:pt x="272843" y="801166"/>
                </a:cubicBezTo>
                <a:cubicBezTo>
                  <a:pt x="251208" y="803223"/>
                  <a:pt x="227412" y="805654"/>
                  <a:pt x="206859" y="803036"/>
                </a:cubicBezTo>
                <a:cubicBezTo>
                  <a:pt x="175129" y="798923"/>
                  <a:pt x="144477" y="791446"/>
                  <a:pt x="114552" y="784157"/>
                </a:cubicBezTo>
                <a:cubicBezTo>
                  <a:pt x="86787" y="777428"/>
                  <a:pt x="58662" y="774063"/>
                  <a:pt x="30492" y="773619"/>
                </a:cubicBezTo>
                <a:lnTo>
                  <a:pt x="0" y="776145"/>
                </a:lnTo>
                <a:lnTo>
                  <a:pt x="0" y="281806"/>
                </a:lnTo>
                <a:lnTo>
                  <a:pt x="106258" y="293849"/>
                </a:lnTo>
                <a:cubicBezTo>
                  <a:pt x="119598" y="295344"/>
                  <a:pt x="133298" y="297212"/>
                  <a:pt x="145560" y="300203"/>
                </a:cubicBezTo>
                <a:cubicBezTo>
                  <a:pt x="157098" y="303007"/>
                  <a:pt x="166835" y="307869"/>
                  <a:pt x="178377" y="310859"/>
                </a:cubicBezTo>
                <a:cubicBezTo>
                  <a:pt x="209741" y="318896"/>
                  <a:pt x="241838" y="326373"/>
                  <a:pt x="278612" y="335345"/>
                </a:cubicBezTo>
                <a:cubicBezTo>
                  <a:pt x="299164" y="318523"/>
                  <a:pt x="326935" y="328057"/>
                  <a:pt x="361546" y="336093"/>
                </a:cubicBezTo>
                <a:cubicBezTo>
                  <a:pt x="396881" y="344318"/>
                  <a:pt x="437625" y="346936"/>
                  <a:pt x="476567" y="349926"/>
                </a:cubicBezTo>
                <a:cubicBezTo>
                  <a:pt x="547963" y="355347"/>
                  <a:pt x="619719" y="358713"/>
                  <a:pt x="691112" y="363572"/>
                </a:cubicBezTo>
                <a:cubicBezTo>
                  <a:pt x="706258" y="364694"/>
                  <a:pt x="723566" y="366749"/>
                  <a:pt x="735104" y="371424"/>
                </a:cubicBezTo>
                <a:cubicBezTo>
                  <a:pt x="814067" y="402827"/>
                  <a:pt x="909986" y="411611"/>
                  <a:pt x="1001208" y="408622"/>
                </a:cubicBezTo>
                <a:cubicBezTo>
                  <a:pt x="1072963" y="406377"/>
                  <a:pt x="1143277" y="404695"/>
                  <a:pt x="1214309" y="407873"/>
                </a:cubicBezTo>
                <a:cubicBezTo>
                  <a:pt x="1219719" y="408061"/>
                  <a:pt x="1226931" y="407686"/>
                  <a:pt x="1230894" y="406191"/>
                </a:cubicBezTo>
                <a:cubicBezTo>
                  <a:pt x="1255413" y="396284"/>
                  <a:pt x="1281015" y="395537"/>
                  <a:pt x="1312386" y="393855"/>
                </a:cubicBezTo>
                <a:cubicBezTo>
                  <a:pt x="1356738" y="391423"/>
                  <a:pt x="1397482" y="393107"/>
                  <a:pt x="1438590" y="397218"/>
                </a:cubicBezTo>
                <a:cubicBezTo>
                  <a:pt x="1468519" y="400209"/>
                  <a:pt x="1498803" y="406377"/>
                  <a:pt x="1525488" y="414229"/>
                </a:cubicBezTo>
                <a:cubicBezTo>
                  <a:pt x="1562625" y="425258"/>
                  <a:pt x="1598327" y="429556"/>
                  <a:pt x="1633661" y="414977"/>
                </a:cubicBezTo>
                <a:cubicBezTo>
                  <a:pt x="1671881" y="399462"/>
                  <a:pt x="1715150" y="404882"/>
                  <a:pt x="1757340" y="404323"/>
                </a:cubicBezTo>
                <a:cubicBezTo>
                  <a:pt x="1775727" y="404134"/>
                  <a:pt x="1795200" y="404509"/>
                  <a:pt x="1812867" y="402079"/>
                </a:cubicBezTo>
                <a:cubicBezTo>
                  <a:pt x="1864067" y="395162"/>
                  <a:pt x="1913469" y="384694"/>
                  <a:pt x="1965392" y="380021"/>
                </a:cubicBezTo>
                <a:cubicBezTo>
                  <a:pt x="1994238" y="377405"/>
                  <a:pt x="2026328" y="382078"/>
                  <a:pt x="2056257" y="385442"/>
                </a:cubicBezTo>
                <a:cubicBezTo>
                  <a:pt x="2086546" y="388994"/>
                  <a:pt x="2116471" y="394414"/>
                  <a:pt x="2145680" y="400023"/>
                </a:cubicBezTo>
                <a:cubicBezTo>
                  <a:pt x="2165509" y="403761"/>
                  <a:pt x="2187144" y="407313"/>
                  <a:pt x="2203009" y="414043"/>
                </a:cubicBezTo>
                <a:cubicBezTo>
                  <a:pt x="2239071" y="429370"/>
                  <a:pt x="2276207" y="431988"/>
                  <a:pt x="2318757" y="423949"/>
                </a:cubicBezTo>
                <a:cubicBezTo>
                  <a:pt x="2325246" y="422640"/>
                  <a:pt x="2332817" y="422640"/>
                  <a:pt x="2340028" y="422454"/>
                </a:cubicBezTo>
                <a:cubicBezTo>
                  <a:pt x="2455421" y="418529"/>
                  <a:pt x="2570802" y="416097"/>
                  <a:pt x="2685467" y="410116"/>
                </a:cubicBezTo>
                <a:cubicBezTo>
                  <a:pt x="2731976" y="407686"/>
                  <a:pt x="2776688" y="397032"/>
                  <a:pt x="2822482" y="390303"/>
                </a:cubicBezTo>
                <a:cubicBezTo>
                  <a:pt x="2831859" y="388994"/>
                  <a:pt x="2842319" y="386937"/>
                  <a:pt x="2851692" y="387873"/>
                </a:cubicBezTo>
                <a:cubicBezTo>
                  <a:pt x="2953732" y="397218"/>
                  <a:pt x="3049288" y="383573"/>
                  <a:pt x="3143397" y="365628"/>
                </a:cubicBezTo>
                <a:cubicBezTo>
                  <a:pt x="3153130" y="363758"/>
                  <a:pt x="3165028" y="364319"/>
                  <a:pt x="3175847" y="364694"/>
                </a:cubicBezTo>
                <a:cubicBezTo>
                  <a:pt x="3206140" y="366001"/>
                  <a:pt x="3238949" y="372544"/>
                  <a:pt x="3266354" y="368619"/>
                </a:cubicBezTo>
                <a:cubicBezTo>
                  <a:pt x="3339188" y="357776"/>
                  <a:pt x="3411304" y="344693"/>
                  <a:pt x="3479815" y="328243"/>
                </a:cubicBezTo>
                <a:cubicBezTo>
                  <a:pt x="3549409" y="311607"/>
                  <a:pt x="3613950" y="297587"/>
                  <a:pt x="3693636" y="314409"/>
                </a:cubicBezTo>
                <a:cubicBezTo>
                  <a:pt x="3727528" y="321514"/>
                  <a:pt x="3772239" y="316466"/>
                  <a:pt x="3811186" y="314598"/>
                </a:cubicBezTo>
                <a:cubicBezTo>
                  <a:pt x="3839668" y="313102"/>
                  <a:pt x="3867073" y="304689"/>
                  <a:pt x="3895199" y="304689"/>
                </a:cubicBezTo>
                <a:cubicBezTo>
                  <a:pt x="3970203" y="304689"/>
                  <a:pt x="4036905" y="294783"/>
                  <a:pt x="4101809" y="274595"/>
                </a:cubicBezTo>
                <a:cubicBezTo>
                  <a:pt x="4127055" y="266745"/>
                  <a:pt x="4166357" y="271979"/>
                  <a:pt x="4199167" y="269922"/>
                </a:cubicBezTo>
                <a:cubicBezTo>
                  <a:pt x="4233785" y="267492"/>
                  <a:pt x="4269476" y="265249"/>
                  <a:pt x="4302653" y="259827"/>
                </a:cubicBezTo>
                <a:cubicBezTo>
                  <a:pt x="4388469" y="245621"/>
                  <a:pt x="4473205" y="229546"/>
                  <a:pt x="4558660" y="214592"/>
                </a:cubicBezTo>
                <a:cubicBezTo>
                  <a:pt x="4628970" y="202254"/>
                  <a:pt x="4698205" y="211974"/>
                  <a:pt x="4767795" y="217208"/>
                </a:cubicBezTo>
                <a:cubicBezTo>
                  <a:pt x="4811428" y="220573"/>
                  <a:pt x="4852169" y="228612"/>
                  <a:pt x="4901207" y="216648"/>
                </a:cubicBezTo>
                <a:cubicBezTo>
                  <a:pt x="4948084" y="205244"/>
                  <a:pt x="5007578" y="207862"/>
                  <a:pt x="5060224" y="201694"/>
                </a:cubicBezTo>
                <a:cubicBezTo>
                  <a:pt x="5104580" y="196460"/>
                  <a:pt x="5147482" y="188047"/>
                  <a:pt x="5190391" y="179822"/>
                </a:cubicBezTo>
                <a:cubicBezTo>
                  <a:pt x="5248806" y="168607"/>
                  <a:pt x="5306495" y="156832"/>
                  <a:pt x="5370320" y="162439"/>
                </a:cubicBezTo>
                <a:cubicBezTo>
                  <a:pt x="5442799" y="168795"/>
                  <a:pt x="5492553" y="144869"/>
                  <a:pt x="5549530" y="128978"/>
                </a:cubicBezTo>
                <a:cubicBezTo>
                  <a:pt x="5588832" y="118138"/>
                  <a:pt x="5631737" y="110099"/>
                  <a:pt x="5674647" y="103370"/>
                </a:cubicBezTo>
                <a:cubicBezTo>
                  <a:pt x="5731975" y="94584"/>
                  <a:pt x="5791110" y="89350"/>
                  <a:pt x="5848803" y="80752"/>
                </a:cubicBezTo>
                <a:cubicBezTo>
                  <a:pt x="5936064" y="67855"/>
                  <a:pt x="6024408" y="57760"/>
                  <a:pt x="6115270" y="64864"/>
                </a:cubicBezTo>
                <a:cubicBezTo>
                  <a:pt x="6157097" y="68041"/>
                  <a:pt x="6196043" y="67855"/>
                  <a:pt x="6237866" y="63180"/>
                </a:cubicBezTo>
                <a:cubicBezTo>
                  <a:pt x="6306374" y="55517"/>
                  <a:pt x="6376687" y="54583"/>
                  <a:pt x="6431858" y="25983"/>
                </a:cubicBezTo>
                <a:cubicBezTo>
                  <a:pt x="6451327" y="15888"/>
                  <a:pt x="6486303" y="13272"/>
                  <a:pt x="6514789" y="8038"/>
                </a:cubicBezTo>
                <a:cubicBezTo>
                  <a:pt x="6547603" y="1868"/>
                  <a:pt x="6571758" y="5048"/>
                  <a:pt x="6589430" y="22993"/>
                </a:cubicBezTo>
                <a:cubicBezTo>
                  <a:pt x="6597361" y="31029"/>
                  <a:pt x="6620078" y="38881"/>
                  <a:pt x="6637745" y="40190"/>
                </a:cubicBezTo>
                <a:cubicBezTo>
                  <a:pt x="6690750" y="44115"/>
                  <a:pt x="6739429" y="38320"/>
                  <a:pt x="6790630" y="25609"/>
                </a:cubicBezTo>
                <a:cubicBezTo>
                  <a:pt x="6838586" y="13645"/>
                  <a:pt x="6898442" y="14954"/>
                  <a:pt x="6952890" y="10282"/>
                </a:cubicBezTo>
                <a:cubicBezTo>
                  <a:pt x="6991470" y="6916"/>
                  <a:pt x="7030053" y="0"/>
                  <a:pt x="7068995" y="0"/>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41" name="Freeform: Shape 1040">
            <a:extLst>
              <a:ext uri="{FF2B5EF4-FFF2-40B4-BE49-F238E27FC236}">
                <a16:creationId xmlns:a16="http://schemas.microsoft.com/office/drawing/2014/main" id="{F0CC1FDC-60B1-49C3-861C-17B43B8F45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752210"/>
            <a:ext cx="9144000" cy="858278"/>
          </a:xfrm>
          <a:custGeom>
            <a:avLst/>
            <a:gdLst>
              <a:gd name="connsiteX0" fmla="*/ 7068995 w 12192000"/>
              <a:gd name="connsiteY0" fmla="*/ 0 h 858278"/>
              <a:gd name="connsiteX1" fmla="*/ 7213949 w 12192000"/>
              <a:gd name="connsiteY1" fmla="*/ 8225 h 858278"/>
              <a:gd name="connsiteX2" fmla="*/ 7328251 w 12192000"/>
              <a:gd name="connsiteY2" fmla="*/ 11589 h 858278"/>
              <a:gd name="connsiteX3" fmla="*/ 7420557 w 12192000"/>
              <a:gd name="connsiteY3" fmla="*/ 21122 h 858278"/>
              <a:gd name="connsiteX4" fmla="*/ 7453008 w 12192000"/>
              <a:gd name="connsiteY4" fmla="*/ 26731 h 858278"/>
              <a:gd name="connsiteX5" fmla="*/ 7710103 w 12192000"/>
              <a:gd name="connsiteY5" fmla="*/ 70471 h 858278"/>
              <a:gd name="connsiteX6" fmla="*/ 7984860 w 12192000"/>
              <a:gd name="connsiteY6" fmla="*/ 105427 h 858278"/>
              <a:gd name="connsiteX7" fmla="*/ 8162987 w 12192000"/>
              <a:gd name="connsiteY7" fmla="*/ 83368 h 858278"/>
              <a:gd name="connsiteX8" fmla="*/ 8229332 w 12192000"/>
              <a:gd name="connsiteY8" fmla="*/ 83743 h 858278"/>
              <a:gd name="connsiteX9" fmla="*/ 8534382 w 12192000"/>
              <a:gd name="connsiteY9" fmla="*/ 78696 h 858278"/>
              <a:gd name="connsiteX10" fmla="*/ 8588107 w 12192000"/>
              <a:gd name="connsiteY10" fmla="*/ 73275 h 858278"/>
              <a:gd name="connsiteX11" fmla="*/ 8878370 w 12192000"/>
              <a:gd name="connsiteY11" fmla="*/ 95520 h 858278"/>
              <a:gd name="connsiteX12" fmla="*/ 8983659 w 12192000"/>
              <a:gd name="connsiteY12" fmla="*/ 99259 h 858278"/>
              <a:gd name="connsiteX13" fmla="*/ 9080653 w 12192000"/>
              <a:gd name="connsiteY13" fmla="*/ 105427 h 858278"/>
              <a:gd name="connsiteX14" fmla="*/ 9216230 w 12192000"/>
              <a:gd name="connsiteY14" fmla="*/ 106922 h 858278"/>
              <a:gd name="connsiteX15" fmla="*/ 9356857 w 12192000"/>
              <a:gd name="connsiteY15" fmla="*/ 104118 h 858278"/>
              <a:gd name="connsiteX16" fmla="*/ 9513705 w 12192000"/>
              <a:gd name="connsiteY16" fmla="*/ 104679 h 858278"/>
              <a:gd name="connsiteX17" fmla="*/ 9575728 w 12192000"/>
              <a:gd name="connsiteY17" fmla="*/ 109538 h 858278"/>
              <a:gd name="connsiteX18" fmla="*/ 9743391 w 12192000"/>
              <a:gd name="connsiteY18" fmla="*/ 106174 h 858278"/>
              <a:gd name="connsiteX19" fmla="*/ 9831372 w 12192000"/>
              <a:gd name="connsiteY19" fmla="*/ 111781 h 858278"/>
              <a:gd name="connsiteX20" fmla="*/ 9976326 w 12192000"/>
              <a:gd name="connsiteY20" fmla="*/ 112904 h 858278"/>
              <a:gd name="connsiteX21" fmla="*/ 10023562 w 12192000"/>
              <a:gd name="connsiteY21" fmla="*/ 114213 h 858278"/>
              <a:gd name="connsiteX22" fmla="*/ 10065749 w 12192000"/>
              <a:gd name="connsiteY22" fmla="*/ 114960 h 858278"/>
              <a:gd name="connsiteX23" fmla="*/ 10210339 w 12192000"/>
              <a:gd name="connsiteY23" fmla="*/ 99631 h 858278"/>
              <a:gd name="connsiteX24" fmla="*/ 10338705 w 12192000"/>
              <a:gd name="connsiteY24" fmla="*/ 98697 h 858278"/>
              <a:gd name="connsiteX25" fmla="*/ 10563705 w 12192000"/>
              <a:gd name="connsiteY25" fmla="*/ 86359 h 858278"/>
              <a:gd name="connsiteX26" fmla="*/ 10613466 w 12192000"/>
              <a:gd name="connsiteY26" fmla="*/ 90659 h 858278"/>
              <a:gd name="connsiteX27" fmla="*/ 10769235 w 12192000"/>
              <a:gd name="connsiteY27" fmla="*/ 92341 h 858278"/>
              <a:gd name="connsiteX28" fmla="*/ 10857939 w 12192000"/>
              <a:gd name="connsiteY28" fmla="*/ 93650 h 858278"/>
              <a:gd name="connsiteX29" fmla="*/ 10967551 w 12192000"/>
              <a:gd name="connsiteY29" fmla="*/ 84677 h 858278"/>
              <a:gd name="connsiteX30" fmla="*/ 11157935 w 12192000"/>
              <a:gd name="connsiteY30" fmla="*/ 65612 h 858278"/>
              <a:gd name="connsiteX31" fmla="*/ 11208056 w 12192000"/>
              <a:gd name="connsiteY31" fmla="*/ 62621 h 858278"/>
              <a:gd name="connsiteX32" fmla="*/ 11299645 w 12192000"/>
              <a:gd name="connsiteY32" fmla="*/ 53460 h 858278"/>
              <a:gd name="connsiteX33" fmla="*/ 11316229 w 12192000"/>
              <a:gd name="connsiteY33" fmla="*/ 51778 h 858278"/>
              <a:gd name="connsiteX34" fmla="*/ 11455774 w 12192000"/>
              <a:gd name="connsiteY34" fmla="*/ 28599 h 858278"/>
              <a:gd name="connsiteX35" fmla="*/ 11528249 w 12192000"/>
              <a:gd name="connsiteY35" fmla="*/ 26731 h 858278"/>
              <a:gd name="connsiteX36" fmla="*/ 11736664 w 12192000"/>
              <a:gd name="connsiteY36" fmla="*/ 26543 h 858278"/>
              <a:gd name="connsiteX37" fmla="*/ 11825004 w 12192000"/>
              <a:gd name="connsiteY37" fmla="*/ 30095 h 858278"/>
              <a:gd name="connsiteX38" fmla="*/ 12037383 w 12192000"/>
              <a:gd name="connsiteY38" fmla="*/ 43740 h 858278"/>
              <a:gd name="connsiteX39" fmla="*/ 12170798 w 12192000"/>
              <a:gd name="connsiteY39" fmla="*/ 50469 h 858278"/>
              <a:gd name="connsiteX40" fmla="*/ 12192000 w 12192000"/>
              <a:gd name="connsiteY40" fmla="*/ 51944 h 858278"/>
              <a:gd name="connsiteX41" fmla="*/ 12192000 w 12192000"/>
              <a:gd name="connsiteY41" fmla="*/ 200794 h 858278"/>
              <a:gd name="connsiteX42" fmla="*/ 12145556 w 12192000"/>
              <a:gd name="connsiteY42" fmla="*/ 203937 h 858278"/>
              <a:gd name="connsiteX43" fmla="*/ 12007095 w 12192000"/>
              <a:gd name="connsiteY43" fmla="*/ 241882 h 858278"/>
              <a:gd name="connsiteX44" fmla="*/ 11918395 w 12192000"/>
              <a:gd name="connsiteY44" fmla="*/ 243752 h 858278"/>
              <a:gd name="connsiteX45" fmla="*/ 11762625 w 12192000"/>
              <a:gd name="connsiteY45" fmla="*/ 188608 h 858278"/>
              <a:gd name="connsiteX46" fmla="*/ 11699883 w 12192000"/>
              <a:gd name="connsiteY46" fmla="*/ 182254 h 858278"/>
              <a:gd name="connsiteX47" fmla="*/ 11591351 w 12192000"/>
              <a:gd name="connsiteY47" fmla="*/ 178702 h 858278"/>
              <a:gd name="connsiteX48" fmla="*/ 11492554 w 12192000"/>
              <a:gd name="connsiteY48" fmla="*/ 196272 h 858278"/>
              <a:gd name="connsiteX49" fmla="*/ 11259979 w 12192000"/>
              <a:gd name="connsiteY49" fmla="*/ 283006 h 858278"/>
              <a:gd name="connsiteX50" fmla="*/ 11221397 w 12192000"/>
              <a:gd name="connsiteY50" fmla="*/ 291605 h 858278"/>
              <a:gd name="connsiteX51" fmla="*/ 11153249 w 12192000"/>
              <a:gd name="connsiteY51" fmla="*/ 297401 h 858278"/>
              <a:gd name="connsiteX52" fmla="*/ 10884980 w 12192000"/>
              <a:gd name="connsiteY52" fmla="*/ 367310 h 858278"/>
              <a:gd name="connsiteX53" fmla="*/ 10826205 w 12192000"/>
              <a:gd name="connsiteY53" fmla="*/ 366749 h 858278"/>
              <a:gd name="connsiteX54" fmla="*/ 10729570 w 12192000"/>
              <a:gd name="connsiteY54" fmla="*/ 360767 h 858278"/>
              <a:gd name="connsiteX55" fmla="*/ 10625364 w 12192000"/>
              <a:gd name="connsiteY55" fmla="*/ 372171 h 858278"/>
              <a:gd name="connsiteX56" fmla="*/ 10549282 w 12192000"/>
              <a:gd name="connsiteY56" fmla="*/ 380208 h 858278"/>
              <a:gd name="connsiteX57" fmla="*/ 10336184 w 12192000"/>
              <a:gd name="connsiteY57" fmla="*/ 356656 h 858278"/>
              <a:gd name="connsiteX58" fmla="*/ 10158780 w 12192000"/>
              <a:gd name="connsiteY58" fmla="*/ 333477 h 858278"/>
              <a:gd name="connsiteX59" fmla="*/ 10134261 w 12192000"/>
              <a:gd name="connsiteY59" fmla="*/ 336654 h 858278"/>
              <a:gd name="connsiteX60" fmla="*/ 9898441 w 12192000"/>
              <a:gd name="connsiteY60" fmla="*/ 355722 h 858278"/>
              <a:gd name="connsiteX61" fmla="*/ 9795318 w 12192000"/>
              <a:gd name="connsiteY61" fmla="*/ 381703 h 858278"/>
              <a:gd name="connsiteX62" fmla="*/ 9653613 w 12192000"/>
              <a:gd name="connsiteY62" fmla="*/ 404695 h 858278"/>
              <a:gd name="connsiteX63" fmla="*/ 9496038 w 12192000"/>
              <a:gd name="connsiteY63" fmla="*/ 432174 h 858278"/>
              <a:gd name="connsiteX64" fmla="*/ 9380293 w 12192000"/>
              <a:gd name="connsiteY64" fmla="*/ 445446 h 858278"/>
              <a:gd name="connsiteX65" fmla="*/ 9209742 w 12192000"/>
              <a:gd name="connsiteY65" fmla="*/ 435726 h 858278"/>
              <a:gd name="connsiteX66" fmla="*/ 9174763 w 12192000"/>
              <a:gd name="connsiteY66" fmla="*/ 427874 h 858278"/>
              <a:gd name="connsiteX67" fmla="*/ 8839428 w 12192000"/>
              <a:gd name="connsiteY67" fmla="*/ 368992 h 858278"/>
              <a:gd name="connsiteX68" fmla="*/ 8615871 w 12192000"/>
              <a:gd name="connsiteY68" fmla="*/ 368244 h 858278"/>
              <a:gd name="connsiteX69" fmla="*/ 8541590 w 12192000"/>
              <a:gd name="connsiteY69" fmla="*/ 377030 h 858278"/>
              <a:gd name="connsiteX70" fmla="*/ 8406013 w 12192000"/>
              <a:gd name="connsiteY70" fmla="*/ 416097 h 858278"/>
              <a:gd name="connsiteX71" fmla="*/ 8346160 w 12192000"/>
              <a:gd name="connsiteY71" fmla="*/ 421706 h 858278"/>
              <a:gd name="connsiteX72" fmla="*/ 8240152 w 12192000"/>
              <a:gd name="connsiteY72" fmla="*/ 425445 h 858278"/>
              <a:gd name="connsiteX73" fmla="*/ 8010102 w 12192000"/>
              <a:gd name="connsiteY73" fmla="*/ 421706 h 858278"/>
              <a:gd name="connsiteX74" fmla="*/ 7710103 w 12192000"/>
              <a:gd name="connsiteY74" fmla="*/ 437595 h 858278"/>
              <a:gd name="connsiteX75" fmla="*/ 7591114 w 12192000"/>
              <a:gd name="connsiteY75" fmla="*/ 432735 h 858278"/>
              <a:gd name="connsiteX76" fmla="*/ 7462749 w 12192000"/>
              <a:gd name="connsiteY76" fmla="*/ 424322 h 858278"/>
              <a:gd name="connsiteX77" fmla="*/ 7425244 w 12192000"/>
              <a:gd name="connsiteY77" fmla="*/ 424697 h 858278"/>
              <a:gd name="connsiteX78" fmla="*/ 7228012 w 12192000"/>
              <a:gd name="connsiteY78" fmla="*/ 444510 h 858278"/>
              <a:gd name="connsiteX79" fmla="*/ 7182936 w 12192000"/>
              <a:gd name="connsiteY79" fmla="*/ 457783 h 858278"/>
              <a:gd name="connsiteX80" fmla="*/ 7065391 w 12192000"/>
              <a:gd name="connsiteY80" fmla="*/ 452362 h 858278"/>
              <a:gd name="connsiteX81" fmla="*/ 6960826 w 12192000"/>
              <a:gd name="connsiteY81" fmla="*/ 430679 h 858278"/>
              <a:gd name="connsiteX82" fmla="*/ 6361185 w 12192000"/>
              <a:gd name="connsiteY82" fmla="*/ 383946 h 858278"/>
              <a:gd name="connsiteX83" fmla="*/ 6000609 w 12192000"/>
              <a:gd name="connsiteY83" fmla="*/ 383198 h 858278"/>
              <a:gd name="connsiteX84" fmla="*/ 5748205 w 12192000"/>
              <a:gd name="connsiteY84" fmla="*/ 362637 h 858278"/>
              <a:gd name="connsiteX85" fmla="*/ 5706377 w 12192000"/>
              <a:gd name="connsiteY85" fmla="*/ 340954 h 858278"/>
              <a:gd name="connsiteX86" fmla="*/ 5552410 w 12192000"/>
              <a:gd name="connsiteY86" fmla="*/ 317962 h 858278"/>
              <a:gd name="connsiteX87" fmla="*/ 5406015 w 12192000"/>
              <a:gd name="connsiteY87" fmla="*/ 365442 h 858278"/>
              <a:gd name="connsiteX88" fmla="*/ 5222482 w 12192000"/>
              <a:gd name="connsiteY88" fmla="*/ 437222 h 858278"/>
              <a:gd name="connsiteX89" fmla="*/ 5122603 w 12192000"/>
              <a:gd name="connsiteY89" fmla="*/ 437781 h 858278"/>
              <a:gd name="connsiteX90" fmla="*/ 4916712 w 12192000"/>
              <a:gd name="connsiteY90" fmla="*/ 451801 h 858278"/>
              <a:gd name="connsiteX91" fmla="*/ 4773924 w 12192000"/>
              <a:gd name="connsiteY91" fmla="*/ 475728 h 858278"/>
              <a:gd name="connsiteX92" fmla="*/ 4573806 w 12192000"/>
              <a:gd name="connsiteY92" fmla="*/ 504140 h 858278"/>
              <a:gd name="connsiteX93" fmla="*/ 4499166 w 12192000"/>
              <a:gd name="connsiteY93" fmla="*/ 519094 h 858278"/>
              <a:gd name="connsiteX94" fmla="*/ 4320680 w 12192000"/>
              <a:gd name="connsiteY94" fmla="*/ 541339 h 858278"/>
              <a:gd name="connsiteX95" fmla="*/ 4172841 w 12192000"/>
              <a:gd name="connsiteY95" fmla="*/ 555918 h 858278"/>
              <a:gd name="connsiteX96" fmla="*/ 4053493 w 12192000"/>
              <a:gd name="connsiteY96" fmla="*/ 601529 h 858278"/>
              <a:gd name="connsiteX97" fmla="*/ 4015270 w 12192000"/>
              <a:gd name="connsiteY97" fmla="*/ 625082 h 858278"/>
              <a:gd name="connsiteX98" fmla="*/ 3983539 w 12192000"/>
              <a:gd name="connsiteY98" fmla="*/ 640223 h 858278"/>
              <a:gd name="connsiteX99" fmla="*/ 3842917 w 12192000"/>
              <a:gd name="connsiteY99" fmla="*/ 729013 h 858278"/>
              <a:gd name="connsiteX100" fmla="*/ 3827051 w 12192000"/>
              <a:gd name="connsiteY100" fmla="*/ 736490 h 858278"/>
              <a:gd name="connsiteX101" fmla="*/ 3636666 w 12192000"/>
              <a:gd name="connsiteY101" fmla="*/ 777428 h 858278"/>
              <a:gd name="connsiteX102" fmla="*/ 3569598 w 12192000"/>
              <a:gd name="connsiteY102" fmla="*/ 799671 h 858278"/>
              <a:gd name="connsiteX103" fmla="*/ 3431859 w 12192000"/>
              <a:gd name="connsiteY103" fmla="*/ 855189 h 858278"/>
              <a:gd name="connsiteX104" fmla="*/ 3377411 w 12192000"/>
              <a:gd name="connsiteY104" fmla="*/ 857058 h 858278"/>
              <a:gd name="connsiteX105" fmla="*/ 3176930 w 12192000"/>
              <a:gd name="connsiteY105" fmla="*/ 823786 h 858278"/>
              <a:gd name="connsiteX106" fmla="*/ 3075245 w 12192000"/>
              <a:gd name="connsiteY106" fmla="*/ 786212 h 858278"/>
              <a:gd name="connsiteX107" fmla="*/ 3039911 w 12192000"/>
              <a:gd name="connsiteY107" fmla="*/ 771258 h 858278"/>
              <a:gd name="connsiteX108" fmla="*/ 2790392 w 12192000"/>
              <a:gd name="connsiteY108" fmla="*/ 787334 h 858278"/>
              <a:gd name="connsiteX109" fmla="*/ 2720801 w 12192000"/>
              <a:gd name="connsiteY109" fmla="*/ 790887 h 858278"/>
              <a:gd name="connsiteX110" fmla="*/ 2482098 w 12192000"/>
              <a:gd name="connsiteY110" fmla="*/ 808832 h 858278"/>
              <a:gd name="connsiteX111" fmla="*/ 2432700 w 12192000"/>
              <a:gd name="connsiteY111" fmla="*/ 804532 h 858278"/>
              <a:gd name="connsiteX112" fmla="*/ 2111065 w 12192000"/>
              <a:gd name="connsiteY112" fmla="*/ 800980 h 858278"/>
              <a:gd name="connsiteX113" fmla="*/ 2088707 w 12192000"/>
              <a:gd name="connsiteY113" fmla="*/ 811261 h 858278"/>
              <a:gd name="connsiteX114" fmla="*/ 1973323 w 12192000"/>
              <a:gd name="connsiteY114" fmla="*/ 841731 h 858278"/>
              <a:gd name="connsiteX115" fmla="*/ 1819359 w 12192000"/>
              <a:gd name="connsiteY115" fmla="*/ 849581 h 858278"/>
              <a:gd name="connsiteX116" fmla="*/ 1791232 w 12192000"/>
              <a:gd name="connsiteY116" fmla="*/ 846776 h 858278"/>
              <a:gd name="connsiteX117" fmla="*/ 1687387 w 12192000"/>
              <a:gd name="connsiteY117" fmla="*/ 827897 h 858278"/>
              <a:gd name="connsiteX118" fmla="*/ 1454092 w 12192000"/>
              <a:gd name="connsiteY118" fmla="*/ 810327 h 858278"/>
              <a:gd name="connsiteX119" fmla="*/ 1408662 w 12192000"/>
              <a:gd name="connsiteY119" fmla="*/ 803970 h 858278"/>
              <a:gd name="connsiteX120" fmla="*/ 1326809 w 12192000"/>
              <a:gd name="connsiteY120" fmla="*/ 794064 h 858278"/>
              <a:gd name="connsiteX121" fmla="*/ 1105054 w 12192000"/>
              <a:gd name="connsiteY121" fmla="*/ 787521 h 858278"/>
              <a:gd name="connsiteX122" fmla="*/ 997604 w 12192000"/>
              <a:gd name="connsiteY122" fmla="*/ 797241 h 858278"/>
              <a:gd name="connsiteX123" fmla="*/ 949648 w 12192000"/>
              <a:gd name="connsiteY123" fmla="*/ 796680 h 858278"/>
              <a:gd name="connsiteX124" fmla="*/ 789552 w 12192000"/>
              <a:gd name="connsiteY124" fmla="*/ 771819 h 858278"/>
              <a:gd name="connsiteX125" fmla="*/ 396881 w 12192000"/>
              <a:gd name="connsiteY125" fmla="*/ 787707 h 858278"/>
              <a:gd name="connsiteX126" fmla="*/ 272843 w 12192000"/>
              <a:gd name="connsiteY126" fmla="*/ 801166 h 858278"/>
              <a:gd name="connsiteX127" fmla="*/ 206859 w 12192000"/>
              <a:gd name="connsiteY127" fmla="*/ 803036 h 858278"/>
              <a:gd name="connsiteX128" fmla="*/ 114552 w 12192000"/>
              <a:gd name="connsiteY128" fmla="*/ 784157 h 858278"/>
              <a:gd name="connsiteX129" fmla="*/ 30492 w 12192000"/>
              <a:gd name="connsiteY129" fmla="*/ 773619 h 858278"/>
              <a:gd name="connsiteX130" fmla="*/ 0 w 12192000"/>
              <a:gd name="connsiteY130" fmla="*/ 776145 h 858278"/>
              <a:gd name="connsiteX131" fmla="*/ 0 w 12192000"/>
              <a:gd name="connsiteY131" fmla="*/ 281806 h 858278"/>
              <a:gd name="connsiteX132" fmla="*/ 106258 w 12192000"/>
              <a:gd name="connsiteY132" fmla="*/ 293849 h 858278"/>
              <a:gd name="connsiteX133" fmla="*/ 145560 w 12192000"/>
              <a:gd name="connsiteY133" fmla="*/ 300203 h 858278"/>
              <a:gd name="connsiteX134" fmla="*/ 178377 w 12192000"/>
              <a:gd name="connsiteY134" fmla="*/ 310859 h 858278"/>
              <a:gd name="connsiteX135" fmla="*/ 278612 w 12192000"/>
              <a:gd name="connsiteY135" fmla="*/ 335345 h 858278"/>
              <a:gd name="connsiteX136" fmla="*/ 361546 w 12192000"/>
              <a:gd name="connsiteY136" fmla="*/ 336093 h 858278"/>
              <a:gd name="connsiteX137" fmla="*/ 476567 w 12192000"/>
              <a:gd name="connsiteY137" fmla="*/ 349926 h 858278"/>
              <a:gd name="connsiteX138" fmla="*/ 691112 w 12192000"/>
              <a:gd name="connsiteY138" fmla="*/ 363572 h 858278"/>
              <a:gd name="connsiteX139" fmla="*/ 735104 w 12192000"/>
              <a:gd name="connsiteY139" fmla="*/ 371424 h 858278"/>
              <a:gd name="connsiteX140" fmla="*/ 1001208 w 12192000"/>
              <a:gd name="connsiteY140" fmla="*/ 408622 h 858278"/>
              <a:gd name="connsiteX141" fmla="*/ 1214309 w 12192000"/>
              <a:gd name="connsiteY141" fmla="*/ 407873 h 858278"/>
              <a:gd name="connsiteX142" fmla="*/ 1230894 w 12192000"/>
              <a:gd name="connsiteY142" fmla="*/ 406191 h 858278"/>
              <a:gd name="connsiteX143" fmla="*/ 1312386 w 12192000"/>
              <a:gd name="connsiteY143" fmla="*/ 393855 h 858278"/>
              <a:gd name="connsiteX144" fmla="*/ 1438590 w 12192000"/>
              <a:gd name="connsiteY144" fmla="*/ 397218 h 858278"/>
              <a:gd name="connsiteX145" fmla="*/ 1525488 w 12192000"/>
              <a:gd name="connsiteY145" fmla="*/ 414229 h 858278"/>
              <a:gd name="connsiteX146" fmla="*/ 1633661 w 12192000"/>
              <a:gd name="connsiteY146" fmla="*/ 414977 h 858278"/>
              <a:gd name="connsiteX147" fmla="*/ 1757340 w 12192000"/>
              <a:gd name="connsiteY147" fmla="*/ 404323 h 858278"/>
              <a:gd name="connsiteX148" fmla="*/ 1812867 w 12192000"/>
              <a:gd name="connsiteY148" fmla="*/ 402079 h 858278"/>
              <a:gd name="connsiteX149" fmla="*/ 1965392 w 12192000"/>
              <a:gd name="connsiteY149" fmla="*/ 380021 h 858278"/>
              <a:gd name="connsiteX150" fmla="*/ 2056257 w 12192000"/>
              <a:gd name="connsiteY150" fmla="*/ 385442 h 858278"/>
              <a:gd name="connsiteX151" fmla="*/ 2145680 w 12192000"/>
              <a:gd name="connsiteY151" fmla="*/ 400023 h 858278"/>
              <a:gd name="connsiteX152" fmla="*/ 2203009 w 12192000"/>
              <a:gd name="connsiteY152" fmla="*/ 414043 h 858278"/>
              <a:gd name="connsiteX153" fmla="*/ 2318757 w 12192000"/>
              <a:gd name="connsiteY153" fmla="*/ 423949 h 858278"/>
              <a:gd name="connsiteX154" fmla="*/ 2340028 w 12192000"/>
              <a:gd name="connsiteY154" fmla="*/ 422454 h 858278"/>
              <a:gd name="connsiteX155" fmla="*/ 2685467 w 12192000"/>
              <a:gd name="connsiteY155" fmla="*/ 410116 h 858278"/>
              <a:gd name="connsiteX156" fmla="*/ 2822482 w 12192000"/>
              <a:gd name="connsiteY156" fmla="*/ 390303 h 858278"/>
              <a:gd name="connsiteX157" fmla="*/ 2851692 w 12192000"/>
              <a:gd name="connsiteY157" fmla="*/ 387873 h 858278"/>
              <a:gd name="connsiteX158" fmla="*/ 3143397 w 12192000"/>
              <a:gd name="connsiteY158" fmla="*/ 365628 h 858278"/>
              <a:gd name="connsiteX159" fmla="*/ 3175847 w 12192000"/>
              <a:gd name="connsiteY159" fmla="*/ 364694 h 858278"/>
              <a:gd name="connsiteX160" fmla="*/ 3266354 w 12192000"/>
              <a:gd name="connsiteY160" fmla="*/ 368619 h 858278"/>
              <a:gd name="connsiteX161" fmla="*/ 3479815 w 12192000"/>
              <a:gd name="connsiteY161" fmla="*/ 328243 h 858278"/>
              <a:gd name="connsiteX162" fmla="*/ 3693636 w 12192000"/>
              <a:gd name="connsiteY162" fmla="*/ 314409 h 858278"/>
              <a:gd name="connsiteX163" fmla="*/ 3811186 w 12192000"/>
              <a:gd name="connsiteY163" fmla="*/ 314598 h 858278"/>
              <a:gd name="connsiteX164" fmla="*/ 3895199 w 12192000"/>
              <a:gd name="connsiteY164" fmla="*/ 304689 h 858278"/>
              <a:gd name="connsiteX165" fmla="*/ 4101809 w 12192000"/>
              <a:gd name="connsiteY165" fmla="*/ 274595 h 858278"/>
              <a:gd name="connsiteX166" fmla="*/ 4199167 w 12192000"/>
              <a:gd name="connsiteY166" fmla="*/ 269922 h 858278"/>
              <a:gd name="connsiteX167" fmla="*/ 4302653 w 12192000"/>
              <a:gd name="connsiteY167" fmla="*/ 259827 h 858278"/>
              <a:gd name="connsiteX168" fmla="*/ 4558660 w 12192000"/>
              <a:gd name="connsiteY168" fmla="*/ 214592 h 858278"/>
              <a:gd name="connsiteX169" fmla="*/ 4767795 w 12192000"/>
              <a:gd name="connsiteY169" fmla="*/ 217208 h 858278"/>
              <a:gd name="connsiteX170" fmla="*/ 4901207 w 12192000"/>
              <a:gd name="connsiteY170" fmla="*/ 216648 h 858278"/>
              <a:gd name="connsiteX171" fmla="*/ 5060224 w 12192000"/>
              <a:gd name="connsiteY171" fmla="*/ 201694 h 858278"/>
              <a:gd name="connsiteX172" fmla="*/ 5190391 w 12192000"/>
              <a:gd name="connsiteY172" fmla="*/ 179822 h 858278"/>
              <a:gd name="connsiteX173" fmla="*/ 5370320 w 12192000"/>
              <a:gd name="connsiteY173" fmla="*/ 162439 h 858278"/>
              <a:gd name="connsiteX174" fmla="*/ 5549530 w 12192000"/>
              <a:gd name="connsiteY174" fmla="*/ 128978 h 858278"/>
              <a:gd name="connsiteX175" fmla="*/ 5674647 w 12192000"/>
              <a:gd name="connsiteY175" fmla="*/ 103370 h 858278"/>
              <a:gd name="connsiteX176" fmla="*/ 5848803 w 12192000"/>
              <a:gd name="connsiteY176" fmla="*/ 80752 h 858278"/>
              <a:gd name="connsiteX177" fmla="*/ 6115270 w 12192000"/>
              <a:gd name="connsiteY177" fmla="*/ 64864 h 858278"/>
              <a:gd name="connsiteX178" fmla="*/ 6237866 w 12192000"/>
              <a:gd name="connsiteY178" fmla="*/ 63180 h 858278"/>
              <a:gd name="connsiteX179" fmla="*/ 6431858 w 12192000"/>
              <a:gd name="connsiteY179" fmla="*/ 25983 h 858278"/>
              <a:gd name="connsiteX180" fmla="*/ 6514789 w 12192000"/>
              <a:gd name="connsiteY180" fmla="*/ 8038 h 858278"/>
              <a:gd name="connsiteX181" fmla="*/ 6589430 w 12192000"/>
              <a:gd name="connsiteY181" fmla="*/ 22993 h 858278"/>
              <a:gd name="connsiteX182" fmla="*/ 6637745 w 12192000"/>
              <a:gd name="connsiteY182" fmla="*/ 40190 h 858278"/>
              <a:gd name="connsiteX183" fmla="*/ 6790630 w 12192000"/>
              <a:gd name="connsiteY183" fmla="*/ 25609 h 858278"/>
              <a:gd name="connsiteX184" fmla="*/ 6952890 w 12192000"/>
              <a:gd name="connsiteY184" fmla="*/ 10282 h 858278"/>
              <a:gd name="connsiteX185" fmla="*/ 7068995 w 12192000"/>
              <a:gd name="connsiteY185" fmla="*/ 0 h 858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Lst>
            <a:rect l="l" t="t" r="r" b="b"/>
            <a:pathLst>
              <a:path w="12192000" h="858278">
                <a:moveTo>
                  <a:pt x="7068995" y="0"/>
                </a:moveTo>
                <a:cubicBezTo>
                  <a:pt x="7117313" y="0"/>
                  <a:pt x="7165270" y="5982"/>
                  <a:pt x="7213949" y="8225"/>
                </a:cubicBezTo>
                <a:cubicBezTo>
                  <a:pt x="7251807" y="10093"/>
                  <a:pt x="7290390" y="9345"/>
                  <a:pt x="7328251" y="11589"/>
                </a:cubicBezTo>
                <a:cubicBezTo>
                  <a:pt x="7359262" y="13272"/>
                  <a:pt x="7389909" y="17570"/>
                  <a:pt x="7420557" y="21122"/>
                </a:cubicBezTo>
                <a:cubicBezTo>
                  <a:pt x="7431737" y="22431"/>
                  <a:pt x="7442916" y="27479"/>
                  <a:pt x="7453008" y="26731"/>
                </a:cubicBezTo>
                <a:cubicBezTo>
                  <a:pt x="7553251" y="18693"/>
                  <a:pt x="7625366" y="54583"/>
                  <a:pt x="7710103" y="70471"/>
                </a:cubicBezTo>
                <a:cubicBezTo>
                  <a:pt x="7799166" y="87295"/>
                  <a:pt x="7885345" y="113090"/>
                  <a:pt x="7984860" y="105427"/>
                </a:cubicBezTo>
                <a:cubicBezTo>
                  <a:pt x="8045078" y="100754"/>
                  <a:pt x="8103129" y="89911"/>
                  <a:pt x="8162987" y="83368"/>
                </a:cubicBezTo>
                <a:cubicBezTo>
                  <a:pt x="8184261" y="81125"/>
                  <a:pt x="8208058" y="81500"/>
                  <a:pt x="8229332" y="83743"/>
                </a:cubicBezTo>
                <a:cubicBezTo>
                  <a:pt x="8332097" y="94025"/>
                  <a:pt x="8433417" y="95520"/>
                  <a:pt x="8534382" y="78696"/>
                </a:cubicBezTo>
                <a:cubicBezTo>
                  <a:pt x="8551686" y="75891"/>
                  <a:pt x="8570076" y="73275"/>
                  <a:pt x="8588107" y="73275"/>
                </a:cubicBezTo>
                <a:cubicBezTo>
                  <a:pt x="8686903" y="73275"/>
                  <a:pt x="8783897" y="77200"/>
                  <a:pt x="8878370" y="95520"/>
                </a:cubicBezTo>
                <a:cubicBezTo>
                  <a:pt x="8910101" y="101688"/>
                  <a:pt x="8948685" y="97763"/>
                  <a:pt x="8983659" y="99259"/>
                </a:cubicBezTo>
                <a:cubicBezTo>
                  <a:pt x="9016109" y="100566"/>
                  <a:pt x="9049283" y="101127"/>
                  <a:pt x="9080653" y="105427"/>
                </a:cubicBezTo>
                <a:cubicBezTo>
                  <a:pt x="9126447" y="111781"/>
                  <a:pt x="9168994" y="112529"/>
                  <a:pt x="9216230" y="106922"/>
                </a:cubicBezTo>
                <a:cubicBezTo>
                  <a:pt x="9261301" y="101688"/>
                  <a:pt x="9309980" y="104304"/>
                  <a:pt x="9356857" y="104118"/>
                </a:cubicBezTo>
                <a:cubicBezTo>
                  <a:pt x="9409140" y="103931"/>
                  <a:pt x="9461422" y="103745"/>
                  <a:pt x="9513705" y="104679"/>
                </a:cubicBezTo>
                <a:cubicBezTo>
                  <a:pt x="9534620" y="105052"/>
                  <a:pt x="9558416" y="112529"/>
                  <a:pt x="9575728" y="109538"/>
                </a:cubicBezTo>
                <a:cubicBezTo>
                  <a:pt x="9631615" y="99445"/>
                  <a:pt x="9687505" y="111595"/>
                  <a:pt x="9743391" y="106174"/>
                </a:cubicBezTo>
                <a:cubicBezTo>
                  <a:pt x="9770799" y="103370"/>
                  <a:pt x="9801807" y="111033"/>
                  <a:pt x="9831372" y="111781"/>
                </a:cubicBezTo>
                <a:cubicBezTo>
                  <a:pt x="9879691" y="113090"/>
                  <a:pt x="9928007" y="112529"/>
                  <a:pt x="9976326" y="112904"/>
                </a:cubicBezTo>
                <a:cubicBezTo>
                  <a:pt x="9992191" y="113090"/>
                  <a:pt x="10007697" y="113838"/>
                  <a:pt x="10023562" y="114213"/>
                </a:cubicBezTo>
                <a:cubicBezTo>
                  <a:pt x="10037626" y="114586"/>
                  <a:pt x="10052409" y="116267"/>
                  <a:pt x="10065749" y="114960"/>
                </a:cubicBezTo>
                <a:cubicBezTo>
                  <a:pt x="10114068" y="110286"/>
                  <a:pt x="10161664" y="102622"/>
                  <a:pt x="10210339" y="99631"/>
                </a:cubicBezTo>
                <a:cubicBezTo>
                  <a:pt x="10252526" y="97015"/>
                  <a:pt x="10296159" y="100566"/>
                  <a:pt x="10338705" y="98697"/>
                </a:cubicBezTo>
                <a:cubicBezTo>
                  <a:pt x="10413705" y="95520"/>
                  <a:pt x="10488705" y="89911"/>
                  <a:pt x="10563705" y="86359"/>
                </a:cubicBezTo>
                <a:cubicBezTo>
                  <a:pt x="10579933" y="85611"/>
                  <a:pt x="10596878" y="90286"/>
                  <a:pt x="10613466" y="90659"/>
                </a:cubicBezTo>
                <a:cubicBezTo>
                  <a:pt x="10665389" y="91593"/>
                  <a:pt x="10717312" y="91782"/>
                  <a:pt x="10769235" y="92341"/>
                </a:cubicBezTo>
                <a:cubicBezTo>
                  <a:pt x="10798801" y="92529"/>
                  <a:pt x="10828730" y="91968"/>
                  <a:pt x="10857939" y="93650"/>
                </a:cubicBezTo>
                <a:cubicBezTo>
                  <a:pt x="10896518" y="95893"/>
                  <a:pt x="10931493" y="99259"/>
                  <a:pt x="10967551" y="84677"/>
                </a:cubicBezTo>
                <a:cubicBezTo>
                  <a:pt x="11023081" y="62060"/>
                  <a:pt x="11093755" y="70846"/>
                  <a:pt x="11157935" y="65612"/>
                </a:cubicBezTo>
                <a:cubicBezTo>
                  <a:pt x="11174524" y="64303"/>
                  <a:pt x="11191472" y="64116"/>
                  <a:pt x="11208056" y="62621"/>
                </a:cubicBezTo>
                <a:cubicBezTo>
                  <a:pt x="11238708" y="59817"/>
                  <a:pt x="11268993" y="56639"/>
                  <a:pt x="11299645" y="53460"/>
                </a:cubicBezTo>
                <a:cubicBezTo>
                  <a:pt x="11305051" y="52901"/>
                  <a:pt x="11311180" y="52712"/>
                  <a:pt x="11316229" y="51778"/>
                </a:cubicBezTo>
                <a:cubicBezTo>
                  <a:pt x="11362747" y="43928"/>
                  <a:pt x="11408537" y="34956"/>
                  <a:pt x="11455774" y="28599"/>
                </a:cubicBezTo>
                <a:cubicBezTo>
                  <a:pt x="11478851" y="25422"/>
                  <a:pt x="11504452" y="25047"/>
                  <a:pt x="11528249" y="26731"/>
                </a:cubicBezTo>
                <a:cubicBezTo>
                  <a:pt x="11597839" y="31590"/>
                  <a:pt x="11666710" y="33647"/>
                  <a:pt x="11736664" y="26543"/>
                </a:cubicBezTo>
                <a:cubicBezTo>
                  <a:pt x="11764427" y="23740"/>
                  <a:pt x="11795439" y="28413"/>
                  <a:pt x="11825004" y="30095"/>
                </a:cubicBezTo>
                <a:cubicBezTo>
                  <a:pt x="11895677" y="34581"/>
                  <a:pt x="11966350" y="39442"/>
                  <a:pt x="12037383" y="43740"/>
                </a:cubicBezTo>
                <a:cubicBezTo>
                  <a:pt x="12081735" y="46358"/>
                  <a:pt x="12126447" y="47853"/>
                  <a:pt x="12170798" y="50469"/>
                </a:cubicBezTo>
                <a:lnTo>
                  <a:pt x="12192000" y="51944"/>
                </a:lnTo>
                <a:lnTo>
                  <a:pt x="12192000" y="200794"/>
                </a:lnTo>
                <a:lnTo>
                  <a:pt x="12145556" y="203937"/>
                </a:lnTo>
                <a:cubicBezTo>
                  <a:pt x="12092914" y="208610"/>
                  <a:pt x="12045318" y="220012"/>
                  <a:pt x="12007095" y="241882"/>
                </a:cubicBezTo>
                <a:cubicBezTo>
                  <a:pt x="11969958" y="263193"/>
                  <a:pt x="11961304" y="260763"/>
                  <a:pt x="11918395" y="243752"/>
                </a:cubicBezTo>
                <a:cubicBezTo>
                  <a:pt x="11868274" y="223937"/>
                  <a:pt x="11816350" y="205619"/>
                  <a:pt x="11762625" y="188608"/>
                </a:cubicBezTo>
                <a:cubicBezTo>
                  <a:pt x="11745677" y="183188"/>
                  <a:pt x="11721158" y="183375"/>
                  <a:pt x="11699883" y="182254"/>
                </a:cubicBezTo>
                <a:cubicBezTo>
                  <a:pt x="11663826" y="180197"/>
                  <a:pt x="11626685" y="176459"/>
                  <a:pt x="11591351" y="178702"/>
                </a:cubicBezTo>
                <a:cubicBezTo>
                  <a:pt x="11557458" y="180945"/>
                  <a:pt x="11523922" y="188608"/>
                  <a:pt x="11492554" y="196272"/>
                </a:cubicBezTo>
                <a:cubicBezTo>
                  <a:pt x="11404933" y="217769"/>
                  <a:pt x="11324524" y="244500"/>
                  <a:pt x="11259979" y="283006"/>
                </a:cubicBezTo>
                <a:cubicBezTo>
                  <a:pt x="11251689" y="288053"/>
                  <a:pt x="11235101" y="289924"/>
                  <a:pt x="11221397" y="291605"/>
                </a:cubicBezTo>
                <a:cubicBezTo>
                  <a:pt x="11199043" y="294410"/>
                  <a:pt x="11175966" y="297026"/>
                  <a:pt x="11153249" y="297401"/>
                </a:cubicBezTo>
                <a:cubicBezTo>
                  <a:pt x="11042914" y="299269"/>
                  <a:pt x="10956376" y="325439"/>
                  <a:pt x="10884980" y="367310"/>
                </a:cubicBezTo>
                <a:cubicBezTo>
                  <a:pt x="10864428" y="379273"/>
                  <a:pt x="10848562" y="380582"/>
                  <a:pt x="10826205" y="366749"/>
                </a:cubicBezTo>
                <a:cubicBezTo>
                  <a:pt x="10800247" y="350674"/>
                  <a:pt x="10763107" y="357029"/>
                  <a:pt x="10729570" y="360767"/>
                </a:cubicBezTo>
                <a:cubicBezTo>
                  <a:pt x="10694958" y="364506"/>
                  <a:pt x="10659980" y="368433"/>
                  <a:pt x="10625364" y="372171"/>
                </a:cubicBezTo>
                <a:cubicBezTo>
                  <a:pt x="10599766" y="374787"/>
                  <a:pt x="10574524" y="377030"/>
                  <a:pt x="10549282" y="380208"/>
                </a:cubicBezTo>
                <a:cubicBezTo>
                  <a:pt x="10470678" y="390116"/>
                  <a:pt x="10400005" y="387125"/>
                  <a:pt x="10336184" y="356656"/>
                </a:cubicBezTo>
                <a:cubicBezTo>
                  <a:pt x="10287505" y="333291"/>
                  <a:pt x="10225126" y="326373"/>
                  <a:pt x="10158780" y="333477"/>
                </a:cubicBezTo>
                <a:cubicBezTo>
                  <a:pt x="10150486" y="334411"/>
                  <a:pt x="10140030" y="338150"/>
                  <a:pt x="10134261" y="336654"/>
                </a:cubicBezTo>
                <a:cubicBezTo>
                  <a:pt x="10047362" y="314784"/>
                  <a:pt x="9978491" y="353292"/>
                  <a:pt x="9898441" y="355722"/>
                </a:cubicBezTo>
                <a:cubicBezTo>
                  <a:pt x="9863107" y="356842"/>
                  <a:pt x="9827049" y="370676"/>
                  <a:pt x="9795318" y="381703"/>
                </a:cubicBezTo>
                <a:cubicBezTo>
                  <a:pt x="9751686" y="396846"/>
                  <a:pt x="9712743" y="411425"/>
                  <a:pt x="9653613" y="404695"/>
                </a:cubicBezTo>
                <a:cubicBezTo>
                  <a:pt x="9594478" y="397780"/>
                  <a:pt x="9540390" y="410491"/>
                  <a:pt x="9496038" y="432174"/>
                </a:cubicBezTo>
                <a:cubicBezTo>
                  <a:pt x="9462145" y="448624"/>
                  <a:pt x="9425005" y="450119"/>
                  <a:pt x="9380293" y="445446"/>
                </a:cubicBezTo>
                <a:cubicBezTo>
                  <a:pt x="9324403" y="439651"/>
                  <a:pt x="9266351" y="439276"/>
                  <a:pt x="9209742" y="435726"/>
                </a:cubicBezTo>
                <a:cubicBezTo>
                  <a:pt x="9197480" y="434979"/>
                  <a:pt x="9181978" y="432361"/>
                  <a:pt x="9174763" y="427874"/>
                </a:cubicBezTo>
                <a:cubicBezTo>
                  <a:pt x="9086422" y="372171"/>
                  <a:pt x="8962024" y="371610"/>
                  <a:pt x="8839428" y="368992"/>
                </a:cubicBezTo>
                <a:cubicBezTo>
                  <a:pt x="8765151" y="367310"/>
                  <a:pt x="8690511" y="367310"/>
                  <a:pt x="8615871" y="368244"/>
                </a:cubicBezTo>
                <a:cubicBezTo>
                  <a:pt x="8590628" y="368433"/>
                  <a:pt x="8563948" y="371424"/>
                  <a:pt x="8541590" y="377030"/>
                </a:cubicBezTo>
                <a:cubicBezTo>
                  <a:pt x="8495076" y="388807"/>
                  <a:pt x="8452171" y="404134"/>
                  <a:pt x="8406013" y="416097"/>
                </a:cubicBezTo>
                <a:cubicBezTo>
                  <a:pt x="8388709" y="420772"/>
                  <a:pt x="8366352" y="420959"/>
                  <a:pt x="8346160" y="421706"/>
                </a:cubicBezTo>
                <a:cubicBezTo>
                  <a:pt x="8310462" y="423202"/>
                  <a:pt x="8270800" y="418715"/>
                  <a:pt x="8240152" y="425445"/>
                </a:cubicBezTo>
                <a:cubicBezTo>
                  <a:pt x="8160461" y="442828"/>
                  <a:pt x="8085821" y="438903"/>
                  <a:pt x="8010102" y="421706"/>
                </a:cubicBezTo>
                <a:cubicBezTo>
                  <a:pt x="7904091" y="397593"/>
                  <a:pt x="7803853" y="399462"/>
                  <a:pt x="7710103" y="437595"/>
                </a:cubicBezTo>
                <a:cubicBezTo>
                  <a:pt x="7667915" y="454792"/>
                  <a:pt x="7626808" y="446567"/>
                  <a:pt x="7591114" y="432735"/>
                </a:cubicBezTo>
                <a:cubicBezTo>
                  <a:pt x="7550006" y="416659"/>
                  <a:pt x="7509980" y="412547"/>
                  <a:pt x="7462749" y="424322"/>
                </a:cubicBezTo>
                <a:cubicBezTo>
                  <a:pt x="7452289" y="426940"/>
                  <a:pt x="7437506" y="425631"/>
                  <a:pt x="7425244" y="424697"/>
                </a:cubicBezTo>
                <a:cubicBezTo>
                  <a:pt x="7355294" y="420024"/>
                  <a:pt x="7284982" y="412173"/>
                  <a:pt x="7228012" y="444510"/>
                </a:cubicBezTo>
                <a:cubicBezTo>
                  <a:pt x="7216832" y="450867"/>
                  <a:pt x="7198083" y="453483"/>
                  <a:pt x="7182936" y="457783"/>
                </a:cubicBezTo>
                <a:cubicBezTo>
                  <a:pt x="7119476" y="475355"/>
                  <a:pt x="7122000" y="473671"/>
                  <a:pt x="7065391" y="452362"/>
                </a:cubicBezTo>
                <a:cubicBezTo>
                  <a:pt x="7035822" y="441147"/>
                  <a:pt x="6995078" y="429745"/>
                  <a:pt x="6960826" y="430679"/>
                </a:cubicBezTo>
                <a:cubicBezTo>
                  <a:pt x="6754212" y="436286"/>
                  <a:pt x="6557699" y="409368"/>
                  <a:pt x="6361185" y="383946"/>
                </a:cubicBezTo>
                <a:cubicBezTo>
                  <a:pt x="6240032" y="368244"/>
                  <a:pt x="6121762" y="367310"/>
                  <a:pt x="6000609" y="383198"/>
                </a:cubicBezTo>
                <a:cubicBezTo>
                  <a:pt x="5912987" y="394789"/>
                  <a:pt x="5830053" y="375721"/>
                  <a:pt x="5748205" y="362637"/>
                </a:cubicBezTo>
                <a:cubicBezTo>
                  <a:pt x="5731256" y="360021"/>
                  <a:pt x="5715391" y="349740"/>
                  <a:pt x="5706377" y="340954"/>
                </a:cubicBezTo>
                <a:cubicBezTo>
                  <a:pt x="5673924" y="309923"/>
                  <a:pt x="5620199" y="305064"/>
                  <a:pt x="5552410" y="317962"/>
                </a:cubicBezTo>
                <a:cubicBezTo>
                  <a:pt x="5498686" y="328057"/>
                  <a:pt x="5449647" y="341515"/>
                  <a:pt x="5406015" y="365442"/>
                </a:cubicBezTo>
                <a:cubicBezTo>
                  <a:pt x="5354814" y="393480"/>
                  <a:pt x="5301809" y="425445"/>
                  <a:pt x="5222482" y="437222"/>
                </a:cubicBezTo>
                <a:cubicBezTo>
                  <a:pt x="5188226" y="442267"/>
                  <a:pt x="5158661" y="443015"/>
                  <a:pt x="5122603" y="437781"/>
                </a:cubicBezTo>
                <a:cubicBezTo>
                  <a:pt x="5052649" y="427688"/>
                  <a:pt x="4982340" y="420584"/>
                  <a:pt x="4916712" y="451801"/>
                </a:cubicBezTo>
                <a:cubicBezTo>
                  <a:pt x="4880655" y="468998"/>
                  <a:pt x="4831976" y="480027"/>
                  <a:pt x="4773924" y="475728"/>
                </a:cubicBezTo>
                <a:cubicBezTo>
                  <a:pt x="4701449" y="470307"/>
                  <a:pt x="4635463" y="483952"/>
                  <a:pt x="4573806" y="504140"/>
                </a:cubicBezTo>
                <a:cubicBezTo>
                  <a:pt x="4551809" y="511431"/>
                  <a:pt x="4524764" y="515542"/>
                  <a:pt x="4499166" y="519094"/>
                </a:cubicBezTo>
                <a:cubicBezTo>
                  <a:pt x="4440032" y="527319"/>
                  <a:pt x="4380534" y="534610"/>
                  <a:pt x="4320680" y="541339"/>
                </a:cubicBezTo>
                <a:cubicBezTo>
                  <a:pt x="4271642" y="546946"/>
                  <a:pt x="4222244" y="551059"/>
                  <a:pt x="4172841" y="555918"/>
                </a:cubicBezTo>
                <a:cubicBezTo>
                  <a:pt x="4118757" y="561152"/>
                  <a:pt x="4075848" y="573304"/>
                  <a:pt x="4053493" y="601529"/>
                </a:cubicBezTo>
                <a:cubicBezTo>
                  <a:pt x="4046282" y="610501"/>
                  <a:pt x="4028974" y="617605"/>
                  <a:pt x="4015270" y="625082"/>
                </a:cubicBezTo>
                <a:cubicBezTo>
                  <a:pt x="4005538" y="630503"/>
                  <a:pt x="3992553" y="634616"/>
                  <a:pt x="3983539" y="640223"/>
                </a:cubicBezTo>
                <a:cubicBezTo>
                  <a:pt x="3936303" y="669758"/>
                  <a:pt x="3889789" y="699478"/>
                  <a:pt x="3842917" y="729013"/>
                </a:cubicBezTo>
                <a:cubicBezTo>
                  <a:pt x="3838226" y="731818"/>
                  <a:pt x="3833180" y="735182"/>
                  <a:pt x="3827051" y="736490"/>
                </a:cubicBezTo>
                <a:cubicBezTo>
                  <a:pt x="3763589" y="750136"/>
                  <a:pt x="3699405" y="763033"/>
                  <a:pt x="3636666" y="777428"/>
                </a:cubicBezTo>
                <a:cubicBezTo>
                  <a:pt x="3612507" y="783035"/>
                  <a:pt x="3587628" y="789950"/>
                  <a:pt x="3569598" y="799671"/>
                </a:cubicBezTo>
                <a:cubicBezTo>
                  <a:pt x="3528494" y="821729"/>
                  <a:pt x="3490993" y="845656"/>
                  <a:pt x="3431859" y="855189"/>
                </a:cubicBezTo>
                <a:cubicBezTo>
                  <a:pt x="3414552" y="857992"/>
                  <a:pt x="3394000" y="859487"/>
                  <a:pt x="3377411" y="857058"/>
                </a:cubicBezTo>
                <a:cubicBezTo>
                  <a:pt x="3309982" y="846965"/>
                  <a:pt x="3243999" y="834440"/>
                  <a:pt x="3176930" y="823786"/>
                </a:cubicBezTo>
                <a:cubicBezTo>
                  <a:pt x="3134384" y="817243"/>
                  <a:pt x="3095801" y="809391"/>
                  <a:pt x="3075245" y="786212"/>
                </a:cubicBezTo>
                <a:cubicBezTo>
                  <a:pt x="3069480" y="779671"/>
                  <a:pt x="3053252" y="772567"/>
                  <a:pt x="3039911" y="771258"/>
                </a:cubicBezTo>
                <a:cubicBezTo>
                  <a:pt x="2954095" y="762847"/>
                  <a:pt x="2869359" y="758735"/>
                  <a:pt x="2790392" y="787334"/>
                </a:cubicBezTo>
                <a:cubicBezTo>
                  <a:pt x="2773807" y="793503"/>
                  <a:pt x="2742795" y="793503"/>
                  <a:pt x="2720801" y="790887"/>
                </a:cubicBezTo>
                <a:cubicBezTo>
                  <a:pt x="2636065" y="781166"/>
                  <a:pt x="2555656" y="777801"/>
                  <a:pt x="2482098" y="808832"/>
                </a:cubicBezTo>
                <a:cubicBezTo>
                  <a:pt x="2473444" y="812570"/>
                  <a:pt x="2445681" y="809204"/>
                  <a:pt x="2432700" y="804532"/>
                </a:cubicBezTo>
                <a:cubicBezTo>
                  <a:pt x="2307579" y="758922"/>
                  <a:pt x="2239071" y="757799"/>
                  <a:pt x="2111065" y="800980"/>
                </a:cubicBezTo>
                <a:cubicBezTo>
                  <a:pt x="2102771" y="803784"/>
                  <a:pt x="2091955" y="806961"/>
                  <a:pt x="2088707" y="811261"/>
                </a:cubicBezTo>
                <a:cubicBezTo>
                  <a:pt x="2066713" y="838740"/>
                  <a:pt x="2019840" y="839487"/>
                  <a:pt x="1973323" y="841731"/>
                </a:cubicBezTo>
                <a:cubicBezTo>
                  <a:pt x="1922123" y="844160"/>
                  <a:pt x="1870919" y="847337"/>
                  <a:pt x="1819359" y="849581"/>
                </a:cubicBezTo>
                <a:cubicBezTo>
                  <a:pt x="1810342" y="849955"/>
                  <a:pt x="1800246" y="848460"/>
                  <a:pt x="1791232" y="846776"/>
                </a:cubicBezTo>
                <a:cubicBezTo>
                  <a:pt x="1756617" y="840608"/>
                  <a:pt x="1723084" y="831636"/>
                  <a:pt x="1687387" y="827897"/>
                </a:cubicBezTo>
                <a:cubicBezTo>
                  <a:pt x="1610225" y="819859"/>
                  <a:pt x="1535584" y="803784"/>
                  <a:pt x="1454092" y="810327"/>
                </a:cubicBezTo>
                <a:cubicBezTo>
                  <a:pt x="1440032" y="811448"/>
                  <a:pt x="1423804" y="806027"/>
                  <a:pt x="1408662" y="803970"/>
                </a:cubicBezTo>
                <a:cubicBezTo>
                  <a:pt x="1381257" y="800418"/>
                  <a:pt x="1354573" y="795373"/>
                  <a:pt x="1326809" y="794064"/>
                </a:cubicBezTo>
                <a:cubicBezTo>
                  <a:pt x="1253252" y="790698"/>
                  <a:pt x="1178975" y="787707"/>
                  <a:pt x="1105054" y="787521"/>
                </a:cubicBezTo>
                <a:cubicBezTo>
                  <a:pt x="1069359" y="787334"/>
                  <a:pt x="1033661" y="794437"/>
                  <a:pt x="997604" y="797241"/>
                </a:cubicBezTo>
                <a:cubicBezTo>
                  <a:pt x="981378" y="798550"/>
                  <a:pt x="955054" y="800793"/>
                  <a:pt x="949648" y="796680"/>
                </a:cubicBezTo>
                <a:cubicBezTo>
                  <a:pt x="907821" y="765465"/>
                  <a:pt x="849046" y="771446"/>
                  <a:pt x="789552" y="771819"/>
                </a:cubicBezTo>
                <a:cubicBezTo>
                  <a:pt x="658302" y="772567"/>
                  <a:pt x="531379" y="798923"/>
                  <a:pt x="396881" y="787707"/>
                </a:cubicBezTo>
                <a:cubicBezTo>
                  <a:pt x="357939" y="784530"/>
                  <a:pt x="314669" y="797055"/>
                  <a:pt x="272843" y="801166"/>
                </a:cubicBezTo>
                <a:cubicBezTo>
                  <a:pt x="251208" y="803223"/>
                  <a:pt x="227412" y="805654"/>
                  <a:pt x="206859" y="803036"/>
                </a:cubicBezTo>
                <a:cubicBezTo>
                  <a:pt x="175129" y="798923"/>
                  <a:pt x="144477" y="791446"/>
                  <a:pt x="114552" y="784157"/>
                </a:cubicBezTo>
                <a:cubicBezTo>
                  <a:pt x="86787" y="777428"/>
                  <a:pt x="58662" y="774063"/>
                  <a:pt x="30492" y="773619"/>
                </a:cubicBezTo>
                <a:lnTo>
                  <a:pt x="0" y="776145"/>
                </a:lnTo>
                <a:lnTo>
                  <a:pt x="0" y="281806"/>
                </a:lnTo>
                <a:lnTo>
                  <a:pt x="106258" y="293849"/>
                </a:lnTo>
                <a:cubicBezTo>
                  <a:pt x="119598" y="295344"/>
                  <a:pt x="133298" y="297212"/>
                  <a:pt x="145560" y="300203"/>
                </a:cubicBezTo>
                <a:cubicBezTo>
                  <a:pt x="157098" y="303007"/>
                  <a:pt x="166835" y="307869"/>
                  <a:pt x="178377" y="310859"/>
                </a:cubicBezTo>
                <a:cubicBezTo>
                  <a:pt x="209741" y="318896"/>
                  <a:pt x="241838" y="326373"/>
                  <a:pt x="278612" y="335345"/>
                </a:cubicBezTo>
                <a:cubicBezTo>
                  <a:pt x="299164" y="318523"/>
                  <a:pt x="326935" y="328057"/>
                  <a:pt x="361546" y="336093"/>
                </a:cubicBezTo>
                <a:cubicBezTo>
                  <a:pt x="396881" y="344318"/>
                  <a:pt x="437625" y="346936"/>
                  <a:pt x="476567" y="349926"/>
                </a:cubicBezTo>
                <a:cubicBezTo>
                  <a:pt x="547963" y="355347"/>
                  <a:pt x="619719" y="358713"/>
                  <a:pt x="691112" y="363572"/>
                </a:cubicBezTo>
                <a:cubicBezTo>
                  <a:pt x="706258" y="364694"/>
                  <a:pt x="723566" y="366749"/>
                  <a:pt x="735104" y="371424"/>
                </a:cubicBezTo>
                <a:cubicBezTo>
                  <a:pt x="814067" y="402827"/>
                  <a:pt x="909986" y="411611"/>
                  <a:pt x="1001208" y="408622"/>
                </a:cubicBezTo>
                <a:cubicBezTo>
                  <a:pt x="1072963" y="406377"/>
                  <a:pt x="1143277" y="404695"/>
                  <a:pt x="1214309" y="407873"/>
                </a:cubicBezTo>
                <a:cubicBezTo>
                  <a:pt x="1219719" y="408061"/>
                  <a:pt x="1226931" y="407686"/>
                  <a:pt x="1230894" y="406191"/>
                </a:cubicBezTo>
                <a:cubicBezTo>
                  <a:pt x="1255413" y="396284"/>
                  <a:pt x="1281015" y="395537"/>
                  <a:pt x="1312386" y="393855"/>
                </a:cubicBezTo>
                <a:cubicBezTo>
                  <a:pt x="1356738" y="391423"/>
                  <a:pt x="1397482" y="393107"/>
                  <a:pt x="1438590" y="397218"/>
                </a:cubicBezTo>
                <a:cubicBezTo>
                  <a:pt x="1468519" y="400209"/>
                  <a:pt x="1498803" y="406377"/>
                  <a:pt x="1525488" y="414229"/>
                </a:cubicBezTo>
                <a:cubicBezTo>
                  <a:pt x="1562625" y="425258"/>
                  <a:pt x="1598327" y="429556"/>
                  <a:pt x="1633661" y="414977"/>
                </a:cubicBezTo>
                <a:cubicBezTo>
                  <a:pt x="1671881" y="399462"/>
                  <a:pt x="1715150" y="404882"/>
                  <a:pt x="1757340" y="404323"/>
                </a:cubicBezTo>
                <a:cubicBezTo>
                  <a:pt x="1775727" y="404134"/>
                  <a:pt x="1795200" y="404509"/>
                  <a:pt x="1812867" y="402079"/>
                </a:cubicBezTo>
                <a:cubicBezTo>
                  <a:pt x="1864067" y="395162"/>
                  <a:pt x="1913469" y="384694"/>
                  <a:pt x="1965392" y="380021"/>
                </a:cubicBezTo>
                <a:cubicBezTo>
                  <a:pt x="1994238" y="377405"/>
                  <a:pt x="2026328" y="382078"/>
                  <a:pt x="2056257" y="385442"/>
                </a:cubicBezTo>
                <a:cubicBezTo>
                  <a:pt x="2086546" y="388994"/>
                  <a:pt x="2116471" y="394414"/>
                  <a:pt x="2145680" y="400023"/>
                </a:cubicBezTo>
                <a:cubicBezTo>
                  <a:pt x="2165509" y="403761"/>
                  <a:pt x="2187144" y="407313"/>
                  <a:pt x="2203009" y="414043"/>
                </a:cubicBezTo>
                <a:cubicBezTo>
                  <a:pt x="2239071" y="429370"/>
                  <a:pt x="2276207" y="431988"/>
                  <a:pt x="2318757" y="423949"/>
                </a:cubicBezTo>
                <a:cubicBezTo>
                  <a:pt x="2325246" y="422640"/>
                  <a:pt x="2332817" y="422640"/>
                  <a:pt x="2340028" y="422454"/>
                </a:cubicBezTo>
                <a:cubicBezTo>
                  <a:pt x="2455421" y="418529"/>
                  <a:pt x="2570802" y="416097"/>
                  <a:pt x="2685467" y="410116"/>
                </a:cubicBezTo>
                <a:cubicBezTo>
                  <a:pt x="2731976" y="407686"/>
                  <a:pt x="2776688" y="397032"/>
                  <a:pt x="2822482" y="390303"/>
                </a:cubicBezTo>
                <a:cubicBezTo>
                  <a:pt x="2831859" y="388994"/>
                  <a:pt x="2842319" y="386937"/>
                  <a:pt x="2851692" y="387873"/>
                </a:cubicBezTo>
                <a:cubicBezTo>
                  <a:pt x="2953732" y="397218"/>
                  <a:pt x="3049288" y="383573"/>
                  <a:pt x="3143397" y="365628"/>
                </a:cubicBezTo>
                <a:cubicBezTo>
                  <a:pt x="3153130" y="363758"/>
                  <a:pt x="3165028" y="364319"/>
                  <a:pt x="3175847" y="364694"/>
                </a:cubicBezTo>
                <a:cubicBezTo>
                  <a:pt x="3206140" y="366001"/>
                  <a:pt x="3238949" y="372544"/>
                  <a:pt x="3266354" y="368619"/>
                </a:cubicBezTo>
                <a:cubicBezTo>
                  <a:pt x="3339188" y="357776"/>
                  <a:pt x="3411304" y="344693"/>
                  <a:pt x="3479815" y="328243"/>
                </a:cubicBezTo>
                <a:cubicBezTo>
                  <a:pt x="3549409" y="311607"/>
                  <a:pt x="3613950" y="297587"/>
                  <a:pt x="3693636" y="314409"/>
                </a:cubicBezTo>
                <a:cubicBezTo>
                  <a:pt x="3727528" y="321514"/>
                  <a:pt x="3772239" y="316466"/>
                  <a:pt x="3811186" y="314598"/>
                </a:cubicBezTo>
                <a:cubicBezTo>
                  <a:pt x="3839668" y="313102"/>
                  <a:pt x="3867073" y="304689"/>
                  <a:pt x="3895199" y="304689"/>
                </a:cubicBezTo>
                <a:cubicBezTo>
                  <a:pt x="3970203" y="304689"/>
                  <a:pt x="4036905" y="294783"/>
                  <a:pt x="4101809" y="274595"/>
                </a:cubicBezTo>
                <a:cubicBezTo>
                  <a:pt x="4127055" y="266745"/>
                  <a:pt x="4166357" y="271979"/>
                  <a:pt x="4199167" y="269922"/>
                </a:cubicBezTo>
                <a:cubicBezTo>
                  <a:pt x="4233785" y="267492"/>
                  <a:pt x="4269476" y="265249"/>
                  <a:pt x="4302653" y="259827"/>
                </a:cubicBezTo>
                <a:cubicBezTo>
                  <a:pt x="4388469" y="245621"/>
                  <a:pt x="4473205" y="229546"/>
                  <a:pt x="4558660" y="214592"/>
                </a:cubicBezTo>
                <a:cubicBezTo>
                  <a:pt x="4628970" y="202254"/>
                  <a:pt x="4698205" y="211974"/>
                  <a:pt x="4767795" y="217208"/>
                </a:cubicBezTo>
                <a:cubicBezTo>
                  <a:pt x="4811428" y="220573"/>
                  <a:pt x="4852169" y="228612"/>
                  <a:pt x="4901207" y="216648"/>
                </a:cubicBezTo>
                <a:cubicBezTo>
                  <a:pt x="4948084" y="205244"/>
                  <a:pt x="5007578" y="207862"/>
                  <a:pt x="5060224" y="201694"/>
                </a:cubicBezTo>
                <a:cubicBezTo>
                  <a:pt x="5104580" y="196460"/>
                  <a:pt x="5147482" y="188047"/>
                  <a:pt x="5190391" y="179822"/>
                </a:cubicBezTo>
                <a:cubicBezTo>
                  <a:pt x="5248806" y="168607"/>
                  <a:pt x="5306495" y="156832"/>
                  <a:pt x="5370320" y="162439"/>
                </a:cubicBezTo>
                <a:cubicBezTo>
                  <a:pt x="5442799" y="168795"/>
                  <a:pt x="5492553" y="144869"/>
                  <a:pt x="5549530" y="128978"/>
                </a:cubicBezTo>
                <a:cubicBezTo>
                  <a:pt x="5588832" y="118138"/>
                  <a:pt x="5631737" y="110099"/>
                  <a:pt x="5674647" y="103370"/>
                </a:cubicBezTo>
                <a:cubicBezTo>
                  <a:pt x="5731975" y="94584"/>
                  <a:pt x="5791110" y="89350"/>
                  <a:pt x="5848803" y="80752"/>
                </a:cubicBezTo>
                <a:cubicBezTo>
                  <a:pt x="5936064" y="67855"/>
                  <a:pt x="6024408" y="57760"/>
                  <a:pt x="6115270" y="64864"/>
                </a:cubicBezTo>
                <a:cubicBezTo>
                  <a:pt x="6157097" y="68041"/>
                  <a:pt x="6196043" y="67855"/>
                  <a:pt x="6237866" y="63180"/>
                </a:cubicBezTo>
                <a:cubicBezTo>
                  <a:pt x="6306374" y="55517"/>
                  <a:pt x="6376687" y="54583"/>
                  <a:pt x="6431858" y="25983"/>
                </a:cubicBezTo>
                <a:cubicBezTo>
                  <a:pt x="6451327" y="15888"/>
                  <a:pt x="6486303" y="13272"/>
                  <a:pt x="6514789" y="8038"/>
                </a:cubicBezTo>
                <a:cubicBezTo>
                  <a:pt x="6547603" y="1868"/>
                  <a:pt x="6571758" y="5048"/>
                  <a:pt x="6589430" y="22993"/>
                </a:cubicBezTo>
                <a:cubicBezTo>
                  <a:pt x="6597361" y="31029"/>
                  <a:pt x="6620078" y="38881"/>
                  <a:pt x="6637745" y="40190"/>
                </a:cubicBezTo>
                <a:cubicBezTo>
                  <a:pt x="6690750" y="44115"/>
                  <a:pt x="6739429" y="38320"/>
                  <a:pt x="6790630" y="25609"/>
                </a:cubicBezTo>
                <a:cubicBezTo>
                  <a:pt x="6838586" y="13645"/>
                  <a:pt x="6898442" y="14954"/>
                  <a:pt x="6952890" y="10282"/>
                </a:cubicBezTo>
                <a:cubicBezTo>
                  <a:pt x="6991470" y="6916"/>
                  <a:pt x="7030053" y="0"/>
                  <a:pt x="7068995" y="0"/>
                </a:cubicBezTo>
                <a:close/>
              </a:path>
            </a:pathLst>
          </a:custGeom>
          <a:solidFill>
            <a:srgbClr val="FFFFFF"/>
          </a:solidFill>
          <a:ln>
            <a:noFill/>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32" name="Picture 8" descr="Chile: A dos años del estallido social Amnistía Internacional presenta  informe sobre responsabilidad de mandos a la Fiscalía Nacional">
            <a:extLst>
              <a:ext uri="{FF2B5EF4-FFF2-40B4-BE49-F238E27FC236}">
                <a16:creationId xmlns:a16="http://schemas.microsoft.com/office/drawing/2014/main" id="{F077F715-B6D8-A9CD-F15F-A7245FDB4987}"/>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7057" r="-4" b="18386"/>
          <a:stretch/>
        </p:blipFill>
        <p:spPr bwMode="auto">
          <a:xfrm>
            <a:off x="5" y="4626672"/>
            <a:ext cx="4500562" cy="2231333"/>
          </a:xfrm>
          <a:custGeom>
            <a:avLst/>
            <a:gdLst/>
            <a:ahLst/>
            <a:cxnLst/>
            <a:rect l="l" t="t" r="r" b="b"/>
            <a:pathLst>
              <a:path w="6000749" h="2231333">
                <a:moveTo>
                  <a:pt x="0" y="0"/>
                </a:moveTo>
                <a:lnTo>
                  <a:pt x="72691" y="17406"/>
                </a:lnTo>
                <a:cubicBezTo>
                  <a:pt x="148481" y="30383"/>
                  <a:pt x="220742" y="46698"/>
                  <a:pt x="296226" y="60097"/>
                </a:cubicBezTo>
                <a:cubicBezTo>
                  <a:pt x="370206" y="73144"/>
                  <a:pt x="437720" y="89379"/>
                  <a:pt x="480349" y="125216"/>
                </a:cubicBezTo>
                <a:cubicBezTo>
                  <a:pt x="499356" y="141007"/>
                  <a:pt x="525382" y="157498"/>
                  <a:pt x="557943" y="163615"/>
                </a:cubicBezTo>
                <a:cubicBezTo>
                  <a:pt x="604345" y="172288"/>
                  <a:pt x="661153" y="169660"/>
                  <a:pt x="711165" y="175553"/>
                </a:cubicBezTo>
                <a:cubicBezTo>
                  <a:pt x="770063" y="182444"/>
                  <a:pt x="837588" y="186028"/>
                  <a:pt x="879549" y="204398"/>
                </a:cubicBezTo>
                <a:cubicBezTo>
                  <a:pt x="916855" y="220790"/>
                  <a:pt x="953854" y="232504"/>
                  <a:pt x="1001116" y="239544"/>
                </a:cubicBezTo>
                <a:cubicBezTo>
                  <a:pt x="1034231" y="244450"/>
                  <a:pt x="1060246" y="258298"/>
                  <a:pt x="1094195" y="261386"/>
                </a:cubicBezTo>
                <a:cubicBezTo>
                  <a:pt x="1138866" y="265586"/>
                  <a:pt x="1183578" y="267515"/>
                  <a:pt x="1223714" y="278216"/>
                </a:cubicBezTo>
                <a:cubicBezTo>
                  <a:pt x="1265355" y="289268"/>
                  <a:pt x="1311850" y="296041"/>
                  <a:pt x="1355118" y="305728"/>
                </a:cubicBezTo>
                <a:cubicBezTo>
                  <a:pt x="1378079" y="310949"/>
                  <a:pt x="1397488" y="319320"/>
                  <a:pt x="1419786" y="325014"/>
                </a:cubicBezTo>
                <a:cubicBezTo>
                  <a:pt x="1460608" y="335427"/>
                  <a:pt x="1502094" y="345369"/>
                  <a:pt x="1543857" y="354704"/>
                </a:cubicBezTo>
                <a:cubicBezTo>
                  <a:pt x="1585615" y="364042"/>
                  <a:pt x="1625938" y="376037"/>
                  <a:pt x="1671046" y="380742"/>
                </a:cubicBezTo>
                <a:cubicBezTo>
                  <a:pt x="1747931" y="388655"/>
                  <a:pt x="1830546" y="388197"/>
                  <a:pt x="1905505" y="397894"/>
                </a:cubicBezTo>
                <a:cubicBezTo>
                  <a:pt x="1981587" y="407809"/>
                  <a:pt x="2054123" y="423518"/>
                  <a:pt x="2122945" y="441265"/>
                </a:cubicBezTo>
                <a:cubicBezTo>
                  <a:pt x="2177385" y="455212"/>
                  <a:pt x="2228581" y="469434"/>
                  <a:pt x="2294752" y="471132"/>
                </a:cubicBezTo>
                <a:cubicBezTo>
                  <a:pt x="2331677" y="472097"/>
                  <a:pt x="2371413" y="480022"/>
                  <a:pt x="2395408" y="492459"/>
                </a:cubicBezTo>
                <a:cubicBezTo>
                  <a:pt x="2447358" y="519600"/>
                  <a:pt x="2511091" y="534866"/>
                  <a:pt x="2582175" y="545493"/>
                </a:cubicBezTo>
                <a:cubicBezTo>
                  <a:pt x="2677109" y="559894"/>
                  <a:pt x="2771051" y="575003"/>
                  <a:pt x="2866262" y="588797"/>
                </a:cubicBezTo>
                <a:cubicBezTo>
                  <a:pt x="2922430" y="597022"/>
                  <a:pt x="2978375" y="606222"/>
                  <a:pt x="3037156" y="609731"/>
                </a:cubicBezTo>
                <a:cubicBezTo>
                  <a:pt x="3157312" y="617135"/>
                  <a:pt x="3279825" y="620613"/>
                  <a:pt x="3400819" y="626199"/>
                </a:cubicBezTo>
                <a:cubicBezTo>
                  <a:pt x="3440401" y="627914"/>
                  <a:pt x="3478288" y="633082"/>
                  <a:pt x="3518455" y="633772"/>
                </a:cubicBezTo>
                <a:cubicBezTo>
                  <a:pt x="3561909" y="634558"/>
                  <a:pt x="3607887" y="630076"/>
                  <a:pt x="3651344" y="630862"/>
                </a:cubicBezTo>
                <a:cubicBezTo>
                  <a:pt x="3723634" y="632065"/>
                  <a:pt x="3794232" y="636721"/>
                  <a:pt x="3866545" y="638110"/>
                </a:cubicBezTo>
                <a:cubicBezTo>
                  <a:pt x="4006048" y="640676"/>
                  <a:pt x="4145775" y="642267"/>
                  <a:pt x="4285473" y="643672"/>
                </a:cubicBezTo>
                <a:cubicBezTo>
                  <a:pt x="4315376" y="643937"/>
                  <a:pt x="4347227" y="639960"/>
                  <a:pt x="4376827" y="640645"/>
                </a:cubicBezTo>
                <a:cubicBezTo>
                  <a:pt x="4455422" y="642649"/>
                  <a:pt x="4533821" y="645812"/>
                  <a:pt x="4611885" y="649215"/>
                </a:cubicBezTo>
                <a:cubicBezTo>
                  <a:pt x="4659174" y="651343"/>
                  <a:pt x="4705683" y="655658"/>
                  <a:pt x="4753275" y="657364"/>
                </a:cubicBezTo>
                <a:cubicBezTo>
                  <a:pt x="4791350" y="658729"/>
                  <a:pt x="4830284" y="658461"/>
                  <a:pt x="4869418" y="657033"/>
                </a:cubicBezTo>
                <a:cubicBezTo>
                  <a:pt x="4903115" y="655813"/>
                  <a:pt x="4937687" y="650502"/>
                  <a:pt x="4971135" y="650073"/>
                </a:cubicBezTo>
                <a:cubicBezTo>
                  <a:pt x="5061658" y="648863"/>
                  <a:pt x="5151317" y="649289"/>
                  <a:pt x="5241230" y="648922"/>
                </a:cubicBezTo>
                <a:cubicBezTo>
                  <a:pt x="5277253" y="648693"/>
                  <a:pt x="5313811" y="647065"/>
                  <a:pt x="5348950" y="648282"/>
                </a:cubicBezTo>
                <a:cubicBezTo>
                  <a:pt x="5442985" y="651293"/>
                  <a:pt x="5535910" y="656727"/>
                  <a:pt x="5630173" y="658762"/>
                </a:cubicBezTo>
                <a:cubicBezTo>
                  <a:pt x="5708356" y="660447"/>
                  <a:pt x="5788181" y="658310"/>
                  <a:pt x="5867229" y="658361"/>
                </a:cubicBezTo>
                <a:cubicBezTo>
                  <a:pt x="5900756" y="658488"/>
                  <a:pt x="5933146" y="660852"/>
                  <a:pt x="5966564" y="660237"/>
                </a:cubicBezTo>
                <a:lnTo>
                  <a:pt x="6000749" y="659420"/>
                </a:lnTo>
                <a:lnTo>
                  <a:pt x="6000749" y="2231333"/>
                </a:lnTo>
                <a:lnTo>
                  <a:pt x="0" y="2231333"/>
                </a:ln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descr="Chile despertó', la situación un mes después del estallido social | Euronews">
            <a:extLst>
              <a:ext uri="{FF2B5EF4-FFF2-40B4-BE49-F238E27FC236}">
                <a16:creationId xmlns:a16="http://schemas.microsoft.com/office/drawing/2014/main" id="{2FEFE787-03A6-96AE-341D-FAF57876F27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8290" r="1" b="1"/>
          <a:stretch/>
        </p:blipFill>
        <p:spPr bwMode="auto">
          <a:xfrm>
            <a:off x="4643432" y="4546610"/>
            <a:ext cx="4500562" cy="2311390"/>
          </a:xfrm>
          <a:custGeom>
            <a:avLst/>
            <a:gdLst/>
            <a:ahLst/>
            <a:cxnLst/>
            <a:rect l="l" t="t" r="r" b="b"/>
            <a:pathLst>
              <a:path w="6000750" h="2311390">
                <a:moveTo>
                  <a:pt x="6000750" y="0"/>
                </a:moveTo>
                <a:lnTo>
                  <a:pt x="6000750" y="2311390"/>
                </a:lnTo>
                <a:lnTo>
                  <a:pt x="0" y="2311390"/>
                </a:lnTo>
                <a:lnTo>
                  <a:pt x="0" y="734920"/>
                </a:lnTo>
                <a:lnTo>
                  <a:pt x="1095" y="734894"/>
                </a:lnTo>
                <a:cubicBezTo>
                  <a:pt x="43984" y="734250"/>
                  <a:pt x="86048" y="738067"/>
                  <a:pt x="129385" y="735472"/>
                </a:cubicBezTo>
                <a:cubicBezTo>
                  <a:pt x="232307" y="729284"/>
                  <a:pt x="335601" y="720589"/>
                  <a:pt x="439001" y="712634"/>
                </a:cubicBezTo>
                <a:cubicBezTo>
                  <a:pt x="545634" y="704406"/>
                  <a:pt x="651969" y="696599"/>
                  <a:pt x="758504" y="687629"/>
                </a:cubicBezTo>
                <a:cubicBezTo>
                  <a:pt x="816779" y="682526"/>
                  <a:pt x="875044" y="674778"/>
                  <a:pt x="933292" y="669489"/>
                </a:cubicBezTo>
                <a:cubicBezTo>
                  <a:pt x="984352" y="664848"/>
                  <a:pt x="1035370" y="662477"/>
                  <a:pt x="1086506" y="658393"/>
                </a:cubicBezTo>
                <a:cubicBezTo>
                  <a:pt x="1130782" y="654718"/>
                  <a:pt x="1175257" y="649884"/>
                  <a:pt x="1219534" y="646211"/>
                </a:cubicBezTo>
                <a:cubicBezTo>
                  <a:pt x="1290462" y="640432"/>
                  <a:pt x="1361113" y="635263"/>
                  <a:pt x="1431711" y="629722"/>
                </a:cubicBezTo>
                <a:cubicBezTo>
                  <a:pt x="1461217" y="627211"/>
                  <a:pt x="1492578" y="627456"/>
                  <a:pt x="1519667" y="620761"/>
                </a:cubicBezTo>
                <a:cubicBezTo>
                  <a:pt x="1587916" y="603847"/>
                  <a:pt x="1656387" y="596155"/>
                  <a:pt x="1725966" y="591136"/>
                </a:cubicBezTo>
                <a:cubicBezTo>
                  <a:pt x="1749762" y="589442"/>
                  <a:pt x="1775054" y="585455"/>
                  <a:pt x="1797450" y="579050"/>
                </a:cubicBezTo>
                <a:cubicBezTo>
                  <a:pt x="1843316" y="566085"/>
                  <a:pt x="1887380" y="550735"/>
                  <a:pt x="1932323" y="536394"/>
                </a:cubicBezTo>
                <a:cubicBezTo>
                  <a:pt x="1937189" y="534756"/>
                  <a:pt x="1943230" y="533703"/>
                  <a:pt x="1948503" y="532386"/>
                </a:cubicBezTo>
                <a:cubicBezTo>
                  <a:pt x="1978398" y="524909"/>
                  <a:pt x="2007931" y="517486"/>
                  <a:pt x="2037880" y="510381"/>
                </a:cubicBezTo>
                <a:cubicBezTo>
                  <a:pt x="2054086" y="506558"/>
                  <a:pt x="2070838" y="503979"/>
                  <a:pt x="2087076" y="500340"/>
                </a:cubicBezTo>
                <a:cubicBezTo>
                  <a:pt x="2149873" y="486094"/>
                  <a:pt x="2221079" y="484810"/>
                  <a:pt x="2272858" y="454575"/>
                </a:cubicBezTo>
                <a:cubicBezTo>
                  <a:pt x="2306495" y="435047"/>
                  <a:pt x="2341595" y="433439"/>
                  <a:pt x="2380104" y="430211"/>
                </a:cubicBezTo>
                <a:cubicBezTo>
                  <a:pt x="2409257" y="427750"/>
                  <a:pt x="2438807" y="422967"/>
                  <a:pt x="2468103" y="418977"/>
                </a:cubicBezTo>
                <a:cubicBezTo>
                  <a:pt x="2519585" y="412197"/>
                  <a:pt x="2571014" y="405050"/>
                  <a:pt x="2622548" y="398641"/>
                </a:cubicBezTo>
                <a:cubicBezTo>
                  <a:pt x="2639023" y="396667"/>
                  <a:pt x="2656458" y="398902"/>
                  <a:pt x="2672418" y="395869"/>
                </a:cubicBezTo>
                <a:cubicBezTo>
                  <a:pt x="2746164" y="381759"/>
                  <a:pt x="2819620" y="365613"/>
                  <a:pt x="2893419" y="351874"/>
                </a:cubicBezTo>
                <a:cubicBezTo>
                  <a:pt x="2935275" y="344016"/>
                  <a:pt x="2978972" y="341367"/>
                  <a:pt x="3020366" y="332819"/>
                </a:cubicBezTo>
                <a:cubicBezTo>
                  <a:pt x="3068131" y="322983"/>
                  <a:pt x="3114167" y="308673"/>
                  <a:pt x="3161342" y="297221"/>
                </a:cubicBezTo>
                <a:cubicBezTo>
                  <a:pt x="3174363" y="294043"/>
                  <a:pt x="3189236" y="293620"/>
                  <a:pt x="3203211" y="292002"/>
                </a:cubicBezTo>
                <a:cubicBezTo>
                  <a:pt x="3218970" y="290132"/>
                  <a:pt x="3234426" y="288683"/>
                  <a:pt x="3250159" y="286626"/>
                </a:cubicBezTo>
                <a:cubicBezTo>
                  <a:pt x="3298046" y="280173"/>
                  <a:pt x="3345799" y="272793"/>
                  <a:pt x="3393818" y="267264"/>
                </a:cubicBezTo>
                <a:cubicBezTo>
                  <a:pt x="3423192" y="263828"/>
                  <a:pt x="3454972" y="267035"/>
                  <a:pt x="3481709" y="260387"/>
                </a:cubicBezTo>
                <a:cubicBezTo>
                  <a:pt x="3536269" y="247128"/>
                  <a:pt x="3593315" y="251261"/>
                  <a:pt x="3647216" y="233376"/>
                </a:cubicBezTo>
                <a:cubicBezTo>
                  <a:pt x="3663932" y="227970"/>
                  <a:pt x="3688545" y="232011"/>
                  <a:pt x="3709303" y="229426"/>
                </a:cubicBezTo>
                <a:cubicBezTo>
                  <a:pt x="3761194" y="222966"/>
                  <a:pt x="3812926" y="215397"/>
                  <a:pt x="3864658" y="207827"/>
                </a:cubicBezTo>
                <a:cubicBezTo>
                  <a:pt x="3911039" y="201022"/>
                  <a:pt x="3959599" y="196736"/>
                  <a:pt x="4003479" y="185188"/>
                </a:cubicBezTo>
                <a:cubicBezTo>
                  <a:pt x="4049450" y="172966"/>
                  <a:pt x="4091676" y="167696"/>
                  <a:pt x="4137908" y="167519"/>
                </a:cubicBezTo>
                <a:cubicBezTo>
                  <a:pt x="4169572" y="167345"/>
                  <a:pt x="4202492" y="163215"/>
                  <a:pt x="4234801" y="159925"/>
                </a:cubicBezTo>
                <a:cubicBezTo>
                  <a:pt x="4269637" y="156466"/>
                  <a:pt x="4307279" y="147130"/>
                  <a:pt x="4339563" y="148755"/>
                </a:cubicBezTo>
                <a:cubicBezTo>
                  <a:pt x="4435676" y="153547"/>
                  <a:pt x="4532252" y="143733"/>
                  <a:pt x="4630058" y="129778"/>
                </a:cubicBezTo>
                <a:cubicBezTo>
                  <a:pt x="4647908" y="127231"/>
                  <a:pt x="4665744" y="122044"/>
                  <a:pt x="4682478" y="116824"/>
                </a:cubicBezTo>
                <a:cubicBezTo>
                  <a:pt x="4780055" y="85907"/>
                  <a:pt x="4880571" y="73077"/>
                  <a:pt x="4983757" y="68740"/>
                </a:cubicBezTo>
                <a:cubicBezTo>
                  <a:pt x="5005136" y="67956"/>
                  <a:pt x="5028746" y="64966"/>
                  <a:pt x="5049491" y="59740"/>
                </a:cubicBezTo>
                <a:cubicBezTo>
                  <a:pt x="5107825" y="44808"/>
                  <a:pt x="5163762" y="25875"/>
                  <a:pt x="5222717" y="12743"/>
                </a:cubicBezTo>
                <a:cubicBezTo>
                  <a:pt x="5320152" y="-8899"/>
                  <a:pt x="5409110" y="4465"/>
                  <a:pt x="5499656" y="8541"/>
                </a:cubicBezTo>
                <a:cubicBezTo>
                  <a:pt x="5585788" y="12301"/>
                  <a:pt x="5662249" y="37645"/>
                  <a:pt x="5760352" y="15529"/>
                </a:cubicBezTo>
                <a:cubicBezTo>
                  <a:pt x="5770237" y="13363"/>
                  <a:pt x="5782017" y="16781"/>
                  <a:pt x="5793269" y="16498"/>
                </a:cubicBezTo>
                <a:cubicBezTo>
                  <a:pt x="5824111" y="15685"/>
                  <a:pt x="5855059" y="15611"/>
                  <a:pt x="5885997" y="12898"/>
                </a:cubicBezTo>
                <a:cubicBezTo>
                  <a:pt x="5923794" y="9771"/>
                  <a:pt x="5961885" y="3581"/>
                  <a:pt x="5999628" y="83"/>
                </a:cubicBezTo>
                <a:close/>
              </a:path>
            </a:pathLst>
          </a:custGeom>
          <a:noFill/>
          <a:extLst>
            <a:ext uri="{909E8E84-426E-40DD-AFC4-6F175D3DCCD1}">
              <a14:hiddenFill xmlns:a14="http://schemas.microsoft.com/office/drawing/2010/main">
                <a:solidFill>
                  <a:srgbClr val="FFFFFF"/>
                </a:solidFill>
              </a14:hiddenFill>
            </a:ext>
          </a:extLst>
        </p:spPr>
      </p:pic>
      <p:grpSp>
        <p:nvGrpSpPr>
          <p:cNvPr id="1043" name="Group 1042">
            <a:extLst>
              <a:ext uri="{FF2B5EF4-FFF2-40B4-BE49-F238E27FC236}">
                <a16:creationId xmlns:a16="http://schemas.microsoft.com/office/drawing/2014/main" id="{9B2319FA-B636-4971-BA3D-EA448709D9A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083182"/>
            <a:ext cx="9144000" cy="1203823"/>
            <a:chOff x="0" y="4083182"/>
            <a:chExt cx="12192000" cy="1203823"/>
          </a:xfrm>
          <a:effectLst>
            <a:outerShdw blurRad="381000" dist="152400" dir="16200000" rotWithShape="0">
              <a:prstClr val="black">
                <a:alpha val="10000"/>
              </a:prstClr>
            </a:outerShdw>
          </a:effectLst>
        </p:grpSpPr>
        <p:sp>
          <p:nvSpPr>
            <p:cNvPr id="1044" name="Freeform: Shape 1043">
              <a:extLst>
                <a:ext uri="{FF2B5EF4-FFF2-40B4-BE49-F238E27FC236}">
                  <a16:creationId xmlns:a16="http://schemas.microsoft.com/office/drawing/2014/main" id="{E88A025D-FBC9-4004-BFA0-5E3DC3E9B2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83182"/>
              <a:ext cx="12192000" cy="1203823"/>
            </a:xfrm>
            <a:custGeom>
              <a:avLst/>
              <a:gdLst>
                <a:gd name="connsiteX0" fmla="*/ 12192000 w 12192000"/>
                <a:gd name="connsiteY0" fmla="*/ 0 h 1203823"/>
                <a:gd name="connsiteX1" fmla="*/ 12192000 w 12192000"/>
                <a:gd name="connsiteY1" fmla="*/ 463428 h 1203823"/>
                <a:gd name="connsiteX2" fmla="*/ 12190878 w 12192000"/>
                <a:gd name="connsiteY2" fmla="*/ 463511 h 1203823"/>
                <a:gd name="connsiteX3" fmla="*/ 12077247 w 12192000"/>
                <a:gd name="connsiteY3" fmla="*/ 476326 h 1203823"/>
                <a:gd name="connsiteX4" fmla="*/ 11984519 w 12192000"/>
                <a:gd name="connsiteY4" fmla="*/ 479926 h 1203823"/>
                <a:gd name="connsiteX5" fmla="*/ 11951602 w 12192000"/>
                <a:gd name="connsiteY5" fmla="*/ 478957 h 1203823"/>
                <a:gd name="connsiteX6" fmla="*/ 11690906 w 12192000"/>
                <a:gd name="connsiteY6" fmla="*/ 471969 h 1203823"/>
                <a:gd name="connsiteX7" fmla="*/ 11413967 w 12192000"/>
                <a:gd name="connsiteY7" fmla="*/ 476171 h 1203823"/>
                <a:gd name="connsiteX8" fmla="*/ 11240741 w 12192000"/>
                <a:gd name="connsiteY8" fmla="*/ 523168 h 1203823"/>
                <a:gd name="connsiteX9" fmla="*/ 11175007 w 12192000"/>
                <a:gd name="connsiteY9" fmla="*/ 532168 h 1203823"/>
                <a:gd name="connsiteX10" fmla="*/ 10873728 w 12192000"/>
                <a:gd name="connsiteY10" fmla="*/ 580252 h 1203823"/>
                <a:gd name="connsiteX11" fmla="*/ 10821308 w 12192000"/>
                <a:gd name="connsiteY11" fmla="*/ 593206 h 1203823"/>
                <a:gd name="connsiteX12" fmla="*/ 10530813 w 12192000"/>
                <a:gd name="connsiteY12" fmla="*/ 612183 h 1203823"/>
                <a:gd name="connsiteX13" fmla="*/ 10426051 w 12192000"/>
                <a:gd name="connsiteY13" fmla="*/ 623353 h 1203823"/>
                <a:gd name="connsiteX14" fmla="*/ 10329158 w 12192000"/>
                <a:gd name="connsiteY14" fmla="*/ 630947 h 1203823"/>
                <a:gd name="connsiteX15" fmla="*/ 10194729 w 12192000"/>
                <a:gd name="connsiteY15" fmla="*/ 648616 h 1203823"/>
                <a:gd name="connsiteX16" fmla="*/ 10055908 w 12192000"/>
                <a:gd name="connsiteY16" fmla="*/ 671255 h 1203823"/>
                <a:gd name="connsiteX17" fmla="*/ 9900553 w 12192000"/>
                <a:gd name="connsiteY17" fmla="*/ 692854 h 1203823"/>
                <a:gd name="connsiteX18" fmla="*/ 9838466 w 12192000"/>
                <a:gd name="connsiteY18" fmla="*/ 696804 h 1203823"/>
                <a:gd name="connsiteX19" fmla="*/ 9672959 w 12192000"/>
                <a:gd name="connsiteY19" fmla="*/ 723815 h 1203823"/>
                <a:gd name="connsiteX20" fmla="*/ 9585068 w 12192000"/>
                <a:gd name="connsiteY20" fmla="*/ 730692 h 1203823"/>
                <a:gd name="connsiteX21" fmla="*/ 9441409 w 12192000"/>
                <a:gd name="connsiteY21" fmla="*/ 750054 h 1203823"/>
                <a:gd name="connsiteX22" fmla="*/ 9394461 w 12192000"/>
                <a:gd name="connsiteY22" fmla="*/ 755430 h 1203823"/>
                <a:gd name="connsiteX23" fmla="*/ 9352592 w 12192000"/>
                <a:gd name="connsiteY23" fmla="*/ 760649 h 1203823"/>
                <a:gd name="connsiteX24" fmla="*/ 9211616 w 12192000"/>
                <a:gd name="connsiteY24" fmla="*/ 796247 h 1203823"/>
                <a:gd name="connsiteX25" fmla="*/ 9084669 w 12192000"/>
                <a:gd name="connsiteY25" fmla="*/ 815302 h 1203823"/>
                <a:gd name="connsiteX26" fmla="*/ 8863668 w 12192000"/>
                <a:gd name="connsiteY26" fmla="*/ 859297 h 1203823"/>
                <a:gd name="connsiteX27" fmla="*/ 8813798 w 12192000"/>
                <a:gd name="connsiteY27" fmla="*/ 862069 h 1203823"/>
                <a:gd name="connsiteX28" fmla="*/ 8659353 w 12192000"/>
                <a:gd name="connsiteY28" fmla="*/ 882405 h 1203823"/>
                <a:gd name="connsiteX29" fmla="*/ 8571354 w 12192000"/>
                <a:gd name="connsiteY29" fmla="*/ 893639 h 1203823"/>
                <a:gd name="connsiteX30" fmla="*/ 8464108 w 12192000"/>
                <a:gd name="connsiteY30" fmla="*/ 918003 h 1203823"/>
                <a:gd name="connsiteX31" fmla="*/ 8278326 w 12192000"/>
                <a:gd name="connsiteY31" fmla="*/ 963768 h 1203823"/>
                <a:gd name="connsiteX32" fmla="*/ 8229130 w 12192000"/>
                <a:gd name="connsiteY32" fmla="*/ 973809 h 1203823"/>
                <a:gd name="connsiteX33" fmla="*/ 8139753 w 12192000"/>
                <a:gd name="connsiteY33" fmla="*/ 995814 h 1203823"/>
                <a:gd name="connsiteX34" fmla="*/ 8123573 w 12192000"/>
                <a:gd name="connsiteY34" fmla="*/ 999822 h 1203823"/>
                <a:gd name="connsiteX35" fmla="*/ 7988700 w 12192000"/>
                <a:gd name="connsiteY35" fmla="*/ 1042478 h 1203823"/>
                <a:gd name="connsiteX36" fmla="*/ 7917216 w 12192000"/>
                <a:gd name="connsiteY36" fmla="*/ 1054564 h 1203823"/>
                <a:gd name="connsiteX37" fmla="*/ 7710917 w 12192000"/>
                <a:gd name="connsiteY37" fmla="*/ 1084189 h 1203823"/>
                <a:gd name="connsiteX38" fmla="*/ 7622961 w 12192000"/>
                <a:gd name="connsiteY38" fmla="*/ 1093150 h 1203823"/>
                <a:gd name="connsiteX39" fmla="*/ 7410784 w 12192000"/>
                <a:gd name="connsiteY39" fmla="*/ 1109639 h 1203823"/>
                <a:gd name="connsiteX40" fmla="*/ 7277756 w 12192000"/>
                <a:gd name="connsiteY40" fmla="*/ 1121821 h 1203823"/>
                <a:gd name="connsiteX41" fmla="*/ 7124542 w 12192000"/>
                <a:gd name="connsiteY41" fmla="*/ 1132917 h 1203823"/>
                <a:gd name="connsiteX42" fmla="*/ 6949754 w 12192000"/>
                <a:gd name="connsiteY42" fmla="*/ 1151057 h 1203823"/>
                <a:gd name="connsiteX43" fmla="*/ 6630251 w 12192000"/>
                <a:gd name="connsiteY43" fmla="*/ 1176062 h 1203823"/>
                <a:gd name="connsiteX44" fmla="*/ 6320635 w 12192000"/>
                <a:gd name="connsiteY44" fmla="*/ 1198900 h 1203823"/>
                <a:gd name="connsiteX45" fmla="*/ 6192345 w 12192000"/>
                <a:gd name="connsiteY45" fmla="*/ 1198322 h 1203823"/>
                <a:gd name="connsiteX46" fmla="*/ 5966564 w 12192000"/>
                <a:gd name="connsiteY46" fmla="*/ 1203722 h 1203823"/>
                <a:gd name="connsiteX47" fmla="*/ 5867229 w 12192000"/>
                <a:gd name="connsiteY47" fmla="*/ 1201846 h 1203823"/>
                <a:gd name="connsiteX48" fmla="*/ 5630174 w 12192000"/>
                <a:gd name="connsiteY48" fmla="*/ 1202247 h 1203823"/>
                <a:gd name="connsiteX49" fmla="*/ 5348950 w 12192000"/>
                <a:gd name="connsiteY49" fmla="*/ 1191767 h 1203823"/>
                <a:gd name="connsiteX50" fmla="*/ 5241230 w 12192000"/>
                <a:gd name="connsiteY50" fmla="*/ 1192407 h 1203823"/>
                <a:gd name="connsiteX51" fmla="*/ 4971135 w 12192000"/>
                <a:gd name="connsiteY51" fmla="*/ 1193558 h 1203823"/>
                <a:gd name="connsiteX52" fmla="*/ 4869418 w 12192000"/>
                <a:gd name="connsiteY52" fmla="*/ 1200518 h 1203823"/>
                <a:gd name="connsiteX53" fmla="*/ 4753276 w 12192000"/>
                <a:gd name="connsiteY53" fmla="*/ 1200849 h 1203823"/>
                <a:gd name="connsiteX54" fmla="*/ 4611885 w 12192000"/>
                <a:gd name="connsiteY54" fmla="*/ 1192700 h 1203823"/>
                <a:gd name="connsiteX55" fmla="*/ 4376827 w 12192000"/>
                <a:gd name="connsiteY55" fmla="*/ 1184130 h 1203823"/>
                <a:gd name="connsiteX56" fmla="*/ 4285473 w 12192000"/>
                <a:gd name="connsiteY56" fmla="*/ 1187157 h 1203823"/>
                <a:gd name="connsiteX57" fmla="*/ 3866545 w 12192000"/>
                <a:gd name="connsiteY57" fmla="*/ 1181595 h 1203823"/>
                <a:gd name="connsiteX58" fmla="*/ 3651344 w 12192000"/>
                <a:gd name="connsiteY58" fmla="*/ 1174347 h 1203823"/>
                <a:gd name="connsiteX59" fmla="*/ 3518455 w 12192000"/>
                <a:gd name="connsiteY59" fmla="*/ 1177257 h 1203823"/>
                <a:gd name="connsiteX60" fmla="*/ 3400820 w 12192000"/>
                <a:gd name="connsiteY60" fmla="*/ 1169684 h 1203823"/>
                <a:gd name="connsiteX61" fmla="*/ 3037156 w 12192000"/>
                <a:gd name="connsiteY61" fmla="*/ 1153216 h 1203823"/>
                <a:gd name="connsiteX62" fmla="*/ 2866262 w 12192000"/>
                <a:gd name="connsiteY62" fmla="*/ 1132282 h 1203823"/>
                <a:gd name="connsiteX63" fmla="*/ 2582175 w 12192000"/>
                <a:gd name="connsiteY63" fmla="*/ 1088978 h 1203823"/>
                <a:gd name="connsiteX64" fmla="*/ 2395408 w 12192000"/>
                <a:gd name="connsiteY64" fmla="*/ 1035944 h 1203823"/>
                <a:gd name="connsiteX65" fmla="*/ 2294753 w 12192000"/>
                <a:gd name="connsiteY65" fmla="*/ 1014617 h 1203823"/>
                <a:gd name="connsiteX66" fmla="*/ 2122946 w 12192000"/>
                <a:gd name="connsiteY66" fmla="*/ 984750 h 1203823"/>
                <a:gd name="connsiteX67" fmla="*/ 1905506 w 12192000"/>
                <a:gd name="connsiteY67" fmla="*/ 941379 h 1203823"/>
                <a:gd name="connsiteX68" fmla="*/ 1671047 w 12192000"/>
                <a:gd name="connsiteY68" fmla="*/ 924227 h 1203823"/>
                <a:gd name="connsiteX69" fmla="*/ 1543858 w 12192000"/>
                <a:gd name="connsiteY69" fmla="*/ 898189 h 1203823"/>
                <a:gd name="connsiteX70" fmla="*/ 1419786 w 12192000"/>
                <a:gd name="connsiteY70" fmla="*/ 868499 h 1203823"/>
                <a:gd name="connsiteX71" fmla="*/ 1355118 w 12192000"/>
                <a:gd name="connsiteY71" fmla="*/ 849213 h 1203823"/>
                <a:gd name="connsiteX72" fmla="*/ 1223715 w 12192000"/>
                <a:gd name="connsiteY72" fmla="*/ 821701 h 1203823"/>
                <a:gd name="connsiteX73" fmla="*/ 1094195 w 12192000"/>
                <a:gd name="connsiteY73" fmla="*/ 804871 h 1203823"/>
                <a:gd name="connsiteX74" fmla="*/ 1001117 w 12192000"/>
                <a:gd name="connsiteY74" fmla="*/ 783029 h 1203823"/>
                <a:gd name="connsiteX75" fmla="*/ 879550 w 12192000"/>
                <a:gd name="connsiteY75" fmla="*/ 747883 h 1203823"/>
                <a:gd name="connsiteX76" fmla="*/ 711166 w 12192000"/>
                <a:gd name="connsiteY76" fmla="*/ 719038 h 1203823"/>
                <a:gd name="connsiteX77" fmla="*/ 557943 w 12192000"/>
                <a:gd name="connsiteY77" fmla="*/ 707100 h 1203823"/>
                <a:gd name="connsiteX78" fmla="*/ 480350 w 12192000"/>
                <a:gd name="connsiteY78" fmla="*/ 668701 h 1203823"/>
                <a:gd name="connsiteX79" fmla="*/ 296226 w 12192000"/>
                <a:gd name="connsiteY79" fmla="*/ 603582 h 1203823"/>
                <a:gd name="connsiteX80" fmla="*/ 72691 w 12192000"/>
                <a:gd name="connsiteY80" fmla="*/ 560891 h 1203823"/>
                <a:gd name="connsiteX81" fmla="*/ 0 w 12192000"/>
                <a:gd name="connsiteY81" fmla="*/ 543485 h 1203823"/>
                <a:gd name="connsiteX82" fmla="*/ 0 w 12192000"/>
                <a:gd name="connsiteY82" fmla="*/ 384356 h 1203823"/>
                <a:gd name="connsiteX83" fmla="*/ 51786 w 12192000"/>
                <a:gd name="connsiteY83" fmla="*/ 393936 h 1203823"/>
                <a:gd name="connsiteX84" fmla="*/ 205563 w 12192000"/>
                <a:gd name="connsiteY84" fmla="*/ 414858 h 1203823"/>
                <a:gd name="connsiteX85" fmla="*/ 354393 w 12192000"/>
                <a:gd name="connsiteY85" fmla="*/ 426666 h 1203823"/>
                <a:gd name="connsiteX86" fmla="*/ 448284 w 12192000"/>
                <a:gd name="connsiteY86" fmla="*/ 436307 h 1203823"/>
                <a:gd name="connsiteX87" fmla="*/ 611520 w 12192000"/>
                <a:gd name="connsiteY87" fmla="*/ 434165 h 1203823"/>
                <a:gd name="connsiteX88" fmla="*/ 746078 w 12192000"/>
                <a:gd name="connsiteY88" fmla="*/ 422520 h 1203823"/>
                <a:gd name="connsiteX89" fmla="*/ 902726 w 12192000"/>
                <a:gd name="connsiteY89" fmla="*/ 409988 h 1203823"/>
                <a:gd name="connsiteX90" fmla="*/ 1113856 w 12192000"/>
                <a:gd name="connsiteY90" fmla="*/ 414229 h 1203823"/>
                <a:gd name="connsiteX91" fmla="*/ 1333451 w 12192000"/>
                <a:gd name="connsiteY91" fmla="*/ 459937 h 1203823"/>
                <a:gd name="connsiteX92" fmla="*/ 1408611 w 12192000"/>
                <a:gd name="connsiteY92" fmla="*/ 458277 h 1203823"/>
                <a:gd name="connsiteX93" fmla="*/ 1630193 w 12192000"/>
                <a:gd name="connsiteY93" fmla="*/ 403060 h 1203823"/>
                <a:gd name="connsiteX94" fmla="*/ 1956291 w 12192000"/>
                <a:gd name="connsiteY94" fmla="*/ 332366 h 1203823"/>
                <a:gd name="connsiteX95" fmla="*/ 2042816 w 12192000"/>
                <a:gd name="connsiteY95" fmla="*/ 344001 h 1203823"/>
                <a:gd name="connsiteX96" fmla="*/ 2183422 w 12192000"/>
                <a:gd name="connsiteY96" fmla="*/ 369633 h 1203823"/>
                <a:gd name="connsiteX97" fmla="*/ 2269568 w 12192000"/>
                <a:gd name="connsiteY97" fmla="*/ 439858 h 1203823"/>
                <a:gd name="connsiteX98" fmla="*/ 2331131 w 12192000"/>
                <a:gd name="connsiteY98" fmla="*/ 524162 h 1203823"/>
                <a:gd name="connsiteX99" fmla="*/ 2385114 w 12192000"/>
                <a:gd name="connsiteY99" fmla="*/ 555356 h 1203823"/>
                <a:gd name="connsiteX100" fmla="*/ 2444035 w 12192000"/>
                <a:gd name="connsiteY100" fmla="*/ 572629 h 1203823"/>
                <a:gd name="connsiteX101" fmla="*/ 2525981 w 12192000"/>
                <a:gd name="connsiteY101" fmla="*/ 603233 h 1203823"/>
                <a:gd name="connsiteX102" fmla="*/ 2603912 w 12192000"/>
                <a:gd name="connsiteY102" fmla="*/ 684824 h 1203823"/>
                <a:gd name="connsiteX103" fmla="*/ 2678830 w 12192000"/>
                <a:gd name="connsiteY103" fmla="*/ 706989 h 1203823"/>
                <a:gd name="connsiteX104" fmla="*/ 2738096 w 12192000"/>
                <a:gd name="connsiteY104" fmla="*/ 711375 h 1203823"/>
                <a:gd name="connsiteX105" fmla="*/ 2983808 w 12192000"/>
                <a:gd name="connsiteY105" fmla="*/ 728242 h 1203823"/>
                <a:gd name="connsiteX106" fmla="*/ 3013999 w 12192000"/>
                <a:gd name="connsiteY106" fmla="*/ 725445 h 1203823"/>
                <a:gd name="connsiteX107" fmla="*/ 3364421 w 12192000"/>
                <a:gd name="connsiteY107" fmla="*/ 720577 h 1203823"/>
                <a:gd name="connsiteX108" fmla="*/ 3460524 w 12192000"/>
                <a:gd name="connsiteY108" fmla="*/ 717627 h 1203823"/>
                <a:gd name="connsiteX109" fmla="*/ 3710984 w 12192000"/>
                <a:gd name="connsiteY109" fmla="*/ 714181 h 1203823"/>
                <a:gd name="connsiteX110" fmla="*/ 3850962 w 12192000"/>
                <a:gd name="connsiteY110" fmla="*/ 778801 h 1203823"/>
                <a:gd name="connsiteX111" fmla="*/ 3946288 w 12192000"/>
                <a:gd name="connsiteY111" fmla="*/ 816371 h 1203823"/>
                <a:gd name="connsiteX112" fmla="*/ 4065134 w 12192000"/>
                <a:gd name="connsiteY112" fmla="*/ 832458 h 1203823"/>
                <a:gd name="connsiteX113" fmla="*/ 4132175 w 12192000"/>
                <a:gd name="connsiteY113" fmla="*/ 835166 h 1203823"/>
                <a:gd name="connsiteX114" fmla="*/ 4305860 w 12192000"/>
                <a:gd name="connsiteY114" fmla="*/ 804155 h 1203823"/>
                <a:gd name="connsiteX115" fmla="*/ 4382133 w 12192000"/>
                <a:gd name="connsiteY115" fmla="*/ 769480 h 1203823"/>
                <a:gd name="connsiteX116" fmla="*/ 4453290 w 12192000"/>
                <a:gd name="connsiteY116" fmla="*/ 752531 h 1203823"/>
                <a:gd name="connsiteX117" fmla="*/ 4657973 w 12192000"/>
                <a:gd name="connsiteY117" fmla="*/ 795834 h 1203823"/>
                <a:gd name="connsiteX118" fmla="*/ 4682401 w 12192000"/>
                <a:gd name="connsiteY118" fmla="*/ 813875 h 1203823"/>
                <a:gd name="connsiteX119" fmla="*/ 4771816 w 12192000"/>
                <a:gd name="connsiteY119" fmla="*/ 907045 h 1203823"/>
                <a:gd name="connsiteX120" fmla="*/ 4827522 w 12192000"/>
                <a:gd name="connsiteY120" fmla="*/ 929875 h 1203823"/>
                <a:gd name="connsiteX121" fmla="*/ 4849943 w 12192000"/>
                <a:gd name="connsiteY121" fmla="*/ 933850 h 1203823"/>
                <a:gd name="connsiteX122" fmla="*/ 5009628 w 12192000"/>
                <a:gd name="connsiteY122" fmla="*/ 957895 h 1203823"/>
                <a:gd name="connsiteX123" fmla="*/ 5158713 w 12192000"/>
                <a:gd name="connsiteY123" fmla="*/ 963814 h 1203823"/>
                <a:gd name="connsiteX124" fmla="*/ 5376429 w 12192000"/>
                <a:gd name="connsiteY124" fmla="*/ 963150 h 1203823"/>
                <a:gd name="connsiteX125" fmla="*/ 5475789 w 12192000"/>
                <a:gd name="connsiteY125" fmla="*/ 980508 h 1203823"/>
                <a:gd name="connsiteX126" fmla="*/ 5653403 w 12192000"/>
                <a:gd name="connsiteY126" fmla="*/ 987267 h 1203823"/>
                <a:gd name="connsiteX127" fmla="*/ 5726343 w 12192000"/>
                <a:gd name="connsiteY127" fmla="*/ 985356 h 1203823"/>
                <a:gd name="connsiteX128" fmla="*/ 5790565 w 12192000"/>
                <a:gd name="connsiteY128" fmla="*/ 991299 h 1203823"/>
                <a:gd name="connsiteX129" fmla="*/ 5860261 w 12192000"/>
                <a:gd name="connsiteY129" fmla="*/ 1004957 h 1203823"/>
                <a:gd name="connsiteX130" fmla="*/ 6042103 w 12192000"/>
                <a:gd name="connsiteY130" fmla="*/ 1036225 h 1203823"/>
                <a:gd name="connsiteX131" fmla="*/ 6302000 w 12192000"/>
                <a:gd name="connsiteY131" fmla="*/ 989138 h 1203823"/>
                <a:gd name="connsiteX132" fmla="*/ 6452027 w 12192000"/>
                <a:gd name="connsiteY132" fmla="*/ 968488 h 1203823"/>
                <a:gd name="connsiteX133" fmla="*/ 6589207 w 12192000"/>
                <a:gd name="connsiteY133" fmla="*/ 939473 h 1203823"/>
                <a:gd name="connsiteX134" fmla="*/ 6631071 w 12192000"/>
                <a:gd name="connsiteY134" fmla="*/ 911221 h 1203823"/>
                <a:gd name="connsiteX135" fmla="*/ 6828276 w 12192000"/>
                <a:gd name="connsiteY135" fmla="*/ 942940 h 1203823"/>
                <a:gd name="connsiteX136" fmla="*/ 6900805 w 12192000"/>
                <a:gd name="connsiteY136" fmla="*/ 984139 h 1203823"/>
                <a:gd name="connsiteX137" fmla="*/ 7034669 w 12192000"/>
                <a:gd name="connsiteY137" fmla="*/ 1018664 h 1203823"/>
                <a:gd name="connsiteX138" fmla="*/ 7281069 w 12192000"/>
                <a:gd name="connsiteY138" fmla="*/ 966326 h 1203823"/>
                <a:gd name="connsiteX139" fmla="*/ 7412782 w 12192000"/>
                <a:gd name="connsiteY139" fmla="*/ 909205 h 1203823"/>
                <a:gd name="connsiteX140" fmla="*/ 7500329 w 12192000"/>
                <a:gd name="connsiteY140" fmla="*/ 894825 h 1203823"/>
                <a:gd name="connsiteX141" fmla="*/ 7662326 w 12192000"/>
                <a:gd name="connsiteY141" fmla="*/ 927415 h 1203823"/>
                <a:gd name="connsiteX142" fmla="*/ 7725336 w 12192000"/>
                <a:gd name="connsiteY142" fmla="*/ 924843 h 1203823"/>
                <a:gd name="connsiteX143" fmla="*/ 7833282 w 12192000"/>
                <a:gd name="connsiteY143" fmla="*/ 913030 h 1203823"/>
                <a:gd name="connsiteX144" fmla="*/ 7928607 w 12192000"/>
                <a:gd name="connsiteY144" fmla="*/ 881682 h 1203823"/>
                <a:gd name="connsiteX145" fmla="*/ 8146599 w 12192000"/>
                <a:gd name="connsiteY145" fmla="*/ 762967 h 1203823"/>
                <a:gd name="connsiteX146" fmla="*/ 8183580 w 12192000"/>
                <a:gd name="connsiteY146" fmla="*/ 749004 h 1203823"/>
                <a:gd name="connsiteX147" fmla="*/ 8250226 w 12192000"/>
                <a:gd name="connsiteY147" fmla="*/ 733642 h 1203823"/>
                <a:gd name="connsiteX148" fmla="*/ 8505932 w 12192000"/>
                <a:gd name="connsiteY148" fmla="*/ 626541 h 1203823"/>
                <a:gd name="connsiteX149" fmla="*/ 8564196 w 12192000"/>
                <a:gd name="connsiteY149" fmla="*/ 618795 h 1203823"/>
                <a:gd name="connsiteX150" fmla="*/ 8660707 w 12192000"/>
                <a:gd name="connsiteY150" fmla="*/ 611068 h 1203823"/>
                <a:gd name="connsiteX151" fmla="*/ 8762258 w 12192000"/>
                <a:gd name="connsiteY151" fmla="*/ 585060 h 1203823"/>
                <a:gd name="connsiteX152" fmla="*/ 8836441 w 12192000"/>
                <a:gd name="connsiteY152" fmla="*/ 566357 h 1203823"/>
                <a:gd name="connsiteX153" fmla="*/ 9050731 w 12192000"/>
                <a:gd name="connsiteY153" fmla="*/ 559574 h 1203823"/>
                <a:gd name="connsiteX154" fmla="*/ 9229629 w 12192000"/>
                <a:gd name="connsiteY154" fmla="*/ 557463 h 1203823"/>
                <a:gd name="connsiteX155" fmla="*/ 9253453 w 12192000"/>
                <a:gd name="connsiteY155" fmla="*/ 550855 h 1203823"/>
                <a:gd name="connsiteX156" fmla="*/ 9484216 w 12192000"/>
                <a:gd name="connsiteY156" fmla="*/ 498670 h 1203823"/>
                <a:gd name="connsiteX157" fmla="*/ 9582635 w 12192000"/>
                <a:gd name="connsiteY157" fmla="*/ 458383 h 1203823"/>
                <a:gd name="connsiteX158" fmla="*/ 9719672 w 12192000"/>
                <a:gd name="connsiteY158" fmla="*/ 415606 h 1203823"/>
                <a:gd name="connsiteX159" fmla="*/ 9871786 w 12192000"/>
                <a:gd name="connsiteY159" fmla="*/ 366146 h 1203823"/>
                <a:gd name="connsiteX160" fmla="*/ 9984496 w 12192000"/>
                <a:gd name="connsiteY160" fmla="*/ 336659 h 1203823"/>
                <a:gd name="connsiteX161" fmla="*/ 10154710 w 12192000"/>
                <a:gd name="connsiteY161" fmla="*/ 322192 h 1203823"/>
                <a:gd name="connsiteX162" fmla="*/ 10190448 w 12192000"/>
                <a:gd name="connsiteY162" fmla="*/ 325024 h 1203823"/>
                <a:gd name="connsiteX163" fmla="*/ 10530738 w 12192000"/>
                <a:gd name="connsiteY163" fmla="*/ 335952 h 1203823"/>
                <a:gd name="connsiteX164" fmla="*/ 10752159 w 12192000"/>
                <a:gd name="connsiteY164" fmla="*/ 305116 h 1203823"/>
                <a:gd name="connsiteX165" fmla="*/ 10824454 w 12192000"/>
                <a:gd name="connsiteY165" fmla="*/ 285926 h 1203823"/>
                <a:gd name="connsiteX166" fmla="*/ 10953154 w 12192000"/>
                <a:gd name="connsiteY166" fmla="*/ 228101 h 1203823"/>
                <a:gd name="connsiteX167" fmla="*/ 11011616 w 12192000"/>
                <a:gd name="connsiteY167" fmla="*/ 214095 h 1203823"/>
                <a:gd name="connsiteX168" fmla="*/ 11116033 w 12192000"/>
                <a:gd name="connsiteY168" fmla="*/ 195420 h 1203823"/>
                <a:gd name="connsiteX169" fmla="*/ 11344305 w 12192000"/>
                <a:gd name="connsiteY169" fmla="*/ 166628 h 1203823"/>
                <a:gd name="connsiteX170" fmla="*/ 11639052 w 12192000"/>
                <a:gd name="connsiteY170" fmla="*/ 108525 h 1203823"/>
                <a:gd name="connsiteX171" fmla="*/ 11757534 w 12192000"/>
                <a:gd name="connsiteY171" fmla="*/ 96529 h 1203823"/>
                <a:gd name="connsiteX172" fmla="*/ 11885801 w 12192000"/>
                <a:gd name="connsiteY172" fmla="*/ 86727 h 1203823"/>
                <a:gd name="connsiteX173" fmla="*/ 11922876 w 12192000"/>
                <a:gd name="connsiteY173" fmla="*/ 81059 h 1203823"/>
                <a:gd name="connsiteX174" fmla="*/ 12115333 w 12192000"/>
                <a:gd name="connsiteY174" fmla="*/ 33586 h 1203823"/>
                <a:gd name="connsiteX175" fmla="*/ 12158082 w 12192000"/>
                <a:gd name="connsiteY175" fmla="*/ 14080 h 120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12192000" h="1203823">
                  <a:moveTo>
                    <a:pt x="12192000" y="0"/>
                  </a:moveTo>
                  <a:lnTo>
                    <a:pt x="12192000" y="463428"/>
                  </a:lnTo>
                  <a:lnTo>
                    <a:pt x="12190878" y="463511"/>
                  </a:lnTo>
                  <a:cubicBezTo>
                    <a:pt x="12153135" y="467009"/>
                    <a:pt x="12115044" y="473199"/>
                    <a:pt x="12077247" y="476326"/>
                  </a:cubicBezTo>
                  <a:cubicBezTo>
                    <a:pt x="12046309" y="479039"/>
                    <a:pt x="12015361" y="479113"/>
                    <a:pt x="11984519" y="479926"/>
                  </a:cubicBezTo>
                  <a:cubicBezTo>
                    <a:pt x="11973267" y="480209"/>
                    <a:pt x="11961487" y="476791"/>
                    <a:pt x="11951602" y="478957"/>
                  </a:cubicBezTo>
                  <a:cubicBezTo>
                    <a:pt x="11853499" y="501073"/>
                    <a:pt x="11777038" y="475729"/>
                    <a:pt x="11690906" y="471969"/>
                  </a:cubicBezTo>
                  <a:cubicBezTo>
                    <a:pt x="11600360" y="467893"/>
                    <a:pt x="11511402" y="454529"/>
                    <a:pt x="11413967" y="476171"/>
                  </a:cubicBezTo>
                  <a:cubicBezTo>
                    <a:pt x="11355012" y="489303"/>
                    <a:pt x="11299075" y="508236"/>
                    <a:pt x="11240741" y="523168"/>
                  </a:cubicBezTo>
                  <a:cubicBezTo>
                    <a:pt x="11219996" y="528394"/>
                    <a:pt x="11196386" y="531384"/>
                    <a:pt x="11175007" y="532168"/>
                  </a:cubicBezTo>
                  <a:cubicBezTo>
                    <a:pt x="11071821" y="536505"/>
                    <a:pt x="10971305" y="549335"/>
                    <a:pt x="10873728" y="580252"/>
                  </a:cubicBezTo>
                  <a:cubicBezTo>
                    <a:pt x="10856994" y="585472"/>
                    <a:pt x="10839158" y="590659"/>
                    <a:pt x="10821308" y="593206"/>
                  </a:cubicBezTo>
                  <a:cubicBezTo>
                    <a:pt x="10723502" y="607161"/>
                    <a:pt x="10626926" y="616975"/>
                    <a:pt x="10530813" y="612183"/>
                  </a:cubicBezTo>
                  <a:cubicBezTo>
                    <a:pt x="10498529" y="610558"/>
                    <a:pt x="10460887" y="619894"/>
                    <a:pt x="10426051" y="623353"/>
                  </a:cubicBezTo>
                  <a:cubicBezTo>
                    <a:pt x="10393742" y="626643"/>
                    <a:pt x="10360822" y="630773"/>
                    <a:pt x="10329158" y="630947"/>
                  </a:cubicBezTo>
                  <a:cubicBezTo>
                    <a:pt x="10282926" y="631124"/>
                    <a:pt x="10240700" y="636394"/>
                    <a:pt x="10194729" y="648616"/>
                  </a:cubicBezTo>
                  <a:cubicBezTo>
                    <a:pt x="10150849" y="660164"/>
                    <a:pt x="10102289" y="664450"/>
                    <a:pt x="10055908" y="671255"/>
                  </a:cubicBezTo>
                  <a:cubicBezTo>
                    <a:pt x="10004176" y="678825"/>
                    <a:pt x="9952444" y="686394"/>
                    <a:pt x="9900553" y="692854"/>
                  </a:cubicBezTo>
                  <a:cubicBezTo>
                    <a:pt x="9879795" y="695439"/>
                    <a:pt x="9855182" y="691398"/>
                    <a:pt x="9838466" y="696804"/>
                  </a:cubicBezTo>
                  <a:cubicBezTo>
                    <a:pt x="9784565" y="714689"/>
                    <a:pt x="9727519" y="710556"/>
                    <a:pt x="9672959" y="723815"/>
                  </a:cubicBezTo>
                  <a:cubicBezTo>
                    <a:pt x="9646222" y="730463"/>
                    <a:pt x="9614442" y="727256"/>
                    <a:pt x="9585068" y="730692"/>
                  </a:cubicBezTo>
                  <a:cubicBezTo>
                    <a:pt x="9537049" y="736221"/>
                    <a:pt x="9489296" y="743601"/>
                    <a:pt x="9441409" y="750054"/>
                  </a:cubicBezTo>
                  <a:cubicBezTo>
                    <a:pt x="9425676" y="752111"/>
                    <a:pt x="9410220" y="753560"/>
                    <a:pt x="9394461" y="755430"/>
                  </a:cubicBezTo>
                  <a:cubicBezTo>
                    <a:pt x="9380486" y="757048"/>
                    <a:pt x="9365613" y="757471"/>
                    <a:pt x="9352592" y="760649"/>
                  </a:cubicBezTo>
                  <a:cubicBezTo>
                    <a:pt x="9305417" y="772101"/>
                    <a:pt x="9259381" y="786411"/>
                    <a:pt x="9211616" y="796247"/>
                  </a:cubicBezTo>
                  <a:cubicBezTo>
                    <a:pt x="9170222" y="804795"/>
                    <a:pt x="9126525" y="807444"/>
                    <a:pt x="9084669" y="815302"/>
                  </a:cubicBezTo>
                  <a:cubicBezTo>
                    <a:pt x="9010870" y="829041"/>
                    <a:pt x="8937414" y="845187"/>
                    <a:pt x="8863668" y="859297"/>
                  </a:cubicBezTo>
                  <a:cubicBezTo>
                    <a:pt x="8847708" y="862330"/>
                    <a:pt x="8830274" y="860095"/>
                    <a:pt x="8813798" y="862069"/>
                  </a:cubicBezTo>
                  <a:cubicBezTo>
                    <a:pt x="8762264" y="868478"/>
                    <a:pt x="8710835" y="875625"/>
                    <a:pt x="8659353" y="882405"/>
                  </a:cubicBezTo>
                  <a:cubicBezTo>
                    <a:pt x="8630057" y="886395"/>
                    <a:pt x="8600507" y="891178"/>
                    <a:pt x="8571354" y="893639"/>
                  </a:cubicBezTo>
                  <a:cubicBezTo>
                    <a:pt x="8532845" y="896867"/>
                    <a:pt x="8497745" y="898475"/>
                    <a:pt x="8464108" y="918003"/>
                  </a:cubicBezTo>
                  <a:cubicBezTo>
                    <a:pt x="8412329" y="948238"/>
                    <a:pt x="8341124" y="949522"/>
                    <a:pt x="8278326" y="963768"/>
                  </a:cubicBezTo>
                  <a:cubicBezTo>
                    <a:pt x="8262088" y="967407"/>
                    <a:pt x="8245337" y="969986"/>
                    <a:pt x="8229130" y="973809"/>
                  </a:cubicBezTo>
                  <a:cubicBezTo>
                    <a:pt x="8199181" y="980914"/>
                    <a:pt x="8169649" y="988337"/>
                    <a:pt x="8139753" y="995814"/>
                  </a:cubicBezTo>
                  <a:cubicBezTo>
                    <a:pt x="8134480" y="997131"/>
                    <a:pt x="8128440" y="998184"/>
                    <a:pt x="8123573" y="999822"/>
                  </a:cubicBezTo>
                  <a:cubicBezTo>
                    <a:pt x="8078630" y="1014163"/>
                    <a:pt x="8034567" y="1029513"/>
                    <a:pt x="7988700" y="1042478"/>
                  </a:cubicBezTo>
                  <a:cubicBezTo>
                    <a:pt x="7966304" y="1048883"/>
                    <a:pt x="7941012" y="1052870"/>
                    <a:pt x="7917216" y="1054564"/>
                  </a:cubicBezTo>
                  <a:cubicBezTo>
                    <a:pt x="7847638" y="1059583"/>
                    <a:pt x="7779166" y="1067275"/>
                    <a:pt x="7710917" y="1084189"/>
                  </a:cubicBezTo>
                  <a:cubicBezTo>
                    <a:pt x="7683829" y="1090884"/>
                    <a:pt x="7652467" y="1090639"/>
                    <a:pt x="7622961" y="1093150"/>
                  </a:cubicBezTo>
                  <a:cubicBezTo>
                    <a:pt x="7552363" y="1098691"/>
                    <a:pt x="7481712" y="1103860"/>
                    <a:pt x="7410784" y="1109639"/>
                  </a:cubicBezTo>
                  <a:cubicBezTo>
                    <a:pt x="7366507" y="1113312"/>
                    <a:pt x="7322032" y="1118146"/>
                    <a:pt x="7277756" y="1121821"/>
                  </a:cubicBezTo>
                  <a:cubicBezTo>
                    <a:pt x="7226620" y="1125905"/>
                    <a:pt x="7175603" y="1128276"/>
                    <a:pt x="7124542" y="1132917"/>
                  </a:cubicBezTo>
                  <a:cubicBezTo>
                    <a:pt x="7066295" y="1138206"/>
                    <a:pt x="7008030" y="1145954"/>
                    <a:pt x="6949754" y="1151057"/>
                  </a:cubicBezTo>
                  <a:cubicBezTo>
                    <a:pt x="6843219" y="1160027"/>
                    <a:pt x="6736885" y="1167834"/>
                    <a:pt x="6630251" y="1176062"/>
                  </a:cubicBezTo>
                  <a:cubicBezTo>
                    <a:pt x="6526851" y="1184017"/>
                    <a:pt x="6423558" y="1192712"/>
                    <a:pt x="6320635" y="1198900"/>
                  </a:cubicBezTo>
                  <a:cubicBezTo>
                    <a:pt x="6277299" y="1201495"/>
                    <a:pt x="6235234" y="1197678"/>
                    <a:pt x="6192345" y="1198322"/>
                  </a:cubicBezTo>
                  <a:cubicBezTo>
                    <a:pt x="6117133" y="1199611"/>
                    <a:pt x="6041420" y="1202484"/>
                    <a:pt x="5966564" y="1203722"/>
                  </a:cubicBezTo>
                  <a:cubicBezTo>
                    <a:pt x="5933146" y="1204337"/>
                    <a:pt x="5900756" y="1201973"/>
                    <a:pt x="5867229" y="1201846"/>
                  </a:cubicBezTo>
                  <a:cubicBezTo>
                    <a:pt x="5788182" y="1201795"/>
                    <a:pt x="5708356" y="1203932"/>
                    <a:pt x="5630174" y="1202247"/>
                  </a:cubicBezTo>
                  <a:cubicBezTo>
                    <a:pt x="5535910" y="1200212"/>
                    <a:pt x="5442985" y="1194778"/>
                    <a:pt x="5348950" y="1191767"/>
                  </a:cubicBezTo>
                  <a:cubicBezTo>
                    <a:pt x="5313812" y="1190550"/>
                    <a:pt x="5277253" y="1192178"/>
                    <a:pt x="5241230" y="1192407"/>
                  </a:cubicBezTo>
                  <a:cubicBezTo>
                    <a:pt x="5151317" y="1192774"/>
                    <a:pt x="5061658" y="1192348"/>
                    <a:pt x="4971135" y="1193558"/>
                  </a:cubicBezTo>
                  <a:cubicBezTo>
                    <a:pt x="4937687" y="1193987"/>
                    <a:pt x="4903115" y="1199298"/>
                    <a:pt x="4869418" y="1200518"/>
                  </a:cubicBezTo>
                  <a:cubicBezTo>
                    <a:pt x="4830285" y="1201946"/>
                    <a:pt x="4791350" y="1202214"/>
                    <a:pt x="4753276" y="1200849"/>
                  </a:cubicBezTo>
                  <a:cubicBezTo>
                    <a:pt x="4705684" y="1199143"/>
                    <a:pt x="4659174" y="1194828"/>
                    <a:pt x="4611885" y="1192700"/>
                  </a:cubicBezTo>
                  <a:cubicBezTo>
                    <a:pt x="4533821" y="1189297"/>
                    <a:pt x="4455422" y="1186134"/>
                    <a:pt x="4376827" y="1184130"/>
                  </a:cubicBezTo>
                  <a:cubicBezTo>
                    <a:pt x="4347228" y="1183445"/>
                    <a:pt x="4315376" y="1187422"/>
                    <a:pt x="4285473" y="1187157"/>
                  </a:cubicBezTo>
                  <a:cubicBezTo>
                    <a:pt x="4145776" y="1185752"/>
                    <a:pt x="4006048" y="1184161"/>
                    <a:pt x="3866545" y="1181595"/>
                  </a:cubicBezTo>
                  <a:cubicBezTo>
                    <a:pt x="3794232" y="1180206"/>
                    <a:pt x="3723635" y="1175550"/>
                    <a:pt x="3651344" y="1174347"/>
                  </a:cubicBezTo>
                  <a:cubicBezTo>
                    <a:pt x="3607887" y="1173561"/>
                    <a:pt x="3561909" y="1178043"/>
                    <a:pt x="3518455" y="1177257"/>
                  </a:cubicBezTo>
                  <a:cubicBezTo>
                    <a:pt x="3478289" y="1176567"/>
                    <a:pt x="3440401" y="1171399"/>
                    <a:pt x="3400820" y="1169684"/>
                  </a:cubicBezTo>
                  <a:cubicBezTo>
                    <a:pt x="3279826" y="1164098"/>
                    <a:pt x="3157312" y="1160620"/>
                    <a:pt x="3037156" y="1153216"/>
                  </a:cubicBezTo>
                  <a:cubicBezTo>
                    <a:pt x="2978375" y="1149707"/>
                    <a:pt x="2922431" y="1140507"/>
                    <a:pt x="2866262" y="1132282"/>
                  </a:cubicBezTo>
                  <a:cubicBezTo>
                    <a:pt x="2771051" y="1118488"/>
                    <a:pt x="2677109" y="1103379"/>
                    <a:pt x="2582175" y="1088978"/>
                  </a:cubicBezTo>
                  <a:cubicBezTo>
                    <a:pt x="2511092" y="1078351"/>
                    <a:pt x="2447358" y="1063085"/>
                    <a:pt x="2395408" y="1035944"/>
                  </a:cubicBezTo>
                  <a:cubicBezTo>
                    <a:pt x="2371413" y="1023507"/>
                    <a:pt x="2331677" y="1015582"/>
                    <a:pt x="2294753" y="1014617"/>
                  </a:cubicBezTo>
                  <a:cubicBezTo>
                    <a:pt x="2228581" y="1012919"/>
                    <a:pt x="2177385" y="998697"/>
                    <a:pt x="2122946" y="984750"/>
                  </a:cubicBezTo>
                  <a:cubicBezTo>
                    <a:pt x="2054123" y="967003"/>
                    <a:pt x="1981587" y="951294"/>
                    <a:pt x="1905506" y="941379"/>
                  </a:cubicBezTo>
                  <a:cubicBezTo>
                    <a:pt x="1830546" y="931682"/>
                    <a:pt x="1747931" y="932140"/>
                    <a:pt x="1671047" y="924227"/>
                  </a:cubicBezTo>
                  <a:cubicBezTo>
                    <a:pt x="1625938" y="919522"/>
                    <a:pt x="1585615" y="907527"/>
                    <a:pt x="1543858" y="898189"/>
                  </a:cubicBezTo>
                  <a:cubicBezTo>
                    <a:pt x="1502095" y="888854"/>
                    <a:pt x="1460608" y="878912"/>
                    <a:pt x="1419786" y="868499"/>
                  </a:cubicBezTo>
                  <a:cubicBezTo>
                    <a:pt x="1397488" y="862805"/>
                    <a:pt x="1378079" y="854434"/>
                    <a:pt x="1355118" y="849213"/>
                  </a:cubicBezTo>
                  <a:cubicBezTo>
                    <a:pt x="1311850" y="839526"/>
                    <a:pt x="1265355" y="832753"/>
                    <a:pt x="1223715" y="821701"/>
                  </a:cubicBezTo>
                  <a:cubicBezTo>
                    <a:pt x="1183579" y="811000"/>
                    <a:pt x="1138866" y="809071"/>
                    <a:pt x="1094195" y="804871"/>
                  </a:cubicBezTo>
                  <a:cubicBezTo>
                    <a:pt x="1060247" y="801783"/>
                    <a:pt x="1034232" y="787935"/>
                    <a:pt x="1001117" y="783029"/>
                  </a:cubicBezTo>
                  <a:cubicBezTo>
                    <a:pt x="953855" y="775989"/>
                    <a:pt x="916855" y="764275"/>
                    <a:pt x="879550" y="747883"/>
                  </a:cubicBezTo>
                  <a:cubicBezTo>
                    <a:pt x="837589" y="729513"/>
                    <a:pt x="770063" y="725929"/>
                    <a:pt x="711166" y="719038"/>
                  </a:cubicBezTo>
                  <a:cubicBezTo>
                    <a:pt x="661154" y="713145"/>
                    <a:pt x="604345" y="715773"/>
                    <a:pt x="557943" y="707100"/>
                  </a:cubicBezTo>
                  <a:cubicBezTo>
                    <a:pt x="525383" y="700983"/>
                    <a:pt x="499357" y="684492"/>
                    <a:pt x="480350" y="668701"/>
                  </a:cubicBezTo>
                  <a:cubicBezTo>
                    <a:pt x="437720" y="632864"/>
                    <a:pt x="370206" y="616629"/>
                    <a:pt x="296226" y="603582"/>
                  </a:cubicBezTo>
                  <a:cubicBezTo>
                    <a:pt x="220743" y="590183"/>
                    <a:pt x="148482" y="573868"/>
                    <a:pt x="72691" y="560891"/>
                  </a:cubicBezTo>
                  <a:lnTo>
                    <a:pt x="0" y="543485"/>
                  </a:lnTo>
                  <a:lnTo>
                    <a:pt x="0" y="384356"/>
                  </a:lnTo>
                  <a:lnTo>
                    <a:pt x="51786" y="393936"/>
                  </a:lnTo>
                  <a:cubicBezTo>
                    <a:pt x="104771" y="397705"/>
                    <a:pt x="153380" y="409085"/>
                    <a:pt x="205563" y="414858"/>
                  </a:cubicBezTo>
                  <a:cubicBezTo>
                    <a:pt x="254064" y="420400"/>
                    <a:pt x="305004" y="422574"/>
                    <a:pt x="354393" y="426666"/>
                  </a:cubicBezTo>
                  <a:cubicBezTo>
                    <a:pt x="386452" y="429268"/>
                    <a:pt x="420773" y="429846"/>
                    <a:pt x="448284" y="436307"/>
                  </a:cubicBezTo>
                  <a:cubicBezTo>
                    <a:pt x="499906" y="448391"/>
                    <a:pt x="551006" y="446575"/>
                    <a:pt x="611520" y="434165"/>
                  </a:cubicBezTo>
                  <a:cubicBezTo>
                    <a:pt x="654697" y="425360"/>
                    <a:pt x="702396" y="422709"/>
                    <a:pt x="746078" y="422520"/>
                  </a:cubicBezTo>
                  <a:cubicBezTo>
                    <a:pt x="798482" y="422217"/>
                    <a:pt x="848402" y="419816"/>
                    <a:pt x="902726" y="409988"/>
                  </a:cubicBezTo>
                  <a:cubicBezTo>
                    <a:pt x="977293" y="396517"/>
                    <a:pt x="1048430" y="397320"/>
                    <a:pt x="1113856" y="414229"/>
                  </a:cubicBezTo>
                  <a:cubicBezTo>
                    <a:pt x="1184157" y="432144"/>
                    <a:pt x="1258679" y="446436"/>
                    <a:pt x="1333451" y="459937"/>
                  </a:cubicBezTo>
                  <a:cubicBezTo>
                    <a:pt x="1354774" y="463882"/>
                    <a:pt x="1385287" y="463303"/>
                    <a:pt x="1408611" y="458277"/>
                  </a:cubicBezTo>
                  <a:cubicBezTo>
                    <a:pt x="1483494" y="441929"/>
                    <a:pt x="1561497" y="427024"/>
                    <a:pt x="1630193" y="403060"/>
                  </a:cubicBezTo>
                  <a:cubicBezTo>
                    <a:pt x="1735317" y="366347"/>
                    <a:pt x="1840889" y="337880"/>
                    <a:pt x="1956291" y="332366"/>
                  </a:cubicBezTo>
                  <a:cubicBezTo>
                    <a:pt x="1986671" y="330864"/>
                    <a:pt x="2019102" y="336055"/>
                    <a:pt x="2042816" y="344001"/>
                  </a:cubicBezTo>
                  <a:cubicBezTo>
                    <a:pt x="2085264" y="358149"/>
                    <a:pt x="2126351" y="370411"/>
                    <a:pt x="2183422" y="369633"/>
                  </a:cubicBezTo>
                  <a:cubicBezTo>
                    <a:pt x="2235037" y="368878"/>
                    <a:pt x="2279661" y="405941"/>
                    <a:pt x="2269568" y="439858"/>
                  </a:cubicBezTo>
                  <a:cubicBezTo>
                    <a:pt x="2258268" y="478100"/>
                    <a:pt x="2277764" y="504963"/>
                    <a:pt x="2331131" y="524162"/>
                  </a:cubicBezTo>
                  <a:cubicBezTo>
                    <a:pt x="2352982" y="531807"/>
                    <a:pt x="2364863" y="546161"/>
                    <a:pt x="2385114" y="555356"/>
                  </a:cubicBezTo>
                  <a:cubicBezTo>
                    <a:pt x="2401862" y="562975"/>
                    <a:pt x="2421929" y="570874"/>
                    <a:pt x="2444035" y="572629"/>
                  </a:cubicBezTo>
                  <a:cubicBezTo>
                    <a:pt x="2483471" y="575877"/>
                    <a:pt x="2509765" y="584022"/>
                    <a:pt x="2525981" y="603233"/>
                  </a:cubicBezTo>
                  <a:cubicBezTo>
                    <a:pt x="2549284" y="631253"/>
                    <a:pt x="2578522" y="657481"/>
                    <a:pt x="2603912" y="684824"/>
                  </a:cubicBezTo>
                  <a:cubicBezTo>
                    <a:pt x="2618912" y="700623"/>
                    <a:pt x="2643517" y="707119"/>
                    <a:pt x="2678830" y="706989"/>
                  </a:cubicBezTo>
                  <a:cubicBezTo>
                    <a:pt x="2699244" y="707100"/>
                    <a:pt x="2725618" y="705603"/>
                    <a:pt x="2738096" y="711375"/>
                  </a:cubicBezTo>
                  <a:cubicBezTo>
                    <a:pt x="2805963" y="742854"/>
                    <a:pt x="2895982" y="733031"/>
                    <a:pt x="2983808" y="728242"/>
                  </a:cubicBezTo>
                  <a:cubicBezTo>
                    <a:pt x="2993931" y="727743"/>
                    <a:pt x="3004009" y="726870"/>
                    <a:pt x="3013999" y="725445"/>
                  </a:cubicBezTo>
                  <a:cubicBezTo>
                    <a:pt x="3136004" y="707473"/>
                    <a:pt x="3250135" y="713469"/>
                    <a:pt x="3364421" y="720577"/>
                  </a:cubicBezTo>
                  <a:cubicBezTo>
                    <a:pt x="3394566" y="722506"/>
                    <a:pt x="3428052" y="719806"/>
                    <a:pt x="3460524" y="717627"/>
                  </a:cubicBezTo>
                  <a:cubicBezTo>
                    <a:pt x="3545332" y="712136"/>
                    <a:pt x="3633316" y="698261"/>
                    <a:pt x="3710984" y="714181"/>
                  </a:cubicBezTo>
                  <a:cubicBezTo>
                    <a:pt x="3772124" y="726606"/>
                    <a:pt x="3825031" y="745116"/>
                    <a:pt x="3850962" y="778801"/>
                  </a:cubicBezTo>
                  <a:cubicBezTo>
                    <a:pt x="3868397" y="801426"/>
                    <a:pt x="3898483" y="813185"/>
                    <a:pt x="3946288" y="816371"/>
                  </a:cubicBezTo>
                  <a:cubicBezTo>
                    <a:pt x="3987482" y="819178"/>
                    <a:pt x="4025133" y="827780"/>
                    <a:pt x="4065134" y="832458"/>
                  </a:cubicBezTo>
                  <a:cubicBezTo>
                    <a:pt x="4086248" y="834921"/>
                    <a:pt x="4110401" y="838273"/>
                    <a:pt x="4132175" y="835166"/>
                  </a:cubicBezTo>
                  <a:cubicBezTo>
                    <a:pt x="4190360" y="826865"/>
                    <a:pt x="4249455" y="817299"/>
                    <a:pt x="4305860" y="804155"/>
                  </a:cubicBezTo>
                  <a:cubicBezTo>
                    <a:pt x="4334043" y="797489"/>
                    <a:pt x="4360741" y="782918"/>
                    <a:pt x="4382133" y="769480"/>
                  </a:cubicBezTo>
                  <a:cubicBezTo>
                    <a:pt x="4404164" y="755387"/>
                    <a:pt x="4425554" y="747046"/>
                    <a:pt x="4453290" y="752531"/>
                  </a:cubicBezTo>
                  <a:cubicBezTo>
                    <a:pt x="4522269" y="766291"/>
                    <a:pt x="4590591" y="780524"/>
                    <a:pt x="4657973" y="795834"/>
                  </a:cubicBezTo>
                  <a:cubicBezTo>
                    <a:pt x="4669647" y="798512"/>
                    <a:pt x="4675989" y="807237"/>
                    <a:pt x="4682401" y="813875"/>
                  </a:cubicBezTo>
                  <a:cubicBezTo>
                    <a:pt x="4712327" y="844913"/>
                    <a:pt x="4739117" y="876968"/>
                    <a:pt x="4771816" y="907045"/>
                  </a:cubicBezTo>
                  <a:cubicBezTo>
                    <a:pt x="4783119" y="917328"/>
                    <a:pt x="4807948" y="922849"/>
                    <a:pt x="4827522" y="929875"/>
                  </a:cubicBezTo>
                  <a:cubicBezTo>
                    <a:pt x="4833683" y="932206"/>
                    <a:pt x="4845545" y="931080"/>
                    <a:pt x="4849943" y="933850"/>
                  </a:cubicBezTo>
                  <a:cubicBezTo>
                    <a:pt x="4888951" y="959630"/>
                    <a:pt x="4951289" y="954889"/>
                    <a:pt x="5009628" y="957895"/>
                  </a:cubicBezTo>
                  <a:cubicBezTo>
                    <a:pt x="5059525" y="960406"/>
                    <a:pt x="5111930" y="960103"/>
                    <a:pt x="5158713" y="963814"/>
                  </a:cubicBezTo>
                  <a:cubicBezTo>
                    <a:pt x="5231309" y="969696"/>
                    <a:pt x="5298175" y="973750"/>
                    <a:pt x="5376429" y="963150"/>
                  </a:cubicBezTo>
                  <a:cubicBezTo>
                    <a:pt x="5408581" y="958754"/>
                    <a:pt x="5448464" y="970244"/>
                    <a:pt x="5475789" y="980508"/>
                  </a:cubicBezTo>
                  <a:cubicBezTo>
                    <a:pt x="5528520" y="1000362"/>
                    <a:pt x="5584841" y="1001957"/>
                    <a:pt x="5653403" y="987267"/>
                  </a:cubicBezTo>
                  <a:cubicBezTo>
                    <a:pt x="5676010" y="982340"/>
                    <a:pt x="5702561" y="984594"/>
                    <a:pt x="5726343" y="985356"/>
                  </a:cubicBezTo>
                  <a:cubicBezTo>
                    <a:pt x="5748645" y="985951"/>
                    <a:pt x="5770112" y="988363"/>
                    <a:pt x="5790565" y="991299"/>
                  </a:cubicBezTo>
                  <a:cubicBezTo>
                    <a:pt x="5815130" y="994968"/>
                    <a:pt x="5845524" y="996109"/>
                    <a:pt x="5860261" y="1004957"/>
                  </a:cubicBezTo>
                  <a:cubicBezTo>
                    <a:pt x="5906804" y="1032492"/>
                    <a:pt x="5977071" y="1037384"/>
                    <a:pt x="6042103" y="1036225"/>
                  </a:cubicBezTo>
                  <a:cubicBezTo>
                    <a:pt x="6128234" y="1034887"/>
                    <a:pt x="6222271" y="1027703"/>
                    <a:pt x="6302000" y="989138"/>
                  </a:cubicBezTo>
                  <a:cubicBezTo>
                    <a:pt x="6349674" y="965908"/>
                    <a:pt x="6396954" y="955198"/>
                    <a:pt x="6452027" y="968488"/>
                  </a:cubicBezTo>
                  <a:cubicBezTo>
                    <a:pt x="6489403" y="977694"/>
                    <a:pt x="6558004" y="960730"/>
                    <a:pt x="6589207" y="939473"/>
                  </a:cubicBezTo>
                  <a:cubicBezTo>
                    <a:pt x="6600500" y="931820"/>
                    <a:pt x="6612150" y="924116"/>
                    <a:pt x="6631071" y="911221"/>
                  </a:cubicBezTo>
                  <a:cubicBezTo>
                    <a:pt x="6674307" y="951312"/>
                    <a:pt x="6752348" y="944331"/>
                    <a:pt x="6828276" y="942940"/>
                  </a:cubicBezTo>
                  <a:cubicBezTo>
                    <a:pt x="6874782" y="942157"/>
                    <a:pt x="6889175" y="963895"/>
                    <a:pt x="6900805" y="984139"/>
                  </a:cubicBezTo>
                  <a:cubicBezTo>
                    <a:pt x="6921317" y="1020675"/>
                    <a:pt x="6959798" y="1032556"/>
                    <a:pt x="7034669" y="1018664"/>
                  </a:cubicBezTo>
                  <a:cubicBezTo>
                    <a:pt x="7117339" y="1003282"/>
                    <a:pt x="7199639" y="985309"/>
                    <a:pt x="7281069" y="966326"/>
                  </a:cubicBezTo>
                  <a:cubicBezTo>
                    <a:pt x="7332523" y="954265"/>
                    <a:pt x="7378031" y="936255"/>
                    <a:pt x="7412782" y="909205"/>
                  </a:cubicBezTo>
                  <a:cubicBezTo>
                    <a:pt x="7446537" y="882863"/>
                    <a:pt x="7455447" y="884046"/>
                    <a:pt x="7500329" y="894825"/>
                  </a:cubicBezTo>
                  <a:cubicBezTo>
                    <a:pt x="7552746" y="907362"/>
                    <a:pt x="7606737" y="918163"/>
                    <a:pt x="7662326" y="927415"/>
                  </a:cubicBezTo>
                  <a:cubicBezTo>
                    <a:pt x="7679869" y="930387"/>
                    <a:pt x="7704116" y="926739"/>
                    <a:pt x="7725336" y="924843"/>
                  </a:cubicBezTo>
                  <a:cubicBezTo>
                    <a:pt x="7761322" y="921787"/>
                    <a:pt x="7798619" y="920242"/>
                    <a:pt x="7833282" y="913030"/>
                  </a:cubicBezTo>
                  <a:cubicBezTo>
                    <a:pt x="7866518" y="906022"/>
                    <a:pt x="7898636" y="893699"/>
                    <a:pt x="7928607" y="881682"/>
                  </a:cubicBezTo>
                  <a:cubicBezTo>
                    <a:pt x="8012313" y="848024"/>
                    <a:pt x="8088140" y="810204"/>
                    <a:pt x="8146599" y="762967"/>
                  </a:cubicBezTo>
                  <a:cubicBezTo>
                    <a:pt x="8154093" y="756799"/>
                    <a:pt x="8170251" y="752605"/>
                    <a:pt x="8183580" y="749004"/>
                  </a:cubicBezTo>
                  <a:cubicBezTo>
                    <a:pt x="8205314" y="743071"/>
                    <a:pt x="8227790" y="737221"/>
                    <a:pt x="8250226" y="733642"/>
                  </a:cubicBezTo>
                  <a:cubicBezTo>
                    <a:pt x="8359191" y="716208"/>
                    <a:pt x="8441165" y="678077"/>
                    <a:pt x="8505932" y="626541"/>
                  </a:cubicBezTo>
                  <a:cubicBezTo>
                    <a:pt x="8524587" y="611795"/>
                    <a:pt x="8540110" y="608258"/>
                    <a:pt x="8564196" y="618795"/>
                  </a:cubicBezTo>
                  <a:cubicBezTo>
                    <a:pt x="8592164" y="631042"/>
                    <a:pt x="8628034" y="619506"/>
                    <a:pt x="8660707" y="611068"/>
                  </a:cubicBezTo>
                  <a:cubicBezTo>
                    <a:pt x="8694444" y="602478"/>
                    <a:pt x="8728516" y="593650"/>
                    <a:pt x="8762258" y="585060"/>
                  </a:cubicBezTo>
                  <a:cubicBezTo>
                    <a:pt x="8787229" y="578854"/>
                    <a:pt x="8811901" y="573068"/>
                    <a:pt x="8836441" y="566357"/>
                  </a:cubicBezTo>
                  <a:cubicBezTo>
                    <a:pt x="8912858" y="545446"/>
                    <a:pt x="8983245" y="538424"/>
                    <a:pt x="9050731" y="559574"/>
                  </a:cubicBezTo>
                  <a:cubicBezTo>
                    <a:pt x="9102221" y="575829"/>
                    <a:pt x="9164952" y="573867"/>
                    <a:pt x="9229629" y="557463"/>
                  </a:cubicBezTo>
                  <a:cubicBezTo>
                    <a:pt x="9237708" y="555367"/>
                    <a:pt x="9247532" y="550189"/>
                    <a:pt x="9253453" y="550855"/>
                  </a:cubicBezTo>
                  <a:cubicBezTo>
                    <a:pt x="9342570" y="560231"/>
                    <a:pt x="9405312" y="512382"/>
                    <a:pt x="9484216" y="498670"/>
                  </a:cubicBezTo>
                  <a:cubicBezTo>
                    <a:pt x="9519037" y="492570"/>
                    <a:pt x="9552780" y="473782"/>
                    <a:pt x="9582635" y="458383"/>
                  </a:cubicBezTo>
                  <a:cubicBezTo>
                    <a:pt x="9623691" y="437230"/>
                    <a:pt x="9660185" y="417296"/>
                    <a:pt x="9719672" y="415606"/>
                  </a:cubicBezTo>
                  <a:cubicBezTo>
                    <a:pt x="9779191" y="414100"/>
                    <a:pt x="9830942" y="393877"/>
                    <a:pt x="9871786" y="366146"/>
                  </a:cubicBezTo>
                  <a:cubicBezTo>
                    <a:pt x="9903016" y="345075"/>
                    <a:pt x="9939572" y="338348"/>
                    <a:pt x="9984496" y="336659"/>
                  </a:cubicBezTo>
                  <a:cubicBezTo>
                    <a:pt x="10040644" y="334502"/>
                    <a:pt x="10098167" y="326673"/>
                    <a:pt x="10154710" y="322192"/>
                  </a:cubicBezTo>
                  <a:cubicBezTo>
                    <a:pt x="10166955" y="321200"/>
                    <a:pt x="10182671" y="321602"/>
                    <a:pt x="10190448" y="325024"/>
                  </a:cubicBezTo>
                  <a:cubicBezTo>
                    <a:pt x="10285771" y="367692"/>
                    <a:pt x="10409001" y="350677"/>
                    <a:pt x="10530738" y="335952"/>
                  </a:cubicBezTo>
                  <a:cubicBezTo>
                    <a:pt x="10604508" y="327126"/>
                    <a:pt x="10678399" y="316583"/>
                    <a:pt x="10752159" y="305116"/>
                  </a:cubicBezTo>
                  <a:cubicBezTo>
                    <a:pt x="10777122" y="301364"/>
                    <a:pt x="10803112" y="294635"/>
                    <a:pt x="10824454" y="285926"/>
                  </a:cubicBezTo>
                  <a:cubicBezTo>
                    <a:pt x="10868839" y="267698"/>
                    <a:pt x="10909149" y="246464"/>
                    <a:pt x="10953154" y="228101"/>
                  </a:cubicBezTo>
                  <a:cubicBezTo>
                    <a:pt x="10969624" y="221029"/>
                    <a:pt x="10991732" y="217687"/>
                    <a:pt x="11011616" y="214095"/>
                  </a:cubicBezTo>
                  <a:cubicBezTo>
                    <a:pt x="11046745" y="207572"/>
                    <a:pt x="11086643" y="206411"/>
                    <a:pt x="11116033" y="195420"/>
                  </a:cubicBezTo>
                  <a:cubicBezTo>
                    <a:pt x="11192469" y="166955"/>
                    <a:pt x="11266915" y="160298"/>
                    <a:pt x="11344305" y="166628"/>
                  </a:cubicBezTo>
                  <a:cubicBezTo>
                    <a:pt x="11452659" y="175526"/>
                    <a:pt x="11551628" y="159518"/>
                    <a:pt x="11639052" y="108525"/>
                  </a:cubicBezTo>
                  <a:cubicBezTo>
                    <a:pt x="11678387" y="85542"/>
                    <a:pt x="11720245" y="87878"/>
                    <a:pt x="11757534" y="96529"/>
                  </a:cubicBezTo>
                  <a:cubicBezTo>
                    <a:pt x="11800501" y="106639"/>
                    <a:pt x="11840706" y="105055"/>
                    <a:pt x="11885801" y="86727"/>
                  </a:cubicBezTo>
                  <a:cubicBezTo>
                    <a:pt x="11895786" y="82658"/>
                    <a:pt x="11910606" y="81866"/>
                    <a:pt x="11922876" y="81059"/>
                  </a:cubicBezTo>
                  <a:cubicBezTo>
                    <a:pt x="11992785" y="75805"/>
                    <a:pt x="12063502" y="73646"/>
                    <a:pt x="12115333" y="33586"/>
                  </a:cubicBezTo>
                  <a:cubicBezTo>
                    <a:pt x="12125502" y="25714"/>
                    <a:pt x="12143695" y="20476"/>
                    <a:pt x="12158082" y="1408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45" name="Freeform: Shape 1044">
              <a:extLst>
                <a:ext uri="{FF2B5EF4-FFF2-40B4-BE49-F238E27FC236}">
                  <a16:creationId xmlns:a16="http://schemas.microsoft.com/office/drawing/2014/main" id="{D088221B-C76B-4ADD-99AA-26982E3E71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83182"/>
              <a:ext cx="12192000" cy="1203823"/>
            </a:xfrm>
            <a:custGeom>
              <a:avLst/>
              <a:gdLst>
                <a:gd name="connsiteX0" fmla="*/ 12192000 w 12192000"/>
                <a:gd name="connsiteY0" fmla="*/ 0 h 1203823"/>
                <a:gd name="connsiteX1" fmla="*/ 12192000 w 12192000"/>
                <a:gd name="connsiteY1" fmla="*/ 463428 h 1203823"/>
                <a:gd name="connsiteX2" fmla="*/ 12190878 w 12192000"/>
                <a:gd name="connsiteY2" fmla="*/ 463511 h 1203823"/>
                <a:gd name="connsiteX3" fmla="*/ 12077247 w 12192000"/>
                <a:gd name="connsiteY3" fmla="*/ 476326 h 1203823"/>
                <a:gd name="connsiteX4" fmla="*/ 11984519 w 12192000"/>
                <a:gd name="connsiteY4" fmla="*/ 479926 h 1203823"/>
                <a:gd name="connsiteX5" fmla="*/ 11951602 w 12192000"/>
                <a:gd name="connsiteY5" fmla="*/ 478957 h 1203823"/>
                <a:gd name="connsiteX6" fmla="*/ 11690906 w 12192000"/>
                <a:gd name="connsiteY6" fmla="*/ 471969 h 1203823"/>
                <a:gd name="connsiteX7" fmla="*/ 11413967 w 12192000"/>
                <a:gd name="connsiteY7" fmla="*/ 476171 h 1203823"/>
                <a:gd name="connsiteX8" fmla="*/ 11240741 w 12192000"/>
                <a:gd name="connsiteY8" fmla="*/ 523168 h 1203823"/>
                <a:gd name="connsiteX9" fmla="*/ 11175007 w 12192000"/>
                <a:gd name="connsiteY9" fmla="*/ 532168 h 1203823"/>
                <a:gd name="connsiteX10" fmla="*/ 10873728 w 12192000"/>
                <a:gd name="connsiteY10" fmla="*/ 580252 h 1203823"/>
                <a:gd name="connsiteX11" fmla="*/ 10821308 w 12192000"/>
                <a:gd name="connsiteY11" fmla="*/ 593206 h 1203823"/>
                <a:gd name="connsiteX12" fmla="*/ 10530813 w 12192000"/>
                <a:gd name="connsiteY12" fmla="*/ 612183 h 1203823"/>
                <a:gd name="connsiteX13" fmla="*/ 10426051 w 12192000"/>
                <a:gd name="connsiteY13" fmla="*/ 623353 h 1203823"/>
                <a:gd name="connsiteX14" fmla="*/ 10329158 w 12192000"/>
                <a:gd name="connsiteY14" fmla="*/ 630947 h 1203823"/>
                <a:gd name="connsiteX15" fmla="*/ 10194729 w 12192000"/>
                <a:gd name="connsiteY15" fmla="*/ 648616 h 1203823"/>
                <a:gd name="connsiteX16" fmla="*/ 10055908 w 12192000"/>
                <a:gd name="connsiteY16" fmla="*/ 671255 h 1203823"/>
                <a:gd name="connsiteX17" fmla="*/ 9900553 w 12192000"/>
                <a:gd name="connsiteY17" fmla="*/ 692854 h 1203823"/>
                <a:gd name="connsiteX18" fmla="*/ 9838466 w 12192000"/>
                <a:gd name="connsiteY18" fmla="*/ 696804 h 1203823"/>
                <a:gd name="connsiteX19" fmla="*/ 9672959 w 12192000"/>
                <a:gd name="connsiteY19" fmla="*/ 723815 h 1203823"/>
                <a:gd name="connsiteX20" fmla="*/ 9585068 w 12192000"/>
                <a:gd name="connsiteY20" fmla="*/ 730692 h 1203823"/>
                <a:gd name="connsiteX21" fmla="*/ 9441409 w 12192000"/>
                <a:gd name="connsiteY21" fmla="*/ 750054 h 1203823"/>
                <a:gd name="connsiteX22" fmla="*/ 9394461 w 12192000"/>
                <a:gd name="connsiteY22" fmla="*/ 755430 h 1203823"/>
                <a:gd name="connsiteX23" fmla="*/ 9352592 w 12192000"/>
                <a:gd name="connsiteY23" fmla="*/ 760649 h 1203823"/>
                <a:gd name="connsiteX24" fmla="*/ 9211616 w 12192000"/>
                <a:gd name="connsiteY24" fmla="*/ 796247 h 1203823"/>
                <a:gd name="connsiteX25" fmla="*/ 9084669 w 12192000"/>
                <a:gd name="connsiteY25" fmla="*/ 815302 h 1203823"/>
                <a:gd name="connsiteX26" fmla="*/ 8863668 w 12192000"/>
                <a:gd name="connsiteY26" fmla="*/ 859297 h 1203823"/>
                <a:gd name="connsiteX27" fmla="*/ 8813798 w 12192000"/>
                <a:gd name="connsiteY27" fmla="*/ 862069 h 1203823"/>
                <a:gd name="connsiteX28" fmla="*/ 8659353 w 12192000"/>
                <a:gd name="connsiteY28" fmla="*/ 882405 h 1203823"/>
                <a:gd name="connsiteX29" fmla="*/ 8571354 w 12192000"/>
                <a:gd name="connsiteY29" fmla="*/ 893639 h 1203823"/>
                <a:gd name="connsiteX30" fmla="*/ 8464108 w 12192000"/>
                <a:gd name="connsiteY30" fmla="*/ 918003 h 1203823"/>
                <a:gd name="connsiteX31" fmla="*/ 8278326 w 12192000"/>
                <a:gd name="connsiteY31" fmla="*/ 963768 h 1203823"/>
                <a:gd name="connsiteX32" fmla="*/ 8229130 w 12192000"/>
                <a:gd name="connsiteY32" fmla="*/ 973809 h 1203823"/>
                <a:gd name="connsiteX33" fmla="*/ 8139753 w 12192000"/>
                <a:gd name="connsiteY33" fmla="*/ 995814 h 1203823"/>
                <a:gd name="connsiteX34" fmla="*/ 8123573 w 12192000"/>
                <a:gd name="connsiteY34" fmla="*/ 999822 h 1203823"/>
                <a:gd name="connsiteX35" fmla="*/ 7988700 w 12192000"/>
                <a:gd name="connsiteY35" fmla="*/ 1042478 h 1203823"/>
                <a:gd name="connsiteX36" fmla="*/ 7917216 w 12192000"/>
                <a:gd name="connsiteY36" fmla="*/ 1054564 h 1203823"/>
                <a:gd name="connsiteX37" fmla="*/ 7710917 w 12192000"/>
                <a:gd name="connsiteY37" fmla="*/ 1084189 h 1203823"/>
                <a:gd name="connsiteX38" fmla="*/ 7622961 w 12192000"/>
                <a:gd name="connsiteY38" fmla="*/ 1093150 h 1203823"/>
                <a:gd name="connsiteX39" fmla="*/ 7410784 w 12192000"/>
                <a:gd name="connsiteY39" fmla="*/ 1109639 h 1203823"/>
                <a:gd name="connsiteX40" fmla="*/ 7277756 w 12192000"/>
                <a:gd name="connsiteY40" fmla="*/ 1121821 h 1203823"/>
                <a:gd name="connsiteX41" fmla="*/ 7124542 w 12192000"/>
                <a:gd name="connsiteY41" fmla="*/ 1132917 h 1203823"/>
                <a:gd name="connsiteX42" fmla="*/ 6949754 w 12192000"/>
                <a:gd name="connsiteY42" fmla="*/ 1151057 h 1203823"/>
                <a:gd name="connsiteX43" fmla="*/ 6630251 w 12192000"/>
                <a:gd name="connsiteY43" fmla="*/ 1176062 h 1203823"/>
                <a:gd name="connsiteX44" fmla="*/ 6320635 w 12192000"/>
                <a:gd name="connsiteY44" fmla="*/ 1198900 h 1203823"/>
                <a:gd name="connsiteX45" fmla="*/ 6192345 w 12192000"/>
                <a:gd name="connsiteY45" fmla="*/ 1198322 h 1203823"/>
                <a:gd name="connsiteX46" fmla="*/ 5966564 w 12192000"/>
                <a:gd name="connsiteY46" fmla="*/ 1203722 h 1203823"/>
                <a:gd name="connsiteX47" fmla="*/ 5867229 w 12192000"/>
                <a:gd name="connsiteY47" fmla="*/ 1201846 h 1203823"/>
                <a:gd name="connsiteX48" fmla="*/ 5630174 w 12192000"/>
                <a:gd name="connsiteY48" fmla="*/ 1202247 h 1203823"/>
                <a:gd name="connsiteX49" fmla="*/ 5348950 w 12192000"/>
                <a:gd name="connsiteY49" fmla="*/ 1191767 h 1203823"/>
                <a:gd name="connsiteX50" fmla="*/ 5241230 w 12192000"/>
                <a:gd name="connsiteY50" fmla="*/ 1192407 h 1203823"/>
                <a:gd name="connsiteX51" fmla="*/ 4971135 w 12192000"/>
                <a:gd name="connsiteY51" fmla="*/ 1193558 h 1203823"/>
                <a:gd name="connsiteX52" fmla="*/ 4869418 w 12192000"/>
                <a:gd name="connsiteY52" fmla="*/ 1200518 h 1203823"/>
                <a:gd name="connsiteX53" fmla="*/ 4753276 w 12192000"/>
                <a:gd name="connsiteY53" fmla="*/ 1200849 h 1203823"/>
                <a:gd name="connsiteX54" fmla="*/ 4611885 w 12192000"/>
                <a:gd name="connsiteY54" fmla="*/ 1192700 h 1203823"/>
                <a:gd name="connsiteX55" fmla="*/ 4376827 w 12192000"/>
                <a:gd name="connsiteY55" fmla="*/ 1184130 h 1203823"/>
                <a:gd name="connsiteX56" fmla="*/ 4285473 w 12192000"/>
                <a:gd name="connsiteY56" fmla="*/ 1187157 h 1203823"/>
                <a:gd name="connsiteX57" fmla="*/ 3866545 w 12192000"/>
                <a:gd name="connsiteY57" fmla="*/ 1181595 h 1203823"/>
                <a:gd name="connsiteX58" fmla="*/ 3651344 w 12192000"/>
                <a:gd name="connsiteY58" fmla="*/ 1174347 h 1203823"/>
                <a:gd name="connsiteX59" fmla="*/ 3518455 w 12192000"/>
                <a:gd name="connsiteY59" fmla="*/ 1177257 h 1203823"/>
                <a:gd name="connsiteX60" fmla="*/ 3400820 w 12192000"/>
                <a:gd name="connsiteY60" fmla="*/ 1169684 h 1203823"/>
                <a:gd name="connsiteX61" fmla="*/ 3037156 w 12192000"/>
                <a:gd name="connsiteY61" fmla="*/ 1153216 h 1203823"/>
                <a:gd name="connsiteX62" fmla="*/ 2866262 w 12192000"/>
                <a:gd name="connsiteY62" fmla="*/ 1132282 h 1203823"/>
                <a:gd name="connsiteX63" fmla="*/ 2582175 w 12192000"/>
                <a:gd name="connsiteY63" fmla="*/ 1088978 h 1203823"/>
                <a:gd name="connsiteX64" fmla="*/ 2395408 w 12192000"/>
                <a:gd name="connsiteY64" fmla="*/ 1035944 h 1203823"/>
                <a:gd name="connsiteX65" fmla="*/ 2294753 w 12192000"/>
                <a:gd name="connsiteY65" fmla="*/ 1014617 h 1203823"/>
                <a:gd name="connsiteX66" fmla="*/ 2122946 w 12192000"/>
                <a:gd name="connsiteY66" fmla="*/ 984750 h 1203823"/>
                <a:gd name="connsiteX67" fmla="*/ 1905506 w 12192000"/>
                <a:gd name="connsiteY67" fmla="*/ 941379 h 1203823"/>
                <a:gd name="connsiteX68" fmla="*/ 1671047 w 12192000"/>
                <a:gd name="connsiteY68" fmla="*/ 924227 h 1203823"/>
                <a:gd name="connsiteX69" fmla="*/ 1543858 w 12192000"/>
                <a:gd name="connsiteY69" fmla="*/ 898189 h 1203823"/>
                <a:gd name="connsiteX70" fmla="*/ 1419786 w 12192000"/>
                <a:gd name="connsiteY70" fmla="*/ 868499 h 1203823"/>
                <a:gd name="connsiteX71" fmla="*/ 1355118 w 12192000"/>
                <a:gd name="connsiteY71" fmla="*/ 849213 h 1203823"/>
                <a:gd name="connsiteX72" fmla="*/ 1223715 w 12192000"/>
                <a:gd name="connsiteY72" fmla="*/ 821701 h 1203823"/>
                <a:gd name="connsiteX73" fmla="*/ 1094195 w 12192000"/>
                <a:gd name="connsiteY73" fmla="*/ 804871 h 1203823"/>
                <a:gd name="connsiteX74" fmla="*/ 1001117 w 12192000"/>
                <a:gd name="connsiteY74" fmla="*/ 783029 h 1203823"/>
                <a:gd name="connsiteX75" fmla="*/ 879550 w 12192000"/>
                <a:gd name="connsiteY75" fmla="*/ 747883 h 1203823"/>
                <a:gd name="connsiteX76" fmla="*/ 711166 w 12192000"/>
                <a:gd name="connsiteY76" fmla="*/ 719038 h 1203823"/>
                <a:gd name="connsiteX77" fmla="*/ 557943 w 12192000"/>
                <a:gd name="connsiteY77" fmla="*/ 707100 h 1203823"/>
                <a:gd name="connsiteX78" fmla="*/ 480350 w 12192000"/>
                <a:gd name="connsiteY78" fmla="*/ 668701 h 1203823"/>
                <a:gd name="connsiteX79" fmla="*/ 296226 w 12192000"/>
                <a:gd name="connsiteY79" fmla="*/ 603582 h 1203823"/>
                <a:gd name="connsiteX80" fmla="*/ 72691 w 12192000"/>
                <a:gd name="connsiteY80" fmla="*/ 560891 h 1203823"/>
                <a:gd name="connsiteX81" fmla="*/ 0 w 12192000"/>
                <a:gd name="connsiteY81" fmla="*/ 543485 h 1203823"/>
                <a:gd name="connsiteX82" fmla="*/ 0 w 12192000"/>
                <a:gd name="connsiteY82" fmla="*/ 384356 h 1203823"/>
                <a:gd name="connsiteX83" fmla="*/ 51786 w 12192000"/>
                <a:gd name="connsiteY83" fmla="*/ 393936 h 1203823"/>
                <a:gd name="connsiteX84" fmla="*/ 205563 w 12192000"/>
                <a:gd name="connsiteY84" fmla="*/ 414858 h 1203823"/>
                <a:gd name="connsiteX85" fmla="*/ 354393 w 12192000"/>
                <a:gd name="connsiteY85" fmla="*/ 426666 h 1203823"/>
                <a:gd name="connsiteX86" fmla="*/ 448284 w 12192000"/>
                <a:gd name="connsiteY86" fmla="*/ 436307 h 1203823"/>
                <a:gd name="connsiteX87" fmla="*/ 611520 w 12192000"/>
                <a:gd name="connsiteY87" fmla="*/ 434165 h 1203823"/>
                <a:gd name="connsiteX88" fmla="*/ 746078 w 12192000"/>
                <a:gd name="connsiteY88" fmla="*/ 422520 h 1203823"/>
                <a:gd name="connsiteX89" fmla="*/ 902726 w 12192000"/>
                <a:gd name="connsiteY89" fmla="*/ 409988 h 1203823"/>
                <a:gd name="connsiteX90" fmla="*/ 1113856 w 12192000"/>
                <a:gd name="connsiteY90" fmla="*/ 414229 h 1203823"/>
                <a:gd name="connsiteX91" fmla="*/ 1333451 w 12192000"/>
                <a:gd name="connsiteY91" fmla="*/ 459937 h 1203823"/>
                <a:gd name="connsiteX92" fmla="*/ 1408611 w 12192000"/>
                <a:gd name="connsiteY92" fmla="*/ 458277 h 1203823"/>
                <a:gd name="connsiteX93" fmla="*/ 1630193 w 12192000"/>
                <a:gd name="connsiteY93" fmla="*/ 403060 h 1203823"/>
                <a:gd name="connsiteX94" fmla="*/ 1956291 w 12192000"/>
                <a:gd name="connsiteY94" fmla="*/ 332366 h 1203823"/>
                <a:gd name="connsiteX95" fmla="*/ 2042816 w 12192000"/>
                <a:gd name="connsiteY95" fmla="*/ 344001 h 1203823"/>
                <a:gd name="connsiteX96" fmla="*/ 2183422 w 12192000"/>
                <a:gd name="connsiteY96" fmla="*/ 369633 h 1203823"/>
                <a:gd name="connsiteX97" fmla="*/ 2269568 w 12192000"/>
                <a:gd name="connsiteY97" fmla="*/ 439858 h 1203823"/>
                <a:gd name="connsiteX98" fmla="*/ 2331131 w 12192000"/>
                <a:gd name="connsiteY98" fmla="*/ 524162 h 1203823"/>
                <a:gd name="connsiteX99" fmla="*/ 2385114 w 12192000"/>
                <a:gd name="connsiteY99" fmla="*/ 555356 h 1203823"/>
                <a:gd name="connsiteX100" fmla="*/ 2444035 w 12192000"/>
                <a:gd name="connsiteY100" fmla="*/ 572629 h 1203823"/>
                <a:gd name="connsiteX101" fmla="*/ 2525981 w 12192000"/>
                <a:gd name="connsiteY101" fmla="*/ 603233 h 1203823"/>
                <a:gd name="connsiteX102" fmla="*/ 2603912 w 12192000"/>
                <a:gd name="connsiteY102" fmla="*/ 684824 h 1203823"/>
                <a:gd name="connsiteX103" fmla="*/ 2678830 w 12192000"/>
                <a:gd name="connsiteY103" fmla="*/ 706989 h 1203823"/>
                <a:gd name="connsiteX104" fmla="*/ 2738096 w 12192000"/>
                <a:gd name="connsiteY104" fmla="*/ 711375 h 1203823"/>
                <a:gd name="connsiteX105" fmla="*/ 2983808 w 12192000"/>
                <a:gd name="connsiteY105" fmla="*/ 728242 h 1203823"/>
                <a:gd name="connsiteX106" fmla="*/ 3013999 w 12192000"/>
                <a:gd name="connsiteY106" fmla="*/ 725445 h 1203823"/>
                <a:gd name="connsiteX107" fmla="*/ 3364421 w 12192000"/>
                <a:gd name="connsiteY107" fmla="*/ 720577 h 1203823"/>
                <a:gd name="connsiteX108" fmla="*/ 3460524 w 12192000"/>
                <a:gd name="connsiteY108" fmla="*/ 717627 h 1203823"/>
                <a:gd name="connsiteX109" fmla="*/ 3710984 w 12192000"/>
                <a:gd name="connsiteY109" fmla="*/ 714181 h 1203823"/>
                <a:gd name="connsiteX110" fmla="*/ 3850962 w 12192000"/>
                <a:gd name="connsiteY110" fmla="*/ 778801 h 1203823"/>
                <a:gd name="connsiteX111" fmla="*/ 3946288 w 12192000"/>
                <a:gd name="connsiteY111" fmla="*/ 816371 h 1203823"/>
                <a:gd name="connsiteX112" fmla="*/ 4065134 w 12192000"/>
                <a:gd name="connsiteY112" fmla="*/ 832458 h 1203823"/>
                <a:gd name="connsiteX113" fmla="*/ 4132175 w 12192000"/>
                <a:gd name="connsiteY113" fmla="*/ 835166 h 1203823"/>
                <a:gd name="connsiteX114" fmla="*/ 4305860 w 12192000"/>
                <a:gd name="connsiteY114" fmla="*/ 804155 h 1203823"/>
                <a:gd name="connsiteX115" fmla="*/ 4382133 w 12192000"/>
                <a:gd name="connsiteY115" fmla="*/ 769480 h 1203823"/>
                <a:gd name="connsiteX116" fmla="*/ 4453290 w 12192000"/>
                <a:gd name="connsiteY116" fmla="*/ 752531 h 1203823"/>
                <a:gd name="connsiteX117" fmla="*/ 4657973 w 12192000"/>
                <a:gd name="connsiteY117" fmla="*/ 795834 h 1203823"/>
                <a:gd name="connsiteX118" fmla="*/ 4682401 w 12192000"/>
                <a:gd name="connsiteY118" fmla="*/ 813875 h 1203823"/>
                <a:gd name="connsiteX119" fmla="*/ 4771816 w 12192000"/>
                <a:gd name="connsiteY119" fmla="*/ 907045 h 1203823"/>
                <a:gd name="connsiteX120" fmla="*/ 4827522 w 12192000"/>
                <a:gd name="connsiteY120" fmla="*/ 929875 h 1203823"/>
                <a:gd name="connsiteX121" fmla="*/ 4849943 w 12192000"/>
                <a:gd name="connsiteY121" fmla="*/ 933850 h 1203823"/>
                <a:gd name="connsiteX122" fmla="*/ 5009628 w 12192000"/>
                <a:gd name="connsiteY122" fmla="*/ 957895 h 1203823"/>
                <a:gd name="connsiteX123" fmla="*/ 5158713 w 12192000"/>
                <a:gd name="connsiteY123" fmla="*/ 963814 h 1203823"/>
                <a:gd name="connsiteX124" fmla="*/ 5376429 w 12192000"/>
                <a:gd name="connsiteY124" fmla="*/ 963150 h 1203823"/>
                <a:gd name="connsiteX125" fmla="*/ 5475789 w 12192000"/>
                <a:gd name="connsiteY125" fmla="*/ 980508 h 1203823"/>
                <a:gd name="connsiteX126" fmla="*/ 5653403 w 12192000"/>
                <a:gd name="connsiteY126" fmla="*/ 987267 h 1203823"/>
                <a:gd name="connsiteX127" fmla="*/ 5726343 w 12192000"/>
                <a:gd name="connsiteY127" fmla="*/ 985356 h 1203823"/>
                <a:gd name="connsiteX128" fmla="*/ 5790565 w 12192000"/>
                <a:gd name="connsiteY128" fmla="*/ 991299 h 1203823"/>
                <a:gd name="connsiteX129" fmla="*/ 5860261 w 12192000"/>
                <a:gd name="connsiteY129" fmla="*/ 1004957 h 1203823"/>
                <a:gd name="connsiteX130" fmla="*/ 6042103 w 12192000"/>
                <a:gd name="connsiteY130" fmla="*/ 1036225 h 1203823"/>
                <a:gd name="connsiteX131" fmla="*/ 6302000 w 12192000"/>
                <a:gd name="connsiteY131" fmla="*/ 989138 h 1203823"/>
                <a:gd name="connsiteX132" fmla="*/ 6452027 w 12192000"/>
                <a:gd name="connsiteY132" fmla="*/ 968488 h 1203823"/>
                <a:gd name="connsiteX133" fmla="*/ 6589207 w 12192000"/>
                <a:gd name="connsiteY133" fmla="*/ 939473 h 1203823"/>
                <a:gd name="connsiteX134" fmla="*/ 6631071 w 12192000"/>
                <a:gd name="connsiteY134" fmla="*/ 911221 h 1203823"/>
                <a:gd name="connsiteX135" fmla="*/ 6828276 w 12192000"/>
                <a:gd name="connsiteY135" fmla="*/ 942940 h 1203823"/>
                <a:gd name="connsiteX136" fmla="*/ 6900805 w 12192000"/>
                <a:gd name="connsiteY136" fmla="*/ 984139 h 1203823"/>
                <a:gd name="connsiteX137" fmla="*/ 7034669 w 12192000"/>
                <a:gd name="connsiteY137" fmla="*/ 1018664 h 1203823"/>
                <a:gd name="connsiteX138" fmla="*/ 7281069 w 12192000"/>
                <a:gd name="connsiteY138" fmla="*/ 966326 h 1203823"/>
                <a:gd name="connsiteX139" fmla="*/ 7412782 w 12192000"/>
                <a:gd name="connsiteY139" fmla="*/ 909205 h 1203823"/>
                <a:gd name="connsiteX140" fmla="*/ 7500329 w 12192000"/>
                <a:gd name="connsiteY140" fmla="*/ 894825 h 1203823"/>
                <a:gd name="connsiteX141" fmla="*/ 7662326 w 12192000"/>
                <a:gd name="connsiteY141" fmla="*/ 927415 h 1203823"/>
                <a:gd name="connsiteX142" fmla="*/ 7725336 w 12192000"/>
                <a:gd name="connsiteY142" fmla="*/ 924843 h 1203823"/>
                <a:gd name="connsiteX143" fmla="*/ 7833282 w 12192000"/>
                <a:gd name="connsiteY143" fmla="*/ 913030 h 1203823"/>
                <a:gd name="connsiteX144" fmla="*/ 7928607 w 12192000"/>
                <a:gd name="connsiteY144" fmla="*/ 881682 h 1203823"/>
                <a:gd name="connsiteX145" fmla="*/ 8146599 w 12192000"/>
                <a:gd name="connsiteY145" fmla="*/ 762967 h 1203823"/>
                <a:gd name="connsiteX146" fmla="*/ 8183580 w 12192000"/>
                <a:gd name="connsiteY146" fmla="*/ 749004 h 1203823"/>
                <a:gd name="connsiteX147" fmla="*/ 8250226 w 12192000"/>
                <a:gd name="connsiteY147" fmla="*/ 733642 h 1203823"/>
                <a:gd name="connsiteX148" fmla="*/ 8505932 w 12192000"/>
                <a:gd name="connsiteY148" fmla="*/ 626541 h 1203823"/>
                <a:gd name="connsiteX149" fmla="*/ 8564196 w 12192000"/>
                <a:gd name="connsiteY149" fmla="*/ 618795 h 1203823"/>
                <a:gd name="connsiteX150" fmla="*/ 8660707 w 12192000"/>
                <a:gd name="connsiteY150" fmla="*/ 611068 h 1203823"/>
                <a:gd name="connsiteX151" fmla="*/ 8762258 w 12192000"/>
                <a:gd name="connsiteY151" fmla="*/ 585060 h 1203823"/>
                <a:gd name="connsiteX152" fmla="*/ 8836441 w 12192000"/>
                <a:gd name="connsiteY152" fmla="*/ 566357 h 1203823"/>
                <a:gd name="connsiteX153" fmla="*/ 9050731 w 12192000"/>
                <a:gd name="connsiteY153" fmla="*/ 559574 h 1203823"/>
                <a:gd name="connsiteX154" fmla="*/ 9229629 w 12192000"/>
                <a:gd name="connsiteY154" fmla="*/ 557463 h 1203823"/>
                <a:gd name="connsiteX155" fmla="*/ 9253453 w 12192000"/>
                <a:gd name="connsiteY155" fmla="*/ 550855 h 1203823"/>
                <a:gd name="connsiteX156" fmla="*/ 9484216 w 12192000"/>
                <a:gd name="connsiteY156" fmla="*/ 498670 h 1203823"/>
                <a:gd name="connsiteX157" fmla="*/ 9582635 w 12192000"/>
                <a:gd name="connsiteY157" fmla="*/ 458383 h 1203823"/>
                <a:gd name="connsiteX158" fmla="*/ 9719672 w 12192000"/>
                <a:gd name="connsiteY158" fmla="*/ 415606 h 1203823"/>
                <a:gd name="connsiteX159" fmla="*/ 9871786 w 12192000"/>
                <a:gd name="connsiteY159" fmla="*/ 366146 h 1203823"/>
                <a:gd name="connsiteX160" fmla="*/ 9984496 w 12192000"/>
                <a:gd name="connsiteY160" fmla="*/ 336659 h 1203823"/>
                <a:gd name="connsiteX161" fmla="*/ 10154710 w 12192000"/>
                <a:gd name="connsiteY161" fmla="*/ 322192 h 1203823"/>
                <a:gd name="connsiteX162" fmla="*/ 10190448 w 12192000"/>
                <a:gd name="connsiteY162" fmla="*/ 325024 h 1203823"/>
                <a:gd name="connsiteX163" fmla="*/ 10530738 w 12192000"/>
                <a:gd name="connsiteY163" fmla="*/ 335952 h 1203823"/>
                <a:gd name="connsiteX164" fmla="*/ 10752159 w 12192000"/>
                <a:gd name="connsiteY164" fmla="*/ 305116 h 1203823"/>
                <a:gd name="connsiteX165" fmla="*/ 10824454 w 12192000"/>
                <a:gd name="connsiteY165" fmla="*/ 285926 h 1203823"/>
                <a:gd name="connsiteX166" fmla="*/ 10953154 w 12192000"/>
                <a:gd name="connsiteY166" fmla="*/ 228101 h 1203823"/>
                <a:gd name="connsiteX167" fmla="*/ 11011616 w 12192000"/>
                <a:gd name="connsiteY167" fmla="*/ 214095 h 1203823"/>
                <a:gd name="connsiteX168" fmla="*/ 11116033 w 12192000"/>
                <a:gd name="connsiteY168" fmla="*/ 195420 h 1203823"/>
                <a:gd name="connsiteX169" fmla="*/ 11344305 w 12192000"/>
                <a:gd name="connsiteY169" fmla="*/ 166628 h 1203823"/>
                <a:gd name="connsiteX170" fmla="*/ 11639052 w 12192000"/>
                <a:gd name="connsiteY170" fmla="*/ 108525 h 1203823"/>
                <a:gd name="connsiteX171" fmla="*/ 11757534 w 12192000"/>
                <a:gd name="connsiteY171" fmla="*/ 96529 h 1203823"/>
                <a:gd name="connsiteX172" fmla="*/ 11885801 w 12192000"/>
                <a:gd name="connsiteY172" fmla="*/ 86727 h 1203823"/>
                <a:gd name="connsiteX173" fmla="*/ 11922876 w 12192000"/>
                <a:gd name="connsiteY173" fmla="*/ 81059 h 1203823"/>
                <a:gd name="connsiteX174" fmla="*/ 12115333 w 12192000"/>
                <a:gd name="connsiteY174" fmla="*/ 33586 h 1203823"/>
                <a:gd name="connsiteX175" fmla="*/ 12158082 w 12192000"/>
                <a:gd name="connsiteY175" fmla="*/ 14080 h 120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12192000" h="1203823">
                  <a:moveTo>
                    <a:pt x="12192000" y="0"/>
                  </a:moveTo>
                  <a:lnTo>
                    <a:pt x="12192000" y="463428"/>
                  </a:lnTo>
                  <a:lnTo>
                    <a:pt x="12190878" y="463511"/>
                  </a:lnTo>
                  <a:cubicBezTo>
                    <a:pt x="12153135" y="467009"/>
                    <a:pt x="12115044" y="473199"/>
                    <a:pt x="12077247" y="476326"/>
                  </a:cubicBezTo>
                  <a:cubicBezTo>
                    <a:pt x="12046309" y="479039"/>
                    <a:pt x="12015361" y="479113"/>
                    <a:pt x="11984519" y="479926"/>
                  </a:cubicBezTo>
                  <a:cubicBezTo>
                    <a:pt x="11973267" y="480209"/>
                    <a:pt x="11961487" y="476791"/>
                    <a:pt x="11951602" y="478957"/>
                  </a:cubicBezTo>
                  <a:cubicBezTo>
                    <a:pt x="11853499" y="501073"/>
                    <a:pt x="11777038" y="475729"/>
                    <a:pt x="11690906" y="471969"/>
                  </a:cubicBezTo>
                  <a:cubicBezTo>
                    <a:pt x="11600360" y="467893"/>
                    <a:pt x="11511402" y="454529"/>
                    <a:pt x="11413967" y="476171"/>
                  </a:cubicBezTo>
                  <a:cubicBezTo>
                    <a:pt x="11355012" y="489303"/>
                    <a:pt x="11299075" y="508236"/>
                    <a:pt x="11240741" y="523168"/>
                  </a:cubicBezTo>
                  <a:cubicBezTo>
                    <a:pt x="11219996" y="528394"/>
                    <a:pt x="11196386" y="531384"/>
                    <a:pt x="11175007" y="532168"/>
                  </a:cubicBezTo>
                  <a:cubicBezTo>
                    <a:pt x="11071821" y="536505"/>
                    <a:pt x="10971305" y="549335"/>
                    <a:pt x="10873728" y="580252"/>
                  </a:cubicBezTo>
                  <a:cubicBezTo>
                    <a:pt x="10856994" y="585472"/>
                    <a:pt x="10839158" y="590659"/>
                    <a:pt x="10821308" y="593206"/>
                  </a:cubicBezTo>
                  <a:cubicBezTo>
                    <a:pt x="10723502" y="607161"/>
                    <a:pt x="10626926" y="616975"/>
                    <a:pt x="10530813" y="612183"/>
                  </a:cubicBezTo>
                  <a:cubicBezTo>
                    <a:pt x="10498529" y="610558"/>
                    <a:pt x="10460887" y="619894"/>
                    <a:pt x="10426051" y="623353"/>
                  </a:cubicBezTo>
                  <a:cubicBezTo>
                    <a:pt x="10393742" y="626643"/>
                    <a:pt x="10360822" y="630773"/>
                    <a:pt x="10329158" y="630947"/>
                  </a:cubicBezTo>
                  <a:cubicBezTo>
                    <a:pt x="10282926" y="631124"/>
                    <a:pt x="10240700" y="636394"/>
                    <a:pt x="10194729" y="648616"/>
                  </a:cubicBezTo>
                  <a:cubicBezTo>
                    <a:pt x="10150849" y="660164"/>
                    <a:pt x="10102289" y="664450"/>
                    <a:pt x="10055908" y="671255"/>
                  </a:cubicBezTo>
                  <a:cubicBezTo>
                    <a:pt x="10004176" y="678825"/>
                    <a:pt x="9952444" y="686394"/>
                    <a:pt x="9900553" y="692854"/>
                  </a:cubicBezTo>
                  <a:cubicBezTo>
                    <a:pt x="9879795" y="695439"/>
                    <a:pt x="9855182" y="691398"/>
                    <a:pt x="9838466" y="696804"/>
                  </a:cubicBezTo>
                  <a:cubicBezTo>
                    <a:pt x="9784565" y="714689"/>
                    <a:pt x="9727519" y="710556"/>
                    <a:pt x="9672959" y="723815"/>
                  </a:cubicBezTo>
                  <a:cubicBezTo>
                    <a:pt x="9646222" y="730463"/>
                    <a:pt x="9614442" y="727256"/>
                    <a:pt x="9585068" y="730692"/>
                  </a:cubicBezTo>
                  <a:cubicBezTo>
                    <a:pt x="9537049" y="736221"/>
                    <a:pt x="9489296" y="743601"/>
                    <a:pt x="9441409" y="750054"/>
                  </a:cubicBezTo>
                  <a:cubicBezTo>
                    <a:pt x="9425676" y="752111"/>
                    <a:pt x="9410220" y="753560"/>
                    <a:pt x="9394461" y="755430"/>
                  </a:cubicBezTo>
                  <a:cubicBezTo>
                    <a:pt x="9380486" y="757048"/>
                    <a:pt x="9365613" y="757471"/>
                    <a:pt x="9352592" y="760649"/>
                  </a:cubicBezTo>
                  <a:cubicBezTo>
                    <a:pt x="9305417" y="772101"/>
                    <a:pt x="9259381" y="786411"/>
                    <a:pt x="9211616" y="796247"/>
                  </a:cubicBezTo>
                  <a:cubicBezTo>
                    <a:pt x="9170222" y="804795"/>
                    <a:pt x="9126525" y="807444"/>
                    <a:pt x="9084669" y="815302"/>
                  </a:cubicBezTo>
                  <a:cubicBezTo>
                    <a:pt x="9010870" y="829041"/>
                    <a:pt x="8937414" y="845187"/>
                    <a:pt x="8863668" y="859297"/>
                  </a:cubicBezTo>
                  <a:cubicBezTo>
                    <a:pt x="8847708" y="862330"/>
                    <a:pt x="8830274" y="860095"/>
                    <a:pt x="8813798" y="862069"/>
                  </a:cubicBezTo>
                  <a:cubicBezTo>
                    <a:pt x="8762264" y="868478"/>
                    <a:pt x="8710835" y="875625"/>
                    <a:pt x="8659353" y="882405"/>
                  </a:cubicBezTo>
                  <a:cubicBezTo>
                    <a:pt x="8630057" y="886395"/>
                    <a:pt x="8600507" y="891178"/>
                    <a:pt x="8571354" y="893639"/>
                  </a:cubicBezTo>
                  <a:cubicBezTo>
                    <a:pt x="8532845" y="896867"/>
                    <a:pt x="8497745" y="898475"/>
                    <a:pt x="8464108" y="918003"/>
                  </a:cubicBezTo>
                  <a:cubicBezTo>
                    <a:pt x="8412329" y="948238"/>
                    <a:pt x="8341124" y="949522"/>
                    <a:pt x="8278326" y="963768"/>
                  </a:cubicBezTo>
                  <a:cubicBezTo>
                    <a:pt x="8262088" y="967407"/>
                    <a:pt x="8245337" y="969986"/>
                    <a:pt x="8229130" y="973809"/>
                  </a:cubicBezTo>
                  <a:cubicBezTo>
                    <a:pt x="8199181" y="980914"/>
                    <a:pt x="8169649" y="988337"/>
                    <a:pt x="8139753" y="995814"/>
                  </a:cubicBezTo>
                  <a:cubicBezTo>
                    <a:pt x="8134480" y="997131"/>
                    <a:pt x="8128440" y="998184"/>
                    <a:pt x="8123573" y="999822"/>
                  </a:cubicBezTo>
                  <a:cubicBezTo>
                    <a:pt x="8078630" y="1014163"/>
                    <a:pt x="8034567" y="1029513"/>
                    <a:pt x="7988700" y="1042478"/>
                  </a:cubicBezTo>
                  <a:cubicBezTo>
                    <a:pt x="7966304" y="1048883"/>
                    <a:pt x="7941012" y="1052870"/>
                    <a:pt x="7917216" y="1054564"/>
                  </a:cubicBezTo>
                  <a:cubicBezTo>
                    <a:pt x="7847638" y="1059583"/>
                    <a:pt x="7779166" y="1067275"/>
                    <a:pt x="7710917" y="1084189"/>
                  </a:cubicBezTo>
                  <a:cubicBezTo>
                    <a:pt x="7683829" y="1090884"/>
                    <a:pt x="7652467" y="1090639"/>
                    <a:pt x="7622961" y="1093150"/>
                  </a:cubicBezTo>
                  <a:cubicBezTo>
                    <a:pt x="7552363" y="1098691"/>
                    <a:pt x="7481712" y="1103860"/>
                    <a:pt x="7410784" y="1109639"/>
                  </a:cubicBezTo>
                  <a:cubicBezTo>
                    <a:pt x="7366507" y="1113312"/>
                    <a:pt x="7322032" y="1118146"/>
                    <a:pt x="7277756" y="1121821"/>
                  </a:cubicBezTo>
                  <a:cubicBezTo>
                    <a:pt x="7226620" y="1125905"/>
                    <a:pt x="7175603" y="1128276"/>
                    <a:pt x="7124542" y="1132917"/>
                  </a:cubicBezTo>
                  <a:cubicBezTo>
                    <a:pt x="7066295" y="1138206"/>
                    <a:pt x="7008030" y="1145954"/>
                    <a:pt x="6949754" y="1151057"/>
                  </a:cubicBezTo>
                  <a:cubicBezTo>
                    <a:pt x="6843219" y="1160027"/>
                    <a:pt x="6736885" y="1167834"/>
                    <a:pt x="6630251" y="1176062"/>
                  </a:cubicBezTo>
                  <a:cubicBezTo>
                    <a:pt x="6526851" y="1184017"/>
                    <a:pt x="6423558" y="1192712"/>
                    <a:pt x="6320635" y="1198900"/>
                  </a:cubicBezTo>
                  <a:cubicBezTo>
                    <a:pt x="6277299" y="1201495"/>
                    <a:pt x="6235234" y="1197678"/>
                    <a:pt x="6192345" y="1198322"/>
                  </a:cubicBezTo>
                  <a:cubicBezTo>
                    <a:pt x="6117133" y="1199611"/>
                    <a:pt x="6041420" y="1202484"/>
                    <a:pt x="5966564" y="1203722"/>
                  </a:cubicBezTo>
                  <a:cubicBezTo>
                    <a:pt x="5933146" y="1204337"/>
                    <a:pt x="5900756" y="1201973"/>
                    <a:pt x="5867229" y="1201846"/>
                  </a:cubicBezTo>
                  <a:cubicBezTo>
                    <a:pt x="5788182" y="1201795"/>
                    <a:pt x="5708356" y="1203932"/>
                    <a:pt x="5630174" y="1202247"/>
                  </a:cubicBezTo>
                  <a:cubicBezTo>
                    <a:pt x="5535910" y="1200212"/>
                    <a:pt x="5442985" y="1194778"/>
                    <a:pt x="5348950" y="1191767"/>
                  </a:cubicBezTo>
                  <a:cubicBezTo>
                    <a:pt x="5313812" y="1190550"/>
                    <a:pt x="5277253" y="1192178"/>
                    <a:pt x="5241230" y="1192407"/>
                  </a:cubicBezTo>
                  <a:cubicBezTo>
                    <a:pt x="5151317" y="1192774"/>
                    <a:pt x="5061658" y="1192348"/>
                    <a:pt x="4971135" y="1193558"/>
                  </a:cubicBezTo>
                  <a:cubicBezTo>
                    <a:pt x="4937687" y="1193987"/>
                    <a:pt x="4903115" y="1199298"/>
                    <a:pt x="4869418" y="1200518"/>
                  </a:cubicBezTo>
                  <a:cubicBezTo>
                    <a:pt x="4830285" y="1201946"/>
                    <a:pt x="4791350" y="1202214"/>
                    <a:pt x="4753276" y="1200849"/>
                  </a:cubicBezTo>
                  <a:cubicBezTo>
                    <a:pt x="4705684" y="1199143"/>
                    <a:pt x="4659174" y="1194828"/>
                    <a:pt x="4611885" y="1192700"/>
                  </a:cubicBezTo>
                  <a:cubicBezTo>
                    <a:pt x="4533821" y="1189297"/>
                    <a:pt x="4455422" y="1186134"/>
                    <a:pt x="4376827" y="1184130"/>
                  </a:cubicBezTo>
                  <a:cubicBezTo>
                    <a:pt x="4347228" y="1183445"/>
                    <a:pt x="4315376" y="1187422"/>
                    <a:pt x="4285473" y="1187157"/>
                  </a:cubicBezTo>
                  <a:cubicBezTo>
                    <a:pt x="4145776" y="1185752"/>
                    <a:pt x="4006048" y="1184161"/>
                    <a:pt x="3866545" y="1181595"/>
                  </a:cubicBezTo>
                  <a:cubicBezTo>
                    <a:pt x="3794232" y="1180206"/>
                    <a:pt x="3723635" y="1175550"/>
                    <a:pt x="3651344" y="1174347"/>
                  </a:cubicBezTo>
                  <a:cubicBezTo>
                    <a:pt x="3607887" y="1173561"/>
                    <a:pt x="3561909" y="1178043"/>
                    <a:pt x="3518455" y="1177257"/>
                  </a:cubicBezTo>
                  <a:cubicBezTo>
                    <a:pt x="3478289" y="1176567"/>
                    <a:pt x="3440401" y="1171399"/>
                    <a:pt x="3400820" y="1169684"/>
                  </a:cubicBezTo>
                  <a:cubicBezTo>
                    <a:pt x="3279826" y="1164098"/>
                    <a:pt x="3157312" y="1160620"/>
                    <a:pt x="3037156" y="1153216"/>
                  </a:cubicBezTo>
                  <a:cubicBezTo>
                    <a:pt x="2978375" y="1149707"/>
                    <a:pt x="2922431" y="1140507"/>
                    <a:pt x="2866262" y="1132282"/>
                  </a:cubicBezTo>
                  <a:cubicBezTo>
                    <a:pt x="2771051" y="1118488"/>
                    <a:pt x="2677109" y="1103379"/>
                    <a:pt x="2582175" y="1088978"/>
                  </a:cubicBezTo>
                  <a:cubicBezTo>
                    <a:pt x="2511092" y="1078351"/>
                    <a:pt x="2447358" y="1063085"/>
                    <a:pt x="2395408" y="1035944"/>
                  </a:cubicBezTo>
                  <a:cubicBezTo>
                    <a:pt x="2371413" y="1023507"/>
                    <a:pt x="2331677" y="1015582"/>
                    <a:pt x="2294753" y="1014617"/>
                  </a:cubicBezTo>
                  <a:cubicBezTo>
                    <a:pt x="2228581" y="1012919"/>
                    <a:pt x="2177385" y="998697"/>
                    <a:pt x="2122946" y="984750"/>
                  </a:cubicBezTo>
                  <a:cubicBezTo>
                    <a:pt x="2054123" y="967003"/>
                    <a:pt x="1981587" y="951294"/>
                    <a:pt x="1905506" y="941379"/>
                  </a:cubicBezTo>
                  <a:cubicBezTo>
                    <a:pt x="1830546" y="931682"/>
                    <a:pt x="1747931" y="932140"/>
                    <a:pt x="1671047" y="924227"/>
                  </a:cubicBezTo>
                  <a:cubicBezTo>
                    <a:pt x="1625938" y="919522"/>
                    <a:pt x="1585615" y="907527"/>
                    <a:pt x="1543858" y="898189"/>
                  </a:cubicBezTo>
                  <a:cubicBezTo>
                    <a:pt x="1502095" y="888854"/>
                    <a:pt x="1460608" y="878912"/>
                    <a:pt x="1419786" y="868499"/>
                  </a:cubicBezTo>
                  <a:cubicBezTo>
                    <a:pt x="1397488" y="862805"/>
                    <a:pt x="1378079" y="854434"/>
                    <a:pt x="1355118" y="849213"/>
                  </a:cubicBezTo>
                  <a:cubicBezTo>
                    <a:pt x="1311850" y="839526"/>
                    <a:pt x="1265355" y="832753"/>
                    <a:pt x="1223715" y="821701"/>
                  </a:cubicBezTo>
                  <a:cubicBezTo>
                    <a:pt x="1183579" y="811000"/>
                    <a:pt x="1138866" y="809071"/>
                    <a:pt x="1094195" y="804871"/>
                  </a:cubicBezTo>
                  <a:cubicBezTo>
                    <a:pt x="1060247" y="801783"/>
                    <a:pt x="1034232" y="787935"/>
                    <a:pt x="1001117" y="783029"/>
                  </a:cubicBezTo>
                  <a:cubicBezTo>
                    <a:pt x="953855" y="775989"/>
                    <a:pt x="916855" y="764275"/>
                    <a:pt x="879550" y="747883"/>
                  </a:cubicBezTo>
                  <a:cubicBezTo>
                    <a:pt x="837589" y="729513"/>
                    <a:pt x="770063" y="725929"/>
                    <a:pt x="711166" y="719038"/>
                  </a:cubicBezTo>
                  <a:cubicBezTo>
                    <a:pt x="661154" y="713145"/>
                    <a:pt x="604345" y="715773"/>
                    <a:pt x="557943" y="707100"/>
                  </a:cubicBezTo>
                  <a:cubicBezTo>
                    <a:pt x="525383" y="700983"/>
                    <a:pt x="499357" y="684492"/>
                    <a:pt x="480350" y="668701"/>
                  </a:cubicBezTo>
                  <a:cubicBezTo>
                    <a:pt x="437720" y="632864"/>
                    <a:pt x="370206" y="616629"/>
                    <a:pt x="296226" y="603582"/>
                  </a:cubicBezTo>
                  <a:cubicBezTo>
                    <a:pt x="220743" y="590183"/>
                    <a:pt x="148482" y="573868"/>
                    <a:pt x="72691" y="560891"/>
                  </a:cubicBezTo>
                  <a:lnTo>
                    <a:pt x="0" y="543485"/>
                  </a:lnTo>
                  <a:lnTo>
                    <a:pt x="0" y="384356"/>
                  </a:lnTo>
                  <a:lnTo>
                    <a:pt x="51786" y="393936"/>
                  </a:lnTo>
                  <a:cubicBezTo>
                    <a:pt x="104771" y="397705"/>
                    <a:pt x="153380" y="409085"/>
                    <a:pt x="205563" y="414858"/>
                  </a:cubicBezTo>
                  <a:cubicBezTo>
                    <a:pt x="254064" y="420400"/>
                    <a:pt x="305004" y="422574"/>
                    <a:pt x="354393" y="426666"/>
                  </a:cubicBezTo>
                  <a:cubicBezTo>
                    <a:pt x="386452" y="429268"/>
                    <a:pt x="420773" y="429846"/>
                    <a:pt x="448284" y="436307"/>
                  </a:cubicBezTo>
                  <a:cubicBezTo>
                    <a:pt x="499906" y="448391"/>
                    <a:pt x="551006" y="446575"/>
                    <a:pt x="611520" y="434165"/>
                  </a:cubicBezTo>
                  <a:cubicBezTo>
                    <a:pt x="654697" y="425360"/>
                    <a:pt x="702396" y="422709"/>
                    <a:pt x="746078" y="422520"/>
                  </a:cubicBezTo>
                  <a:cubicBezTo>
                    <a:pt x="798482" y="422217"/>
                    <a:pt x="848402" y="419816"/>
                    <a:pt x="902726" y="409988"/>
                  </a:cubicBezTo>
                  <a:cubicBezTo>
                    <a:pt x="977293" y="396517"/>
                    <a:pt x="1048430" y="397320"/>
                    <a:pt x="1113856" y="414229"/>
                  </a:cubicBezTo>
                  <a:cubicBezTo>
                    <a:pt x="1184157" y="432144"/>
                    <a:pt x="1258679" y="446436"/>
                    <a:pt x="1333451" y="459937"/>
                  </a:cubicBezTo>
                  <a:cubicBezTo>
                    <a:pt x="1354774" y="463882"/>
                    <a:pt x="1385287" y="463303"/>
                    <a:pt x="1408611" y="458277"/>
                  </a:cubicBezTo>
                  <a:cubicBezTo>
                    <a:pt x="1483494" y="441929"/>
                    <a:pt x="1561497" y="427024"/>
                    <a:pt x="1630193" y="403060"/>
                  </a:cubicBezTo>
                  <a:cubicBezTo>
                    <a:pt x="1735317" y="366347"/>
                    <a:pt x="1840889" y="337880"/>
                    <a:pt x="1956291" y="332366"/>
                  </a:cubicBezTo>
                  <a:cubicBezTo>
                    <a:pt x="1986671" y="330864"/>
                    <a:pt x="2019102" y="336055"/>
                    <a:pt x="2042816" y="344001"/>
                  </a:cubicBezTo>
                  <a:cubicBezTo>
                    <a:pt x="2085264" y="358149"/>
                    <a:pt x="2126351" y="370411"/>
                    <a:pt x="2183422" y="369633"/>
                  </a:cubicBezTo>
                  <a:cubicBezTo>
                    <a:pt x="2235037" y="368878"/>
                    <a:pt x="2279661" y="405941"/>
                    <a:pt x="2269568" y="439858"/>
                  </a:cubicBezTo>
                  <a:cubicBezTo>
                    <a:pt x="2258268" y="478100"/>
                    <a:pt x="2277764" y="504963"/>
                    <a:pt x="2331131" y="524162"/>
                  </a:cubicBezTo>
                  <a:cubicBezTo>
                    <a:pt x="2352982" y="531807"/>
                    <a:pt x="2364863" y="546161"/>
                    <a:pt x="2385114" y="555356"/>
                  </a:cubicBezTo>
                  <a:cubicBezTo>
                    <a:pt x="2401862" y="562975"/>
                    <a:pt x="2421929" y="570874"/>
                    <a:pt x="2444035" y="572629"/>
                  </a:cubicBezTo>
                  <a:cubicBezTo>
                    <a:pt x="2483471" y="575877"/>
                    <a:pt x="2509765" y="584022"/>
                    <a:pt x="2525981" y="603233"/>
                  </a:cubicBezTo>
                  <a:cubicBezTo>
                    <a:pt x="2549284" y="631253"/>
                    <a:pt x="2578522" y="657481"/>
                    <a:pt x="2603912" y="684824"/>
                  </a:cubicBezTo>
                  <a:cubicBezTo>
                    <a:pt x="2618912" y="700623"/>
                    <a:pt x="2643517" y="707119"/>
                    <a:pt x="2678830" y="706989"/>
                  </a:cubicBezTo>
                  <a:cubicBezTo>
                    <a:pt x="2699244" y="707100"/>
                    <a:pt x="2725618" y="705603"/>
                    <a:pt x="2738096" y="711375"/>
                  </a:cubicBezTo>
                  <a:cubicBezTo>
                    <a:pt x="2805963" y="742854"/>
                    <a:pt x="2895982" y="733031"/>
                    <a:pt x="2983808" y="728242"/>
                  </a:cubicBezTo>
                  <a:cubicBezTo>
                    <a:pt x="2993931" y="727743"/>
                    <a:pt x="3004009" y="726870"/>
                    <a:pt x="3013999" y="725445"/>
                  </a:cubicBezTo>
                  <a:cubicBezTo>
                    <a:pt x="3136004" y="707473"/>
                    <a:pt x="3250135" y="713469"/>
                    <a:pt x="3364421" y="720577"/>
                  </a:cubicBezTo>
                  <a:cubicBezTo>
                    <a:pt x="3394566" y="722506"/>
                    <a:pt x="3428052" y="719806"/>
                    <a:pt x="3460524" y="717627"/>
                  </a:cubicBezTo>
                  <a:cubicBezTo>
                    <a:pt x="3545332" y="712136"/>
                    <a:pt x="3633316" y="698261"/>
                    <a:pt x="3710984" y="714181"/>
                  </a:cubicBezTo>
                  <a:cubicBezTo>
                    <a:pt x="3772124" y="726606"/>
                    <a:pt x="3825031" y="745116"/>
                    <a:pt x="3850962" y="778801"/>
                  </a:cubicBezTo>
                  <a:cubicBezTo>
                    <a:pt x="3868397" y="801426"/>
                    <a:pt x="3898483" y="813185"/>
                    <a:pt x="3946288" y="816371"/>
                  </a:cubicBezTo>
                  <a:cubicBezTo>
                    <a:pt x="3987482" y="819178"/>
                    <a:pt x="4025133" y="827780"/>
                    <a:pt x="4065134" y="832458"/>
                  </a:cubicBezTo>
                  <a:cubicBezTo>
                    <a:pt x="4086248" y="834921"/>
                    <a:pt x="4110401" y="838273"/>
                    <a:pt x="4132175" y="835166"/>
                  </a:cubicBezTo>
                  <a:cubicBezTo>
                    <a:pt x="4190360" y="826865"/>
                    <a:pt x="4249455" y="817299"/>
                    <a:pt x="4305860" y="804155"/>
                  </a:cubicBezTo>
                  <a:cubicBezTo>
                    <a:pt x="4334043" y="797489"/>
                    <a:pt x="4360741" y="782918"/>
                    <a:pt x="4382133" y="769480"/>
                  </a:cubicBezTo>
                  <a:cubicBezTo>
                    <a:pt x="4404164" y="755387"/>
                    <a:pt x="4425554" y="747046"/>
                    <a:pt x="4453290" y="752531"/>
                  </a:cubicBezTo>
                  <a:cubicBezTo>
                    <a:pt x="4522269" y="766291"/>
                    <a:pt x="4590591" y="780524"/>
                    <a:pt x="4657973" y="795834"/>
                  </a:cubicBezTo>
                  <a:cubicBezTo>
                    <a:pt x="4669647" y="798512"/>
                    <a:pt x="4675989" y="807237"/>
                    <a:pt x="4682401" y="813875"/>
                  </a:cubicBezTo>
                  <a:cubicBezTo>
                    <a:pt x="4712327" y="844913"/>
                    <a:pt x="4739117" y="876968"/>
                    <a:pt x="4771816" y="907045"/>
                  </a:cubicBezTo>
                  <a:cubicBezTo>
                    <a:pt x="4783119" y="917328"/>
                    <a:pt x="4807948" y="922849"/>
                    <a:pt x="4827522" y="929875"/>
                  </a:cubicBezTo>
                  <a:cubicBezTo>
                    <a:pt x="4833683" y="932206"/>
                    <a:pt x="4845545" y="931080"/>
                    <a:pt x="4849943" y="933850"/>
                  </a:cubicBezTo>
                  <a:cubicBezTo>
                    <a:pt x="4888951" y="959630"/>
                    <a:pt x="4951289" y="954889"/>
                    <a:pt x="5009628" y="957895"/>
                  </a:cubicBezTo>
                  <a:cubicBezTo>
                    <a:pt x="5059525" y="960406"/>
                    <a:pt x="5111930" y="960103"/>
                    <a:pt x="5158713" y="963814"/>
                  </a:cubicBezTo>
                  <a:cubicBezTo>
                    <a:pt x="5231309" y="969696"/>
                    <a:pt x="5298175" y="973750"/>
                    <a:pt x="5376429" y="963150"/>
                  </a:cubicBezTo>
                  <a:cubicBezTo>
                    <a:pt x="5408581" y="958754"/>
                    <a:pt x="5448464" y="970244"/>
                    <a:pt x="5475789" y="980508"/>
                  </a:cubicBezTo>
                  <a:cubicBezTo>
                    <a:pt x="5528520" y="1000362"/>
                    <a:pt x="5584841" y="1001957"/>
                    <a:pt x="5653403" y="987267"/>
                  </a:cubicBezTo>
                  <a:cubicBezTo>
                    <a:pt x="5676010" y="982340"/>
                    <a:pt x="5702561" y="984594"/>
                    <a:pt x="5726343" y="985356"/>
                  </a:cubicBezTo>
                  <a:cubicBezTo>
                    <a:pt x="5748645" y="985951"/>
                    <a:pt x="5770112" y="988363"/>
                    <a:pt x="5790565" y="991299"/>
                  </a:cubicBezTo>
                  <a:cubicBezTo>
                    <a:pt x="5815130" y="994968"/>
                    <a:pt x="5845524" y="996109"/>
                    <a:pt x="5860261" y="1004957"/>
                  </a:cubicBezTo>
                  <a:cubicBezTo>
                    <a:pt x="5906804" y="1032492"/>
                    <a:pt x="5977071" y="1037384"/>
                    <a:pt x="6042103" y="1036225"/>
                  </a:cubicBezTo>
                  <a:cubicBezTo>
                    <a:pt x="6128234" y="1034887"/>
                    <a:pt x="6222271" y="1027703"/>
                    <a:pt x="6302000" y="989138"/>
                  </a:cubicBezTo>
                  <a:cubicBezTo>
                    <a:pt x="6349674" y="965908"/>
                    <a:pt x="6396954" y="955198"/>
                    <a:pt x="6452027" y="968488"/>
                  </a:cubicBezTo>
                  <a:cubicBezTo>
                    <a:pt x="6489403" y="977694"/>
                    <a:pt x="6558004" y="960730"/>
                    <a:pt x="6589207" y="939473"/>
                  </a:cubicBezTo>
                  <a:cubicBezTo>
                    <a:pt x="6600500" y="931820"/>
                    <a:pt x="6612150" y="924116"/>
                    <a:pt x="6631071" y="911221"/>
                  </a:cubicBezTo>
                  <a:cubicBezTo>
                    <a:pt x="6674307" y="951312"/>
                    <a:pt x="6752348" y="944331"/>
                    <a:pt x="6828276" y="942940"/>
                  </a:cubicBezTo>
                  <a:cubicBezTo>
                    <a:pt x="6874782" y="942157"/>
                    <a:pt x="6889175" y="963895"/>
                    <a:pt x="6900805" y="984139"/>
                  </a:cubicBezTo>
                  <a:cubicBezTo>
                    <a:pt x="6921317" y="1020675"/>
                    <a:pt x="6959798" y="1032556"/>
                    <a:pt x="7034669" y="1018664"/>
                  </a:cubicBezTo>
                  <a:cubicBezTo>
                    <a:pt x="7117339" y="1003282"/>
                    <a:pt x="7199639" y="985309"/>
                    <a:pt x="7281069" y="966326"/>
                  </a:cubicBezTo>
                  <a:cubicBezTo>
                    <a:pt x="7332523" y="954265"/>
                    <a:pt x="7378031" y="936255"/>
                    <a:pt x="7412782" y="909205"/>
                  </a:cubicBezTo>
                  <a:cubicBezTo>
                    <a:pt x="7446537" y="882863"/>
                    <a:pt x="7455447" y="884046"/>
                    <a:pt x="7500329" y="894825"/>
                  </a:cubicBezTo>
                  <a:cubicBezTo>
                    <a:pt x="7552746" y="907362"/>
                    <a:pt x="7606737" y="918163"/>
                    <a:pt x="7662326" y="927415"/>
                  </a:cubicBezTo>
                  <a:cubicBezTo>
                    <a:pt x="7679869" y="930387"/>
                    <a:pt x="7704116" y="926739"/>
                    <a:pt x="7725336" y="924843"/>
                  </a:cubicBezTo>
                  <a:cubicBezTo>
                    <a:pt x="7761322" y="921787"/>
                    <a:pt x="7798619" y="920242"/>
                    <a:pt x="7833282" y="913030"/>
                  </a:cubicBezTo>
                  <a:cubicBezTo>
                    <a:pt x="7866518" y="906022"/>
                    <a:pt x="7898636" y="893699"/>
                    <a:pt x="7928607" y="881682"/>
                  </a:cubicBezTo>
                  <a:cubicBezTo>
                    <a:pt x="8012313" y="848024"/>
                    <a:pt x="8088140" y="810204"/>
                    <a:pt x="8146599" y="762967"/>
                  </a:cubicBezTo>
                  <a:cubicBezTo>
                    <a:pt x="8154093" y="756799"/>
                    <a:pt x="8170251" y="752605"/>
                    <a:pt x="8183580" y="749004"/>
                  </a:cubicBezTo>
                  <a:cubicBezTo>
                    <a:pt x="8205314" y="743071"/>
                    <a:pt x="8227790" y="737221"/>
                    <a:pt x="8250226" y="733642"/>
                  </a:cubicBezTo>
                  <a:cubicBezTo>
                    <a:pt x="8359191" y="716208"/>
                    <a:pt x="8441165" y="678077"/>
                    <a:pt x="8505932" y="626541"/>
                  </a:cubicBezTo>
                  <a:cubicBezTo>
                    <a:pt x="8524587" y="611795"/>
                    <a:pt x="8540110" y="608258"/>
                    <a:pt x="8564196" y="618795"/>
                  </a:cubicBezTo>
                  <a:cubicBezTo>
                    <a:pt x="8592164" y="631042"/>
                    <a:pt x="8628034" y="619506"/>
                    <a:pt x="8660707" y="611068"/>
                  </a:cubicBezTo>
                  <a:cubicBezTo>
                    <a:pt x="8694444" y="602478"/>
                    <a:pt x="8728516" y="593650"/>
                    <a:pt x="8762258" y="585060"/>
                  </a:cubicBezTo>
                  <a:cubicBezTo>
                    <a:pt x="8787229" y="578854"/>
                    <a:pt x="8811901" y="573068"/>
                    <a:pt x="8836441" y="566357"/>
                  </a:cubicBezTo>
                  <a:cubicBezTo>
                    <a:pt x="8912858" y="545446"/>
                    <a:pt x="8983245" y="538424"/>
                    <a:pt x="9050731" y="559574"/>
                  </a:cubicBezTo>
                  <a:cubicBezTo>
                    <a:pt x="9102221" y="575829"/>
                    <a:pt x="9164952" y="573867"/>
                    <a:pt x="9229629" y="557463"/>
                  </a:cubicBezTo>
                  <a:cubicBezTo>
                    <a:pt x="9237708" y="555367"/>
                    <a:pt x="9247532" y="550189"/>
                    <a:pt x="9253453" y="550855"/>
                  </a:cubicBezTo>
                  <a:cubicBezTo>
                    <a:pt x="9342570" y="560231"/>
                    <a:pt x="9405312" y="512382"/>
                    <a:pt x="9484216" y="498670"/>
                  </a:cubicBezTo>
                  <a:cubicBezTo>
                    <a:pt x="9519037" y="492570"/>
                    <a:pt x="9552780" y="473782"/>
                    <a:pt x="9582635" y="458383"/>
                  </a:cubicBezTo>
                  <a:cubicBezTo>
                    <a:pt x="9623691" y="437230"/>
                    <a:pt x="9660185" y="417296"/>
                    <a:pt x="9719672" y="415606"/>
                  </a:cubicBezTo>
                  <a:cubicBezTo>
                    <a:pt x="9779191" y="414100"/>
                    <a:pt x="9830942" y="393877"/>
                    <a:pt x="9871786" y="366146"/>
                  </a:cubicBezTo>
                  <a:cubicBezTo>
                    <a:pt x="9903016" y="345075"/>
                    <a:pt x="9939572" y="338348"/>
                    <a:pt x="9984496" y="336659"/>
                  </a:cubicBezTo>
                  <a:cubicBezTo>
                    <a:pt x="10040644" y="334502"/>
                    <a:pt x="10098167" y="326673"/>
                    <a:pt x="10154710" y="322192"/>
                  </a:cubicBezTo>
                  <a:cubicBezTo>
                    <a:pt x="10166955" y="321200"/>
                    <a:pt x="10182671" y="321602"/>
                    <a:pt x="10190448" y="325024"/>
                  </a:cubicBezTo>
                  <a:cubicBezTo>
                    <a:pt x="10285771" y="367692"/>
                    <a:pt x="10409001" y="350677"/>
                    <a:pt x="10530738" y="335952"/>
                  </a:cubicBezTo>
                  <a:cubicBezTo>
                    <a:pt x="10604508" y="327126"/>
                    <a:pt x="10678399" y="316583"/>
                    <a:pt x="10752159" y="305116"/>
                  </a:cubicBezTo>
                  <a:cubicBezTo>
                    <a:pt x="10777122" y="301364"/>
                    <a:pt x="10803112" y="294635"/>
                    <a:pt x="10824454" y="285926"/>
                  </a:cubicBezTo>
                  <a:cubicBezTo>
                    <a:pt x="10868839" y="267698"/>
                    <a:pt x="10909149" y="246464"/>
                    <a:pt x="10953154" y="228101"/>
                  </a:cubicBezTo>
                  <a:cubicBezTo>
                    <a:pt x="10969624" y="221029"/>
                    <a:pt x="10991732" y="217687"/>
                    <a:pt x="11011616" y="214095"/>
                  </a:cubicBezTo>
                  <a:cubicBezTo>
                    <a:pt x="11046745" y="207572"/>
                    <a:pt x="11086643" y="206411"/>
                    <a:pt x="11116033" y="195420"/>
                  </a:cubicBezTo>
                  <a:cubicBezTo>
                    <a:pt x="11192469" y="166955"/>
                    <a:pt x="11266915" y="160298"/>
                    <a:pt x="11344305" y="166628"/>
                  </a:cubicBezTo>
                  <a:cubicBezTo>
                    <a:pt x="11452659" y="175526"/>
                    <a:pt x="11551628" y="159518"/>
                    <a:pt x="11639052" y="108525"/>
                  </a:cubicBezTo>
                  <a:cubicBezTo>
                    <a:pt x="11678387" y="85542"/>
                    <a:pt x="11720245" y="87878"/>
                    <a:pt x="11757534" y="96529"/>
                  </a:cubicBezTo>
                  <a:cubicBezTo>
                    <a:pt x="11800501" y="106639"/>
                    <a:pt x="11840706" y="105055"/>
                    <a:pt x="11885801" y="86727"/>
                  </a:cubicBezTo>
                  <a:cubicBezTo>
                    <a:pt x="11895786" y="82658"/>
                    <a:pt x="11910606" y="81866"/>
                    <a:pt x="11922876" y="81059"/>
                  </a:cubicBezTo>
                  <a:cubicBezTo>
                    <a:pt x="11992785" y="75805"/>
                    <a:pt x="12063502" y="73646"/>
                    <a:pt x="12115333" y="33586"/>
                  </a:cubicBezTo>
                  <a:cubicBezTo>
                    <a:pt x="12125502" y="25714"/>
                    <a:pt x="12143695" y="20476"/>
                    <a:pt x="12158082" y="14080"/>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2561196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5FA94-0E77-4A8A-7640-7FCA8F1C12EE}"/>
              </a:ext>
            </a:extLst>
          </p:cNvPr>
          <p:cNvSpPr>
            <a:spLocks noGrp="1"/>
          </p:cNvSpPr>
          <p:nvPr>
            <p:ph type="title"/>
          </p:nvPr>
        </p:nvSpPr>
        <p:spPr/>
        <p:txBody>
          <a:bodyPr>
            <a:normAutofit fontScale="90000"/>
          </a:bodyPr>
          <a:lstStyle/>
          <a:p>
            <a:r>
              <a:rPr lang="en-GB" dirty="0"/>
              <a:t>Ni Una </a:t>
            </a:r>
            <a:r>
              <a:rPr lang="en-GB" dirty="0" err="1"/>
              <a:t>Menos</a:t>
            </a:r>
            <a:r>
              <a:rPr lang="en-GB" dirty="0"/>
              <a:t> Argentina from 2015 and the ‘green wave’ from 2019</a:t>
            </a:r>
          </a:p>
        </p:txBody>
      </p:sp>
      <p:pic>
        <p:nvPicPr>
          <p:cNvPr id="2052" name="Picture 4">
            <a:extLst>
              <a:ext uri="{FF2B5EF4-FFF2-40B4-BE49-F238E27FC236}">
                <a16:creationId xmlns:a16="http://schemas.microsoft.com/office/drawing/2014/main" id="{AC9E8197-7751-C680-FD3C-B3F5D5903AEB}"/>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201262" y="3533591"/>
            <a:ext cx="3883402" cy="290902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3A13A10B-1365-02D7-DBDB-686B6F92EA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53" y="1869898"/>
            <a:ext cx="4768590" cy="3118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69719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FCE46A0D-7378-9336-D90A-5F9714EA2E4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75904" y="356929"/>
            <a:ext cx="8192192" cy="6144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60280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11A5EE0-7A2D-7892-37E5-F474D8C535F9}"/>
              </a:ext>
            </a:extLst>
          </p:cNvPr>
          <p:cNvSpPr>
            <a:spLocks noGrp="1"/>
          </p:cNvSpPr>
          <p:nvPr>
            <p:ph type="title"/>
          </p:nvPr>
        </p:nvSpPr>
        <p:spPr>
          <a:xfrm>
            <a:off x="323528" y="116632"/>
            <a:ext cx="8882782" cy="1325563"/>
          </a:xfrm>
        </p:spPr>
        <p:txBody>
          <a:bodyPr>
            <a:normAutofit fontScale="90000"/>
          </a:bodyPr>
          <a:lstStyle/>
          <a:p>
            <a:r>
              <a:rPr lang="en-GB" sz="4400" dirty="0"/>
              <a:t>Femicide/ Feminicide </a:t>
            </a:r>
            <a:r>
              <a:rPr lang="en-GB" sz="4400" i="1" dirty="0"/>
              <a:t>Ni </a:t>
            </a:r>
            <a:r>
              <a:rPr lang="en-GB" sz="4400" i="1" dirty="0" err="1"/>
              <a:t>una</a:t>
            </a:r>
            <a:r>
              <a:rPr lang="en-GB" sz="4400" i="1" dirty="0"/>
              <a:t> </a:t>
            </a:r>
            <a:r>
              <a:rPr lang="en-GB" sz="4400" i="1" dirty="0" err="1"/>
              <a:t>menos</a:t>
            </a:r>
            <a:br>
              <a:rPr lang="en-GB" sz="4400" i="1" dirty="0"/>
            </a:br>
            <a:endParaRPr lang="en-GB" dirty="0"/>
          </a:p>
        </p:txBody>
      </p:sp>
      <p:sp>
        <p:nvSpPr>
          <p:cNvPr id="5" name="Content Placeholder 2">
            <a:extLst>
              <a:ext uri="{FF2B5EF4-FFF2-40B4-BE49-F238E27FC236}">
                <a16:creationId xmlns:a16="http://schemas.microsoft.com/office/drawing/2014/main" id="{C5634360-32A7-46AA-45D6-8AAB5A612669}"/>
              </a:ext>
            </a:extLst>
          </p:cNvPr>
          <p:cNvSpPr>
            <a:spLocks noGrp="1"/>
          </p:cNvSpPr>
          <p:nvPr>
            <p:ph idx="1"/>
          </p:nvPr>
        </p:nvSpPr>
        <p:spPr>
          <a:xfrm>
            <a:off x="-324544" y="692696"/>
            <a:ext cx="9376661" cy="4351338"/>
          </a:xfrm>
        </p:spPr>
        <p:txBody>
          <a:bodyPr>
            <a:noAutofit/>
          </a:bodyPr>
          <a:lstStyle/>
          <a:p>
            <a:r>
              <a:rPr lang="en-GB" sz="2000" i="1" dirty="0"/>
              <a:t>Femicide</a:t>
            </a:r>
            <a:r>
              <a:rPr lang="en-GB" sz="2000" dirty="0"/>
              <a:t> as a criminal category-broader patterns of gender-based violence. </a:t>
            </a:r>
            <a:r>
              <a:rPr lang="en-GB" sz="2000" i="1" dirty="0"/>
              <a:t>Feminicide- </a:t>
            </a:r>
            <a:r>
              <a:rPr lang="en-GB" sz="2000" dirty="0"/>
              <a:t>includes the wilful ignorance on the part of the state. ‘All women experience violation of their human rights stemming from the subaltern social status and political subordination of gender that affects them. It is in that framework that feminicide must be explained’ (Lagarde y de </a:t>
            </a:r>
            <a:r>
              <a:rPr lang="en-GB" sz="2000" dirty="0" err="1"/>
              <a:t>los</a:t>
            </a:r>
            <a:r>
              <a:rPr lang="en-GB" sz="2000" dirty="0"/>
              <a:t> Ríos 2010), xix The government is complicit in avoiding or colluding in the problem of gender-based violence.</a:t>
            </a:r>
          </a:p>
          <a:p>
            <a:r>
              <a:rPr lang="en-GB" sz="2000" dirty="0"/>
              <a:t>2003 Marcela Lagarde wins a seat in the Chamber of Deputies and pushes for fully-funded research. </a:t>
            </a:r>
            <a:r>
              <a:rPr lang="en-GB" sz="2000" b="0" i="0" dirty="0">
                <a:effectLst/>
                <a:highlight>
                  <a:srgbClr val="FFFFFF"/>
                </a:highlight>
              </a:rPr>
              <a:t> </a:t>
            </a:r>
          </a:p>
          <a:p>
            <a:r>
              <a:rPr lang="en-GB" sz="2000" b="0" i="0" dirty="0">
                <a:effectLst/>
                <a:highlight>
                  <a:srgbClr val="FFFFFF"/>
                </a:highlight>
              </a:rPr>
              <a:t>2007 </a:t>
            </a:r>
            <a:r>
              <a:rPr lang="en-GB" sz="2000" b="0" i="1" dirty="0">
                <a:effectLst/>
                <a:highlight>
                  <a:srgbClr val="FFFFFF"/>
                </a:highlight>
              </a:rPr>
              <a:t>Ley General de </a:t>
            </a:r>
            <a:r>
              <a:rPr lang="en-GB" sz="2000" b="0" i="1" dirty="0" err="1">
                <a:effectLst/>
                <a:highlight>
                  <a:srgbClr val="FFFFFF"/>
                </a:highlight>
              </a:rPr>
              <a:t>Acceso</a:t>
            </a:r>
            <a:r>
              <a:rPr lang="en-GB" sz="2000" b="0" i="1" dirty="0">
                <a:effectLst/>
                <a:highlight>
                  <a:srgbClr val="FFFFFF"/>
                </a:highlight>
              </a:rPr>
              <a:t> de las </a:t>
            </a:r>
            <a:r>
              <a:rPr lang="en-GB" sz="2000" b="0" i="1" dirty="0" err="1">
                <a:effectLst/>
                <a:highlight>
                  <a:srgbClr val="FFFFFF"/>
                </a:highlight>
              </a:rPr>
              <a:t>Mujeres</a:t>
            </a:r>
            <a:r>
              <a:rPr lang="en-GB" sz="2000" b="0" i="1" dirty="0">
                <a:effectLst/>
                <a:highlight>
                  <a:srgbClr val="FFFFFF"/>
                </a:highlight>
              </a:rPr>
              <a:t> a </a:t>
            </a:r>
            <a:r>
              <a:rPr lang="en-GB" sz="2000" b="0" i="1" dirty="0" err="1">
                <a:effectLst/>
                <a:highlight>
                  <a:srgbClr val="FFFFFF"/>
                </a:highlight>
              </a:rPr>
              <a:t>una</a:t>
            </a:r>
            <a:r>
              <a:rPr lang="en-GB" sz="2000" b="0" i="1" dirty="0">
                <a:effectLst/>
                <a:highlight>
                  <a:srgbClr val="FFFFFF"/>
                </a:highlight>
              </a:rPr>
              <a:t> Vida Libre de </a:t>
            </a:r>
            <a:r>
              <a:rPr lang="en-GB" sz="2000" b="0" i="1" dirty="0" err="1">
                <a:effectLst/>
                <a:highlight>
                  <a:srgbClr val="FFFFFF"/>
                </a:highlight>
              </a:rPr>
              <a:t>Violencia</a:t>
            </a:r>
            <a:r>
              <a:rPr lang="en-GB" sz="2000" b="0" i="0" dirty="0">
                <a:effectLst/>
                <a:highlight>
                  <a:srgbClr val="FFFFFF"/>
                </a:highlight>
              </a:rPr>
              <a:t> (General Law on Women’s Access to a Life Free of Violence), identifies </a:t>
            </a:r>
            <a:r>
              <a:rPr lang="en-GB" sz="2000" b="0" i="1" dirty="0" err="1">
                <a:effectLst/>
                <a:highlight>
                  <a:srgbClr val="FFFFFF"/>
                </a:highlight>
              </a:rPr>
              <a:t>violencia</a:t>
            </a:r>
            <a:r>
              <a:rPr lang="en-GB" sz="2000" b="0" i="1" dirty="0">
                <a:effectLst/>
                <a:highlight>
                  <a:srgbClr val="FFFFFF"/>
                </a:highlight>
              </a:rPr>
              <a:t> </a:t>
            </a:r>
            <a:r>
              <a:rPr lang="en-GB" sz="2000" b="0" i="1" dirty="0" err="1">
                <a:effectLst/>
                <a:highlight>
                  <a:srgbClr val="FFFFFF"/>
                </a:highlight>
              </a:rPr>
              <a:t>feminicida</a:t>
            </a:r>
            <a:r>
              <a:rPr lang="en-GB" sz="2000" b="0" i="0" dirty="0">
                <a:effectLst/>
                <a:highlight>
                  <a:srgbClr val="FFFFFF"/>
                </a:highlight>
              </a:rPr>
              <a:t> (</a:t>
            </a:r>
            <a:r>
              <a:rPr lang="en-GB" sz="2000" b="0" i="0" dirty="0" err="1">
                <a:effectLst/>
                <a:highlight>
                  <a:srgbClr val="FFFFFF"/>
                </a:highlight>
              </a:rPr>
              <a:t>feminicidal</a:t>
            </a:r>
            <a:r>
              <a:rPr lang="en-GB" sz="2000" b="0" i="0" dirty="0">
                <a:effectLst/>
                <a:highlight>
                  <a:srgbClr val="FFFFFF"/>
                </a:highlight>
              </a:rPr>
              <a:t> violence) as a violation of women’s human rights in the public and private sphere as linked to the state’s tolerance of cases of gender violence.</a:t>
            </a:r>
          </a:p>
          <a:p>
            <a:r>
              <a:rPr lang="en-GB" sz="2000" b="0" i="0" dirty="0">
                <a:effectLst/>
                <a:highlight>
                  <a:srgbClr val="FFFFFF"/>
                </a:highlight>
              </a:rPr>
              <a:t>2012 reform to Article 325 of the Federal Criminal Code that codified </a:t>
            </a:r>
            <a:r>
              <a:rPr lang="en-GB" sz="2000" b="0" i="1" dirty="0" err="1">
                <a:effectLst/>
                <a:highlight>
                  <a:srgbClr val="FFFFFF"/>
                </a:highlight>
              </a:rPr>
              <a:t>feminicidio</a:t>
            </a:r>
            <a:r>
              <a:rPr lang="en-GB" sz="2000" b="0" i="0" dirty="0">
                <a:effectLst/>
                <a:highlight>
                  <a:srgbClr val="FFFFFF"/>
                </a:highlight>
              </a:rPr>
              <a:t> as a crime, defining it as the murder of a woman for “gender reasons,” and includes provisions to punish public servants when they hinder the administration of justice.</a:t>
            </a:r>
            <a:r>
              <a:rPr lang="en-GB" sz="2000" b="0" i="0" u="sng" baseline="30000" dirty="0">
                <a:effectLst/>
                <a:highlight>
                  <a:srgbClr val="FFFFFF"/>
                </a:highlight>
              </a:rPr>
              <a:t> </a:t>
            </a:r>
            <a:r>
              <a:rPr lang="en-GB" sz="2000" b="0" i="0" dirty="0">
                <a:effectLst/>
                <a:highlight>
                  <a:srgbClr val="FFFFFF"/>
                </a:highlight>
              </a:rPr>
              <a:t> </a:t>
            </a:r>
            <a:r>
              <a:rPr lang="en-GB" sz="2000" b="0" i="1" dirty="0" err="1">
                <a:effectLst/>
                <a:highlight>
                  <a:srgbClr val="FFFFFF"/>
                </a:highlight>
              </a:rPr>
              <a:t>Feminicidio</a:t>
            </a:r>
            <a:r>
              <a:rPr lang="en-GB" sz="2000" b="0" i="0" dirty="0">
                <a:effectLst/>
                <a:highlight>
                  <a:srgbClr val="FFFFFF"/>
                </a:highlight>
              </a:rPr>
              <a:t> carries a maximum 60-year prison sentence. Public servants may be punished with a three- to eight-year prison term and the removal from their post. </a:t>
            </a:r>
            <a:r>
              <a:rPr lang="en-GB" sz="2000" dirty="0">
                <a:highlight>
                  <a:srgbClr val="FFFFFF"/>
                </a:highlight>
              </a:rPr>
              <a:t>These laws </a:t>
            </a:r>
            <a:r>
              <a:rPr lang="en-GB" sz="2000" b="0" i="0" dirty="0">
                <a:effectLst/>
                <a:highlight>
                  <a:srgbClr val="FFFFFF"/>
                </a:highlight>
              </a:rPr>
              <a:t>recognize the state as a perpetrator of violence</a:t>
            </a:r>
            <a:r>
              <a:rPr lang="en-GB" sz="2000" dirty="0">
                <a:highlight>
                  <a:srgbClr val="FFFFFF"/>
                </a:highlight>
              </a:rPr>
              <a:t> and make</a:t>
            </a:r>
            <a:r>
              <a:rPr lang="en-GB" sz="2000" b="0" i="0" dirty="0">
                <a:effectLst/>
                <a:highlight>
                  <a:srgbClr val="FFFFFF"/>
                </a:highlight>
              </a:rPr>
              <a:t> </a:t>
            </a:r>
            <a:r>
              <a:rPr lang="en-GB" sz="2000" b="0" i="1" dirty="0">
                <a:effectLst/>
                <a:highlight>
                  <a:srgbClr val="FFFFFF"/>
                </a:highlight>
              </a:rPr>
              <a:t>the state itself a target of its own punitive power</a:t>
            </a:r>
            <a:r>
              <a:rPr lang="en-GB" sz="2000" b="0" i="0" dirty="0">
                <a:effectLst/>
                <a:highlight>
                  <a:srgbClr val="FFFFFF"/>
                </a:highlight>
              </a:rPr>
              <a:t>.</a:t>
            </a:r>
            <a:endParaRPr lang="en-GB" sz="2000" dirty="0"/>
          </a:p>
        </p:txBody>
      </p:sp>
    </p:spTree>
    <p:extLst>
      <p:ext uri="{BB962C8B-B14F-4D97-AF65-F5344CB8AC3E}">
        <p14:creationId xmlns:p14="http://schemas.microsoft.com/office/powerpoint/2010/main" val="40388729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0D23925-E796-535A-D0FF-87B1CB3D4973}"/>
              </a:ext>
            </a:extLst>
          </p:cNvPr>
          <p:cNvSpPr>
            <a:spLocks noGrp="1"/>
          </p:cNvSpPr>
          <p:nvPr>
            <p:ph type="title"/>
          </p:nvPr>
        </p:nvSpPr>
        <p:spPr>
          <a:xfrm>
            <a:off x="467544" y="332656"/>
            <a:ext cx="7918301" cy="1325563"/>
          </a:xfrm>
        </p:spPr>
        <p:txBody>
          <a:bodyPr>
            <a:normAutofit fontScale="90000"/>
          </a:bodyPr>
          <a:lstStyle/>
          <a:p>
            <a:r>
              <a:rPr lang="en-GB" dirty="0"/>
              <a:t>Civil Society Organisations, IGO and National Human Rights </a:t>
            </a:r>
          </a:p>
        </p:txBody>
      </p:sp>
      <p:sp>
        <p:nvSpPr>
          <p:cNvPr id="5" name="Content Placeholder 2">
            <a:extLst>
              <a:ext uri="{FF2B5EF4-FFF2-40B4-BE49-F238E27FC236}">
                <a16:creationId xmlns:a16="http://schemas.microsoft.com/office/drawing/2014/main" id="{D90DEB8E-5460-20BA-BCBB-5148B1BD0DC1}"/>
              </a:ext>
            </a:extLst>
          </p:cNvPr>
          <p:cNvSpPr>
            <a:spLocks noGrp="1"/>
          </p:cNvSpPr>
          <p:nvPr>
            <p:ph idx="1"/>
          </p:nvPr>
        </p:nvSpPr>
        <p:spPr>
          <a:xfrm>
            <a:off x="467544" y="1555031"/>
            <a:ext cx="8526338" cy="5797550"/>
          </a:xfrm>
        </p:spPr>
        <p:txBody>
          <a:bodyPr>
            <a:normAutofit fontScale="70000" lnSpcReduction="20000"/>
          </a:bodyPr>
          <a:lstStyle/>
          <a:p>
            <a:pPr marL="0" indent="0">
              <a:buNone/>
            </a:pPr>
            <a:r>
              <a:rPr lang="es-ES" b="0" i="1" dirty="0">
                <a:effectLst/>
                <a:latin typeface="Eczar"/>
              </a:rPr>
              <a:t>Comisión Mexicana de Defensa y Promoción de los Derechos Humanos</a:t>
            </a:r>
            <a:r>
              <a:rPr lang="es-ES" b="0" i="0" dirty="0">
                <a:effectLst/>
                <a:latin typeface="Eczar"/>
              </a:rPr>
              <a:t>, (CMDPDH) </a:t>
            </a:r>
          </a:p>
          <a:p>
            <a:pPr marL="0" indent="0">
              <a:buNone/>
            </a:pPr>
            <a:r>
              <a:rPr lang="es-ES" b="0" i="0" dirty="0" err="1">
                <a:effectLst/>
                <a:latin typeface="Eczar"/>
              </a:rPr>
              <a:t>Founded</a:t>
            </a:r>
            <a:r>
              <a:rPr lang="es-ES" b="0" i="0" dirty="0">
                <a:effectLst/>
                <a:latin typeface="Eczar"/>
              </a:rPr>
              <a:t> 1989, </a:t>
            </a:r>
            <a:r>
              <a:rPr lang="es-ES" b="0" i="0" dirty="0" err="1">
                <a:effectLst/>
                <a:latin typeface="Eczar"/>
              </a:rPr>
              <a:t>consulting</a:t>
            </a:r>
            <a:r>
              <a:rPr lang="es-ES" b="0" i="0" dirty="0">
                <a:effectLst/>
                <a:latin typeface="Eczar"/>
              </a:rPr>
              <a:t> status </a:t>
            </a:r>
            <a:r>
              <a:rPr lang="es-ES" b="0" i="0" dirty="0" err="1">
                <a:effectLst/>
                <a:latin typeface="Eczar"/>
              </a:rPr>
              <a:t>with</a:t>
            </a:r>
            <a:r>
              <a:rPr lang="es-ES" b="0" i="0" dirty="0">
                <a:effectLst/>
                <a:latin typeface="Eczar"/>
              </a:rPr>
              <a:t> UN, International </a:t>
            </a:r>
            <a:r>
              <a:rPr lang="es-ES" b="0" i="0" dirty="0" err="1">
                <a:effectLst/>
                <a:latin typeface="Eczar"/>
              </a:rPr>
              <a:t>Federation</a:t>
            </a:r>
            <a:r>
              <a:rPr lang="es-ES" b="0" i="0" dirty="0">
                <a:effectLst/>
                <a:latin typeface="Eczar"/>
              </a:rPr>
              <a:t> </a:t>
            </a:r>
            <a:r>
              <a:rPr lang="es-ES" b="0" i="0" dirty="0" err="1">
                <a:effectLst/>
                <a:latin typeface="Eczar"/>
              </a:rPr>
              <a:t>of</a:t>
            </a:r>
            <a:r>
              <a:rPr lang="es-ES" b="0" i="0" dirty="0">
                <a:effectLst/>
                <a:latin typeface="Eczar"/>
              </a:rPr>
              <a:t> Human </a:t>
            </a:r>
            <a:r>
              <a:rPr lang="es-ES" b="0" i="0" dirty="0" err="1">
                <a:effectLst/>
                <a:latin typeface="Eczar"/>
              </a:rPr>
              <a:t>Rights</a:t>
            </a:r>
            <a:r>
              <a:rPr lang="es-ES" b="0" i="0" dirty="0">
                <a:effectLst/>
                <a:latin typeface="Eczar"/>
              </a:rPr>
              <a:t> </a:t>
            </a:r>
            <a:r>
              <a:rPr lang="es-ES" b="0" i="0" dirty="0" err="1">
                <a:effectLst/>
                <a:latin typeface="Eczar"/>
              </a:rPr>
              <a:t>member</a:t>
            </a:r>
            <a:r>
              <a:rPr lang="es-ES" b="0" i="0" dirty="0">
                <a:effectLst/>
                <a:latin typeface="Eczar"/>
              </a:rPr>
              <a:t>.</a:t>
            </a:r>
          </a:p>
          <a:p>
            <a:endParaRPr lang="es-ES" b="0" i="0" dirty="0">
              <a:effectLst/>
              <a:latin typeface="Eczar"/>
            </a:endParaRPr>
          </a:p>
          <a:p>
            <a:pPr marL="0" indent="0">
              <a:buNone/>
            </a:pPr>
            <a:r>
              <a:rPr lang="es-ES" dirty="0" err="1">
                <a:latin typeface="Eczar"/>
              </a:rPr>
              <a:t>Member</a:t>
            </a:r>
            <a:r>
              <a:rPr lang="es-ES" dirty="0">
                <a:latin typeface="Eczar"/>
              </a:rPr>
              <a:t> </a:t>
            </a:r>
            <a:r>
              <a:rPr lang="es-ES" dirty="0" err="1">
                <a:latin typeface="Eczar"/>
              </a:rPr>
              <a:t>of</a:t>
            </a:r>
            <a:r>
              <a:rPr lang="es-ES" dirty="0">
                <a:latin typeface="Eczar"/>
              </a:rPr>
              <a:t> </a:t>
            </a:r>
            <a:r>
              <a:rPr lang="es-ES" dirty="0" err="1">
                <a:latin typeface="Eczar"/>
              </a:rPr>
              <a:t>the</a:t>
            </a:r>
            <a:r>
              <a:rPr lang="es-ES" dirty="0">
                <a:latin typeface="Eczar"/>
              </a:rPr>
              <a:t> </a:t>
            </a:r>
            <a:r>
              <a:rPr lang="es-ES" dirty="0" err="1">
                <a:latin typeface="Eczar"/>
              </a:rPr>
              <a:t>following</a:t>
            </a:r>
            <a:r>
              <a:rPr lang="es-ES" dirty="0">
                <a:latin typeface="Eczar"/>
              </a:rPr>
              <a:t> </a:t>
            </a:r>
            <a:r>
              <a:rPr lang="es-ES" dirty="0" err="1">
                <a:latin typeface="Eczar"/>
              </a:rPr>
              <a:t>networks</a:t>
            </a:r>
            <a:r>
              <a:rPr lang="es-ES" dirty="0">
                <a:latin typeface="Eczar"/>
              </a:rPr>
              <a:t>:</a:t>
            </a:r>
          </a:p>
          <a:p>
            <a:pPr>
              <a:buFont typeface="Wingdings" panose="05000000000000000000" pitchFamily="2" charset="2"/>
              <a:buChar char="Ø"/>
            </a:pPr>
            <a:r>
              <a:rPr lang="es-ES" b="0" i="0" dirty="0">
                <a:effectLst/>
                <a:latin typeface="Eczar"/>
              </a:rPr>
              <a:t>Coalición por la Corte Penal Internacional </a:t>
            </a:r>
          </a:p>
          <a:p>
            <a:pPr>
              <a:buFont typeface="Wingdings" panose="05000000000000000000" pitchFamily="2" charset="2"/>
              <a:buChar char="Ø"/>
            </a:pPr>
            <a:r>
              <a:rPr lang="es-ES" b="0" i="0" dirty="0">
                <a:effectLst/>
                <a:latin typeface="Eczar"/>
              </a:rPr>
              <a:t>Observatorio Ciudadano Nacional del Feminicidio</a:t>
            </a:r>
          </a:p>
          <a:p>
            <a:pPr>
              <a:buFont typeface="Wingdings" panose="05000000000000000000" pitchFamily="2" charset="2"/>
              <a:buChar char="Ø"/>
            </a:pPr>
            <a:r>
              <a:rPr lang="es-ES" b="0" i="0" dirty="0">
                <a:effectLst/>
                <a:latin typeface="Eczar"/>
              </a:rPr>
              <a:t>Observatorio Ciudadano del Sistema de Justicia </a:t>
            </a:r>
          </a:p>
          <a:p>
            <a:pPr>
              <a:buFont typeface="Wingdings" panose="05000000000000000000" pitchFamily="2" charset="2"/>
              <a:buChar char="Ø"/>
            </a:pPr>
            <a:r>
              <a:rPr lang="es-ES" b="0" i="0" dirty="0">
                <a:effectLst/>
                <a:latin typeface="Eczar"/>
              </a:rPr>
              <a:t>Red Internacional para los Derechos Económicos, Sociales y Culturales </a:t>
            </a:r>
          </a:p>
          <a:p>
            <a:pPr>
              <a:buFont typeface="Wingdings" panose="05000000000000000000" pitchFamily="2" charset="2"/>
              <a:buChar char="Ø"/>
            </a:pPr>
            <a:r>
              <a:rPr lang="es-ES" b="0" i="0" dirty="0">
                <a:effectLst/>
                <a:latin typeface="Eczar"/>
              </a:rPr>
              <a:t>Coalición Internacional de Organizaciones por los Derechos Humanos en las Américas</a:t>
            </a:r>
          </a:p>
          <a:p>
            <a:pPr>
              <a:buFont typeface="Wingdings" panose="05000000000000000000" pitchFamily="2" charset="2"/>
              <a:buChar char="Ø"/>
            </a:pPr>
            <a:r>
              <a:rPr lang="es-ES" b="0" i="0" dirty="0">
                <a:effectLst/>
                <a:latin typeface="Eczar"/>
              </a:rPr>
              <a:t>Consejo Internacional para la Rehabilitación de las Víctimas de la Tortura.</a:t>
            </a:r>
          </a:p>
          <a:p>
            <a:pPr marL="0" indent="0">
              <a:buNone/>
            </a:pPr>
            <a:endParaRPr lang="en-GB" dirty="0"/>
          </a:p>
          <a:p>
            <a:pPr marL="0" indent="0">
              <a:buNone/>
            </a:pPr>
            <a:r>
              <a:rPr lang="en-GB" dirty="0"/>
              <a:t>https://cmdpdh.org/quienes-somos/</a:t>
            </a:r>
          </a:p>
        </p:txBody>
      </p:sp>
    </p:spTree>
    <p:extLst>
      <p:ext uri="{BB962C8B-B14F-4D97-AF65-F5344CB8AC3E}">
        <p14:creationId xmlns:p14="http://schemas.microsoft.com/office/powerpoint/2010/main" val="30488936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Violence and the War on Drugs</a:t>
            </a:r>
          </a:p>
        </p:txBody>
      </p:sp>
      <p:sp>
        <p:nvSpPr>
          <p:cNvPr id="3" name="Content Placeholder 2"/>
          <p:cNvSpPr>
            <a:spLocks noGrp="1"/>
          </p:cNvSpPr>
          <p:nvPr>
            <p:ph idx="1"/>
          </p:nvPr>
        </p:nvSpPr>
        <p:spPr/>
        <p:txBody>
          <a:bodyPr>
            <a:normAutofit/>
          </a:bodyPr>
          <a:lstStyle/>
          <a:p>
            <a:pPr marL="0" indent="0">
              <a:buNone/>
            </a:pPr>
            <a:r>
              <a:rPr lang="en-GB" sz="2400" dirty="0"/>
              <a:t>Colombia</a:t>
            </a:r>
          </a:p>
          <a:p>
            <a:pPr marL="0" indent="0">
              <a:buNone/>
            </a:pPr>
            <a:r>
              <a:rPr lang="en-GB" sz="2400" dirty="0"/>
              <a:t>Democratic Government</a:t>
            </a:r>
          </a:p>
          <a:p>
            <a:pPr marL="0" indent="0">
              <a:buNone/>
            </a:pPr>
            <a:r>
              <a:rPr lang="en-GB" sz="2400" dirty="0"/>
              <a:t>Guerrilla conflict- 1964-2017 (FARC-drug-funded from 1970)</a:t>
            </a:r>
          </a:p>
          <a:p>
            <a:pPr marL="0" indent="0">
              <a:buNone/>
            </a:pPr>
            <a:r>
              <a:rPr lang="en-GB" sz="2400" dirty="0"/>
              <a:t>Guerrilla de facto control of large areas v. state-trained paramilitaries</a:t>
            </a:r>
          </a:p>
          <a:p>
            <a:pPr marL="0" indent="0">
              <a:buNone/>
            </a:pPr>
            <a:r>
              <a:rPr lang="en-GB" sz="2400" dirty="0"/>
              <a:t>Kidnapping (2002 Ingrid </a:t>
            </a:r>
            <a:r>
              <a:rPr lang="en-GB" sz="2400" dirty="0" err="1"/>
              <a:t>Bethancourt</a:t>
            </a:r>
            <a:r>
              <a:rPr lang="en-GB" sz="2400" dirty="0"/>
              <a:t> presidential candidate)</a:t>
            </a:r>
          </a:p>
          <a:p>
            <a:pPr marL="0" indent="0">
              <a:buNone/>
            </a:pPr>
            <a:r>
              <a:rPr lang="en-GB" sz="2400" dirty="0"/>
              <a:t>Internally displaced communities</a:t>
            </a:r>
          </a:p>
          <a:p>
            <a:pPr marL="0" indent="0">
              <a:buNone/>
            </a:pPr>
            <a:r>
              <a:rPr lang="en-GB" sz="2400" dirty="0"/>
              <a:t>State violence against unions</a:t>
            </a:r>
          </a:p>
          <a:p>
            <a:pPr marL="0" indent="0">
              <a:buNone/>
            </a:pPr>
            <a:r>
              <a:rPr lang="en-GB" sz="2400" dirty="0"/>
              <a:t>War on Drugs- Medellin- 2000 Plan Colombia</a:t>
            </a:r>
          </a:p>
        </p:txBody>
      </p:sp>
      <p:pic>
        <p:nvPicPr>
          <p:cNvPr id="2050" name="Picture 2" descr="Image result for The Farc Colomb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5157192"/>
            <a:ext cx="2609496" cy="156569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Mexico: The War on Drugs Effects 2006-2017</a:t>
            </a:r>
          </a:p>
        </p:txBody>
      </p:sp>
      <p:sp>
        <p:nvSpPr>
          <p:cNvPr id="3" name="Content Placeholder 2"/>
          <p:cNvSpPr>
            <a:spLocks noGrp="1"/>
          </p:cNvSpPr>
          <p:nvPr>
            <p:ph idx="1"/>
          </p:nvPr>
        </p:nvSpPr>
        <p:spPr>
          <a:xfrm>
            <a:off x="457200" y="1600200"/>
            <a:ext cx="8229600" cy="4853136"/>
          </a:xfrm>
        </p:spPr>
        <p:txBody>
          <a:bodyPr>
            <a:normAutofit fontScale="85000" lnSpcReduction="10000"/>
          </a:bodyPr>
          <a:lstStyle/>
          <a:p>
            <a:r>
              <a:rPr lang="en-US" dirty="0"/>
              <a:t>160,000 dead, 28,000 missing. </a:t>
            </a:r>
          </a:p>
          <a:p>
            <a:endParaRPr lang="en-US" dirty="0"/>
          </a:p>
          <a:p>
            <a:r>
              <a:rPr lang="en-US" dirty="0"/>
              <a:t>Increasing use of terror tactics especially but not exclusively by Zetas</a:t>
            </a:r>
          </a:p>
          <a:p>
            <a:endParaRPr lang="en-US" dirty="0"/>
          </a:p>
          <a:p>
            <a:r>
              <a:rPr lang="en-US" dirty="0"/>
              <a:t>Increasing involvement in other forms of crime (petrol tapping, kidnapping, extortion)</a:t>
            </a:r>
          </a:p>
          <a:p>
            <a:endParaRPr lang="en-US" dirty="0"/>
          </a:p>
          <a:p>
            <a:r>
              <a:rPr lang="en-US" dirty="0"/>
              <a:t>Human rights violation (</a:t>
            </a:r>
            <a:r>
              <a:rPr lang="en-US" dirty="0" err="1"/>
              <a:t>Ayotzinapa</a:t>
            </a:r>
            <a:r>
              <a:rPr lang="en-US" dirty="0"/>
              <a:t>, </a:t>
            </a:r>
            <a:r>
              <a:rPr lang="en-US" dirty="0" err="1"/>
              <a:t>Tlatlaya</a:t>
            </a:r>
            <a:r>
              <a:rPr lang="en-US" dirty="0"/>
              <a:t>, </a:t>
            </a:r>
            <a:r>
              <a:rPr lang="en-US" dirty="0" err="1"/>
              <a:t>Tanhuato</a:t>
            </a:r>
            <a:r>
              <a:rPr lang="en-US" dirty="0"/>
              <a:t>)</a:t>
            </a:r>
          </a:p>
          <a:p>
            <a:pPr>
              <a:buNone/>
            </a:pPr>
            <a:endParaRPr lang="en-US" sz="2400" dirty="0"/>
          </a:p>
          <a:p>
            <a:pPr>
              <a:buNone/>
            </a:pPr>
            <a:r>
              <a:rPr lang="en-US" sz="2400" dirty="0"/>
              <a:t>http://mexico.anyoneschild.org/index_2.html</a:t>
            </a:r>
          </a:p>
          <a:p>
            <a:endParaRPr lang="en-GB"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US" dirty="0"/>
              <a:t>The Curtailing of the Public Sphere in Mexico</a:t>
            </a:r>
          </a:p>
        </p:txBody>
      </p:sp>
      <p:pic>
        <p:nvPicPr>
          <p:cNvPr id="5" name="Content Placeholder 3"/>
          <p:cNvPicPr>
            <a:picLocks noGrp="1" noChangeAspect="1"/>
          </p:cNvPicPr>
          <p:nvPr>
            <p:ph idx="1"/>
          </p:nvPr>
        </p:nvPicPr>
        <p:blipFill>
          <a:blip r:embed="rId3" cstate="print"/>
          <a:srcRect l="-10307" r="-10307"/>
          <a:stretch>
            <a:fillRect/>
          </a:stretch>
        </p:blipFill>
        <p:spPr>
          <a:xfrm>
            <a:off x="457200" y="1600201"/>
            <a:ext cx="4709032" cy="2589786"/>
          </a:xfrm>
        </p:spPr>
      </p:pic>
      <p:pic>
        <p:nvPicPr>
          <p:cNvPr id="6" name="Picture 5"/>
          <p:cNvPicPr>
            <a:picLocks noChangeAspect="1"/>
          </p:cNvPicPr>
          <p:nvPr/>
        </p:nvPicPr>
        <p:blipFill>
          <a:blip r:embed="rId4" cstate="print"/>
          <a:stretch>
            <a:fillRect/>
          </a:stretch>
        </p:blipFill>
        <p:spPr>
          <a:xfrm>
            <a:off x="4700647" y="4189987"/>
            <a:ext cx="4091047" cy="2301214"/>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692696"/>
            <a:ext cx="7776864" cy="4401205"/>
          </a:xfrm>
          <a:prstGeom prst="rect">
            <a:avLst/>
          </a:prstGeom>
        </p:spPr>
        <p:txBody>
          <a:bodyPr wrap="square">
            <a:spAutoFit/>
          </a:bodyPr>
          <a:lstStyle/>
          <a:p>
            <a:r>
              <a:rPr lang="en-US" sz="2800" dirty="0"/>
              <a:t>Murder of journalists (over 100 since 2000)</a:t>
            </a:r>
          </a:p>
          <a:p>
            <a:endParaRPr lang="en-US" sz="2800" dirty="0"/>
          </a:p>
          <a:p>
            <a:r>
              <a:rPr lang="en-US" sz="2800" dirty="0"/>
              <a:t>Increasing self-censorship of newspapers, TV and Radio (e.g. 2009 Ciudad Juarez)</a:t>
            </a:r>
          </a:p>
          <a:p>
            <a:endParaRPr lang="en-US" sz="2800" dirty="0"/>
          </a:p>
          <a:p>
            <a:r>
              <a:rPr lang="en-US" sz="2800" dirty="0"/>
              <a:t>Increasingly complex collusion between state/cartels</a:t>
            </a:r>
          </a:p>
          <a:p>
            <a:endParaRPr lang="en-US" sz="2800" dirty="0"/>
          </a:p>
          <a:p>
            <a:r>
              <a:rPr lang="en-US" sz="2800" dirty="0"/>
              <a:t>Drug war as war on people’s understanding of the world</a:t>
            </a:r>
          </a:p>
          <a:p>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Violence and sub-state actors</a:t>
            </a:r>
          </a:p>
        </p:txBody>
      </p:sp>
      <p:sp>
        <p:nvSpPr>
          <p:cNvPr id="3" name="Content Placeholder 2"/>
          <p:cNvSpPr>
            <a:spLocks noGrp="1"/>
          </p:cNvSpPr>
          <p:nvPr>
            <p:ph idx="1"/>
          </p:nvPr>
        </p:nvSpPr>
        <p:spPr/>
        <p:txBody>
          <a:bodyPr>
            <a:normAutofit fontScale="92500" lnSpcReduction="10000"/>
          </a:bodyPr>
          <a:lstStyle/>
          <a:p>
            <a:pPr marL="0" indent="0">
              <a:buNone/>
            </a:pPr>
            <a:r>
              <a:rPr lang="en-GB" dirty="0"/>
              <a:t>Political scientist, Guillermo O’Donnell (2004) </a:t>
            </a:r>
          </a:p>
          <a:p>
            <a:pPr marL="0" indent="0">
              <a:buNone/>
            </a:pPr>
            <a:r>
              <a:rPr lang="en-GB" dirty="0"/>
              <a:t>‘even in countries where aspirations for democracy have been satisfied by the inauguration of democratic regimes, the rule of law may be compromised. Indeed, most contemporary Latin American countries, like new democracies in other parts of the world are cases where national-level democratic regimes co-exists with undemocratic subnational regimes and severe gaps in the effectiveness of basic civil rights’</a:t>
            </a:r>
          </a:p>
        </p:txBody>
      </p:sp>
    </p:spTree>
    <p:extLst>
      <p:ext uri="{BB962C8B-B14F-4D97-AF65-F5344CB8AC3E}">
        <p14:creationId xmlns:p14="http://schemas.microsoft.com/office/powerpoint/2010/main" val="38484681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Everyday knowing: The </a:t>
            </a:r>
            <a:r>
              <a:rPr lang="en-US" dirty="0" err="1"/>
              <a:t>Narco</a:t>
            </a:r>
            <a:r>
              <a:rPr lang="en-US" dirty="0"/>
              <a:t>-Sphere</a:t>
            </a:r>
            <a:br>
              <a:rPr lang="en-US" dirty="0"/>
            </a:br>
            <a:r>
              <a:rPr lang="en-US" dirty="0" err="1"/>
              <a:t>Narcomantas</a:t>
            </a:r>
            <a:r>
              <a:rPr lang="en-US" dirty="0"/>
              <a:t>/</a:t>
            </a:r>
            <a:r>
              <a:rPr lang="en-US" dirty="0" err="1"/>
              <a:t>narcomensajes</a:t>
            </a:r>
            <a:endParaRPr lang="en-GB" dirty="0"/>
          </a:p>
        </p:txBody>
      </p:sp>
      <p:pic>
        <p:nvPicPr>
          <p:cNvPr id="4" name="Content Placeholder 3"/>
          <p:cNvPicPr>
            <a:picLocks noGrp="1" noChangeAspect="1"/>
          </p:cNvPicPr>
          <p:nvPr>
            <p:ph idx="1"/>
          </p:nvPr>
        </p:nvPicPr>
        <p:blipFill>
          <a:blip r:embed="rId3" cstate="print"/>
          <a:srcRect l="-10678" r="-10678"/>
          <a:stretch>
            <a:fillRect/>
          </a:stretch>
        </p:blipFill>
        <p:spPr>
          <a:xfrm>
            <a:off x="860242" y="1988840"/>
            <a:ext cx="7096134" cy="3902597"/>
          </a:xfr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3" cstate="print"/>
          <a:srcRect t="-11596" b="-11596"/>
          <a:stretch>
            <a:fillRect/>
          </a:stretch>
        </p:blipFill>
        <p:spPr>
          <a:xfrm>
            <a:off x="611560" y="1700808"/>
            <a:ext cx="7969616" cy="4383005"/>
          </a:xfr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US" dirty="0"/>
              <a:t>Propaganda (Campbell) or part of the </a:t>
            </a:r>
            <a:r>
              <a:rPr lang="en-US" dirty="0" err="1"/>
              <a:t>narcosphere</a:t>
            </a:r>
            <a:r>
              <a:rPr lang="en-US" dirty="0"/>
              <a:t> (Paul </a:t>
            </a:r>
            <a:r>
              <a:rPr lang="en-US" dirty="0" err="1"/>
              <a:t>Eiss</a:t>
            </a:r>
            <a:r>
              <a:rPr lang="en-US" dirty="0"/>
              <a:t>)</a:t>
            </a:r>
          </a:p>
        </p:txBody>
      </p:sp>
      <p:pic>
        <p:nvPicPr>
          <p:cNvPr id="5" name="Content Placeholder 3"/>
          <p:cNvPicPr>
            <a:picLocks noGrp="1" noChangeAspect="1"/>
          </p:cNvPicPr>
          <p:nvPr>
            <p:ph idx="1"/>
          </p:nvPr>
        </p:nvPicPr>
        <p:blipFill>
          <a:blip r:embed="rId3" cstate="print"/>
          <a:srcRect t="8753" b="8753"/>
          <a:stretch>
            <a:fillRect/>
          </a:stretch>
        </p:blipFill>
        <p:spPr>
          <a:xfrm>
            <a:off x="457200" y="1600200"/>
            <a:ext cx="8229600" cy="4525963"/>
          </a:xfr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err="1"/>
              <a:t>Narcomedia</a:t>
            </a:r>
            <a:endParaRPr lang="en-US" dirty="0"/>
          </a:p>
        </p:txBody>
      </p:sp>
      <p:sp>
        <p:nvSpPr>
          <p:cNvPr id="5" name="Content Placeholder 2"/>
          <p:cNvSpPr>
            <a:spLocks noGrp="1"/>
          </p:cNvSpPr>
          <p:nvPr>
            <p:ph idx="1"/>
          </p:nvPr>
        </p:nvSpPr>
        <p:spPr>
          <a:xfrm>
            <a:off x="457200" y="1600200"/>
            <a:ext cx="8229600" cy="4525963"/>
          </a:xfrm>
        </p:spPr>
        <p:txBody>
          <a:bodyPr>
            <a:normAutofit fontScale="92500" lnSpcReduction="20000"/>
          </a:bodyPr>
          <a:lstStyle/>
          <a:p>
            <a:r>
              <a:rPr lang="en-US" dirty="0"/>
              <a:t>Use of </a:t>
            </a:r>
            <a:r>
              <a:rPr lang="en-US" dirty="0" err="1"/>
              <a:t>youtube</a:t>
            </a:r>
            <a:r>
              <a:rPr lang="en-US" dirty="0"/>
              <a:t>/</a:t>
            </a:r>
            <a:r>
              <a:rPr lang="en-US" dirty="0" err="1"/>
              <a:t>facebook</a:t>
            </a:r>
            <a:r>
              <a:rPr lang="en-US" dirty="0"/>
              <a:t>/blogs/twitter</a:t>
            </a:r>
          </a:p>
          <a:p>
            <a:endParaRPr lang="en-US" dirty="0"/>
          </a:p>
          <a:p>
            <a:r>
              <a:rPr lang="en-US" dirty="0"/>
              <a:t>Massive rise in internet usage. </a:t>
            </a:r>
          </a:p>
          <a:p>
            <a:endParaRPr lang="en-US" dirty="0"/>
          </a:p>
          <a:p>
            <a:r>
              <a:rPr lang="en-US" dirty="0"/>
              <a:t>30 per cent of Mexicans have </a:t>
            </a:r>
            <a:r>
              <a:rPr lang="en-US" dirty="0" err="1"/>
              <a:t>facebook</a:t>
            </a:r>
            <a:r>
              <a:rPr lang="en-US" dirty="0"/>
              <a:t> account</a:t>
            </a:r>
          </a:p>
          <a:p>
            <a:endParaRPr lang="en-US" dirty="0"/>
          </a:p>
          <a:p>
            <a:r>
              <a:rPr lang="en-US" dirty="0"/>
              <a:t>Rise of </a:t>
            </a:r>
            <a:r>
              <a:rPr lang="en-US" dirty="0" err="1"/>
              <a:t>Blogdelnarco</a:t>
            </a:r>
            <a:r>
              <a:rPr lang="en-US" dirty="0"/>
              <a:t> during Calderon era</a:t>
            </a:r>
          </a:p>
          <a:p>
            <a:endParaRPr lang="en-US" dirty="0"/>
          </a:p>
          <a:p>
            <a:r>
              <a:rPr lang="en-US" dirty="0"/>
              <a:t>Alternative public sphere?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Vigilantes and </a:t>
            </a:r>
            <a:r>
              <a:rPr lang="en-GB" dirty="0" err="1"/>
              <a:t>Autodefensas</a:t>
            </a:r>
            <a:endParaRPr lang="en-GB" dirty="0"/>
          </a:p>
        </p:txBody>
      </p:sp>
      <p:sp>
        <p:nvSpPr>
          <p:cNvPr id="3" name="Content Placeholder 2"/>
          <p:cNvSpPr>
            <a:spLocks noGrp="1"/>
          </p:cNvSpPr>
          <p:nvPr>
            <p:ph idx="1"/>
          </p:nvPr>
        </p:nvSpPr>
        <p:spPr/>
        <p:txBody>
          <a:bodyPr/>
          <a:lstStyle/>
          <a:p>
            <a:r>
              <a:rPr lang="en-GB" sz="2800" dirty="0"/>
              <a:t>Cartel Land, Matthew </a:t>
            </a:r>
            <a:r>
              <a:rPr lang="en-GB" sz="2800" dirty="0" err="1"/>
              <a:t>Heineman</a:t>
            </a:r>
            <a:r>
              <a:rPr lang="en-GB" sz="2800" dirty="0"/>
              <a:t>, 2015</a:t>
            </a:r>
          </a:p>
          <a:p>
            <a:pPr marL="0" indent="0">
              <a:buNone/>
            </a:pPr>
            <a:r>
              <a:rPr lang="en-GB" sz="2800" dirty="0">
                <a:hlinkClick r:id="rId2"/>
              </a:rPr>
              <a:t>https://www.youtube.com/watch?v=xC5bpPfltOI</a:t>
            </a:r>
            <a:endParaRPr lang="en-GB" sz="2800" dirty="0"/>
          </a:p>
          <a:p>
            <a:pPr marL="0" indent="0">
              <a:buNone/>
            </a:pPr>
            <a:endParaRPr lang="en-GB" dirty="0"/>
          </a:p>
        </p:txBody>
      </p:sp>
    </p:spTree>
    <p:extLst>
      <p:ext uri="{BB962C8B-B14F-4D97-AF65-F5344CB8AC3E}">
        <p14:creationId xmlns:p14="http://schemas.microsoft.com/office/powerpoint/2010/main" val="31092995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7E7B6C2-DBE5-D4BD-77B3-53810FF5633D}"/>
              </a:ext>
            </a:extLst>
          </p:cNvPr>
          <p:cNvSpPr>
            <a:spLocks noGrp="1"/>
          </p:cNvSpPr>
          <p:nvPr>
            <p:ph type="title"/>
          </p:nvPr>
        </p:nvSpPr>
        <p:spPr/>
        <p:txBody>
          <a:bodyPr/>
          <a:lstStyle/>
          <a:p>
            <a:endParaRPr lang="en-GB"/>
          </a:p>
        </p:txBody>
      </p:sp>
      <p:sp>
        <p:nvSpPr>
          <p:cNvPr id="7" name="Content Placeholder 6">
            <a:extLst>
              <a:ext uri="{FF2B5EF4-FFF2-40B4-BE49-F238E27FC236}">
                <a16:creationId xmlns:a16="http://schemas.microsoft.com/office/drawing/2014/main" id="{5A13DC15-0613-9363-017E-18C82CEFFEF1}"/>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677634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Sub-state actors</a:t>
            </a:r>
          </a:p>
        </p:txBody>
      </p:sp>
      <p:sp>
        <p:nvSpPr>
          <p:cNvPr id="3" name="Content Placeholder 2"/>
          <p:cNvSpPr>
            <a:spLocks noGrp="1"/>
          </p:cNvSpPr>
          <p:nvPr>
            <p:ph idx="1"/>
          </p:nvPr>
        </p:nvSpPr>
        <p:spPr/>
        <p:txBody>
          <a:bodyPr>
            <a:normAutofit fontScale="77500" lnSpcReduction="20000"/>
          </a:bodyPr>
          <a:lstStyle/>
          <a:p>
            <a:pPr marL="0" indent="0">
              <a:buNone/>
            </a:pPr>
            <a:r>
              <a:rPr lang="en-GB" dirty="0"/>
              <a:t>Organized violent non-state actors and </a:t>
            </a:r>
            <a:r>
              <a:rPr lang="en-GB" dirty="0" err="1"/>
              <a:t>substate</a:t>
            </a:r>
            <a:r>
              <a:rPr lang="en-GB" dirty="0"/>
              <a:t> order interact with state-sanctioned rule of law:</a:t>
            </a:r>
          </a:p>
          <a:p>
            <a:pPr marL="0" indent="0">
              <a:buNone/>
            </a:pPr>
            <a:endParaRPr lang="en-GB" dirty="0"/>
          </a:p>
          <a:p>
            <a:r>
              <a:rPr lang="en-GB" dirty="0"/>
              <a:t>Paramilitaries, security firms, guerrilla</a:t>
            </a:r>
          </a:p>
          <a:p>
            <a:r>
              <a:rPr lang="en-GB" dirty="0"/>
              <a:t>Criminal organisations and multi-national cartels </a:t>
            </a:r>
          </a:p>
          <a:p>
            <a:endParaRPr lang="en-GB" dirty="0"/>
          </a:p>
          <a:p>
            <a:pPr marL="0" indent="0">
              <a:buNone/>
            </a:pPr>
            <a:r>
              <a:rPr lang="en-GB" dirty="0"/>
              <a:t>Changing civil or (un)civil society includes violent actors:</a:t>
            </a:r>
          </a:p>
          <a:p>
            <a:r>
              <a:rPr lang="en-GB" dirty="0"/>
              <a:t>Vigilantes, paramilitaries, alternative justice organisations, base communities</a:t>
            </a:r>
          </a:p>
          <a:p>
            <a:pPr marL="0" indent="0">
              <a:buNone/>
            </a:pPr>
            <a:endParaRPr lang="en-GB" dirty="0"/>
          </a:p>
          <a:p>
            <a:pPr marL="0" indent="0">
              <a:buNone/>
            </a:pPr>
            <a:r>
              <a:rPr lang="en-GB" dirty="0"/>
              <a:t>In terms of law and Human Rights which are </a:t>
            </a:r>
            <a:r>
              <a:rPr lang="en-GB" dirty="0" err="1"/>
              <a:t>legimate</a:t>
            </a:r>
            <a:r>
              <a:rPr lang="en-GB" dirty="0"/>
              <a:t>/ illegitimate or legal/illegal?</a:t>
            </a:r>
          </a:p>
        </p:txBody>
      </p:sp>
    </p:spTree>
    <p:extLst>
      <p:ext uri="{BB962C8B-B14F-4D97-AF65-F5344CB8AC3E}">
        <p14:creationId xmlns:p14="http://schemas.microsoft.com/office/powerpoint/2010/main" val="946722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Ideal of Democracy</a:t>
            </a:r>
          </a:p>
        </p:txBody>
      </p:sp>
      <p:sp>
        <p:nvSpPr>
          <p:cNvPr id="3" name="Content Placeholder 2"/>
          <p:cNvSpPr>
            <a:spLocks noGrp="1"/>
          </p:cNvSpPr>
          <p:nvPr>
            <p:ph idx="1"/>
          </p:nvPr>
        </p:nvSpPr>
        <p:spPr/>
        <p:txBody>
          <a:bodyPr/>
          <a:lstStyle/>
          <a:p>
            <a:r>
              <a:rPr lang="en-GB" dirty="0"/>
              <a:t>A historian’s view: ‘Latin American democracy as an ideal and a practice was always more participatory and egalitarian than it was procedural and individualistic’ Grandin, 2004</a:t>
            </a:r>
          </a:p>
          <a:p>
            <a:r>
              <a:rPr lang="en-GB" dirty="0"/>
              <a:t>Anthropology of Democracy ‘strategic deployment of the term’ (Paley 2000)</a:t>
            </a:r>
          </a:p>
          <a:p>
            <a:endParaRPr lang="en-GB" dirty="0"/>
          </a:p>
        </p:txBody>
      </p:sp>
    </p:spTree>
    <p:extLst>
      <p:ext uri="{BB962C8B-B14F-4D97-AF65-F5344CB8AC3E}">
        <p14:creationId xmlns:p14="http://schemas.microsoft.com/office/powerpoint/2010/main" val="2669948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Context</a:t>
            </a:r>
          </a:p>
        </p:txBody>
      </p:sp>
      <p:sp>
        <p:nvSpPr>
          <p:cNvPr id="3" name="Content Placeholder 2"/>
          <p:cNvSpPr>
            <a:spLocks noGrp="1"/>
          </p:cNvSpPr>
          <p:nvPr>
            <p:ph idx="1"/>
          </p:nvPr>
        </p:nvSpPr>
        <p:spPr/>
        <p:txBody>
          <a:bodyPr>
            <a:normAutofit lnSpcReduction="10000"/>
          </a:bodyPr>
          <a:lstStyle/>
          <a:p>
            <a:r>
              <a:rPr lang="en-GB" dirty="0"/>
              <a:t>Post Cold War</a:t>
            </a:r>
          </a:p>
          <a:p>
            <a:r>
              <a:rPr lang="en-GB" dirty="0"/>
              <a:t>New social movements</a:t>
            </a:r>
          </a:p>
          <a:p>
            <a:r>
              <a:rPr lang="en-GB" dirty="0"/>
              <a:t>Neoliberal reform</a:t>
            </a:r>
          </a:p>
          <a:p>
            <a:r>
              <a:rPr lang="en-GB" dirty="0"/>
              <a:t>Civil (and un-civil) society</a:t>
            </a:r>
          </a:p>
          <a:p>
            <a:r>
              <a:rPr lang="en-GB" dirty="0"/>
              <a:t>The politics of Human Rights and Human Rights Discourse</a:t>
            </a:r>
          </a:p>
          <a:p>
            <a:r>
              <a:rPr lang="en-GB" dirty="0"/>
              <a:t>Rights-based development</a:t>
            </a:r>
          </a:p>
          <a:p>
            <a:r>
              <a:rPr lang="en-GB" dirty="0"/>
              <a:t>NGOs and NGO-</a:t>
            </a:r>
            <a:r>
              <a:rPr lang="en-GB" dirty="0" err="1"/>
              <a:t>ization</a:t>
            </a:r>
            <a:endParaRPr lang="en-GB" dirty="0"/>
          </a:p>
        </p:txBody>
      </p:sp>
    </p:spTree>
    <p:extLst>
      <p:ext uri="{BB962C8B-B14F-4D97-AF65-F5344CB8AC3E}">
        <p14:creationId xmlns:p14="http://schemas.microsoft.com/office/powerpoint/2010/main" val="3060887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State Policies</a:t>
            </a:r>
          </a:p>
        </p:txBody>
      </p:sp>
      <p:sp>
        <p:nvSpPr>
          <p:cNvPr id="3" name="Content Placeholder 2"/>
          <p:cNvSpPr>
            <a:spLocks noGrp="1"/>
          </p:cNvSpPr>
          <p:nvPr>
            <p:ph idx="1"/>
          </p:nvPr>
        </p:nvSpPr>
        <p:spPr>
          <a:xfrm>
            <a:off x="459836" y="1772816"/>
            <a:ext cx="8360635" cy="4525963"/>
          </a:xfrm>
        </p:spPr>
        <p:txBody>
          <a:bodyPr/>
          <a:lstStyle/>
          <a:p>
            <a:r>
              <a:rPr lang="en-GB" dirty="0"/>
              <a:t>Transitional justice, truth commissions,  peace processes</a:t>
            </a:r>
          </a:p>
          <a:p>
            <a:r>
              <a:rPr lang="en-GB" dirty="0"/>
              <a:t>Electoral reform</a:t>
            </a:r>
          </a:p>
          <a:p>
            <a:r>
              <a:rPr lang="en-GB" dirty="0"/>
              <a:t>Constitutional reform</a:t>
            </a:r>
          </a:p>
          <a:p>
            <a:r>
              <a:rPr lang="en-GB" dirty="0"/>
              <a:t>Justice reform</a:t>
            </a:r>
          </a:p>
          <a:p>
            <a:r>
              <a:rPr lang="en-GB" dirty="0"/>
              <a:t>Police reform</a:t>
            </a:r>
          </a:p>
          <a:p>
            <a:r>
              <a:rPr lang="en-GB"/>
              <a:t>Human </a:t>
            </a:r>
            <a:r>
              <a:rPr lang="en-GB" dirty="0"/>
              <a:t>rights institutions and legislation</a:t>
            </a:r>
          </a:p>
        </p:txBody>
      </p:sp>
    </p:spTree>
    <p:extLst>
      <p:ext uri="{BB962C8B-B14F-4D97-AF65-F5344CB8AC3E}">
        <p14:creationId xmlns:p14="http://schemas.microsoft.com/office/powerpoint/2010/main" val="40455650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427753cb-be06-45cf-ad60-22eadfd2a33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F3AD75740C1C64585645ED23F4B391B" ma:contentTypeVersion="19" ma:contentTypeDescription="Create a new document." ma:contentTypeScope="" ma:versionID="0a7932b8644fbfc9d7b0d2484f910dd0">
  <xsd:schema xmlns:xsd="http://www.w3.org/2001/XMLSchema" xmlns:xs="http://www.w3.org/2001/XMLSchema" xmlns:p="http://schemas.microsoft.com/office/2006/metadata/properties" xmlns:ns3="11db2d92-1f16-47bb-8804-3a24efa45e06" xmlns:ns4="427753cb-be06-45cf-ad60-22eadfd2a33e" targetNamespace="http://schemas.microsoft.com/office/2006/metadata/properties" ma:root="true" ma:fieldsID="01f5d29c7a4bc3b2880b19ed769261ca" ns3:_="" ns4:_="">
    <xsd:import namespace="11db2d92-1f16-47bb-8804-3a24efa45e06"/>
    <xsd:import namespace="427753cb-be06-45cf-ad60-22eadfd2a33e"/>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AutoKeyPoints" minOccurs="0"/>
                <xsd:element ref="ns4:MediaServiceKeyPoints" minOccurs="0"/>
                <xsd:element ref="ns4:MediaServiceGenerationTime" minOccurs="0"/>
                <xsd:element ref="ns4:MediaServiceEventHashCode"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db2d92-1f16-47bb-8804-3a24efa45e0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427753cb-be06-45cf-ad60-22eadfd2a33e"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_activity" ma:index="23" nillable="true" ma:displayName="_activity" ma:hidden="true" ma:internalName="_activity">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ystemTags" ma:index="25" nillable="true" ma:displayName="MediaServiceSystemTags" ma:hidden="true" ma:internalName="MediaServiceSystemTags" ma:readOnly="true">
      <xsd:simpleType>
        <xsd:restriction base="dms:Note"/>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2269588-F49D-4667-8B1D-CC96E36EAA61}">
  <ds:schemaRefs>
    <ds:schemaRef ds:uri="http://schemas.openxmlformats.org/package/2006/metadata/core-properties"/>
    <ds:schemaRef ds:uri="427753cb-be06-45cf-ad60-22eadfd2a33e"/>
    <ds:schemaRef ds:uri="http://schemas.microsoft.com/office/2006/documentManagement/types"/>
    <ds:schemaRef ds:uri="http://schemas.microsoft.com/office/2006/metadata/properties"/>
    <ds:schemaRef ds:uri="http://purl.org/dc/terms/"/>
    <ds:schemaRef ds:uri="11db2d92-1f16-47bb-8804-3a24efa45e06"/>
    <ds:schemaRef ds:uri="http://schemas.microsoft.com/office/infopath/2007/PartnerControls"/>
    <ds:schemaRef ds:uri="http://www.w3.org/XML/1998/namespace"/>
    <ds:schemaRef ds:uri="http://purl.org/dc/dcmitype/"/>
    <ds:schemaRef ds:uri="http://purl.org/dc/elements/1.1/"/>
  </ds:schemaRefs>
</ds:datastoreItem>
</file>

<file path=customXml/itemProps2.xml><?xml version="1.0" encoding="utf-8"?>
<ds:datastoreItem xmlns:ds="http://schemas.openxmlformats.org/officeDocument/2006/customXml" ds:itemID="{AB05CEA7-AD11-40E5-9FFD-964CFE5CBE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db2d92-1f16-47bb-8804-3a24efa45e06"/>
    <ds:schemaRef ds:uri="427753cb-be06-45cf-ad60-22eadfd2a3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A69B9DF-6ACC-4D20-AA7F-F692B3E86E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1933</TotalTime>
  <Words>2651</Words>
  <Application>Microsoft Office PowerPoint</Application>
  <PresentationFormat>On-screen Show (4:3)</PresentationFormat>
  <Paragraphs>291</Paragraphs>
  <Slides>55</Slides>
  <Notes>26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55</vt:i4>
      </vt:variant>
    </vt:vector>
  </HeadingPairs>
  <TitlesOfParts>
    <vt:vector size="66" baseType="lpstr">
      <vt:lpstr>Arial</vt:lpstr>
      <vt:lpstr>Cabin</vt:lpstr>
      <vt:lpstr>Calibri</vt:lpstr>
      <vt:lpstr>Eczar</vt:lpstr>
      <vt:lpstr>inherit</vt:lpstr>
      <vt:lpstr>Poppins</vt:lpstr>
      <vt:lpstr>Roboto</vt:lpstr>
      <vt:lpstr>Spectral</vt:lpstr>
      <vt:lpstr>Tunga</vt:lpstr>
      <vt:lpstr>Wingdings</vt:lpstr>
      <vt:lpstr>Office Theme</vt:lpstr>
      <vt:lpstr>Latin America Today</vt:lpstr>
      <vt:lpstr>Violence</vt:lpstr>
      <vt:lpstr>Maras transnational youth gangs Central America</vt:lpstr>
      <vt:lpstr>PowerPoint Presentation</vt:lpstr>
      <vt:lpstr>Violence and sub-state actors</vt:lpstr>
      <vt:lpstr>Sub-state actors</vt:lpstr>
      <vt:lpstr>The Ideal of Democracy</vt:lpstr>
      <vt:lpstr>Context</vt:lpstr>
      <vt:lpstr>State Policies</vt:lpstr>
      <vt:lpstr>Human Rights Issues and Legislation: Human Rights, Violence and Justice</vt:lpstr>
      <vt:lpstr>National, Inter-American and International Institutions</vt:lpstr>
      <vt:lpstr>Democratisation</vt:lpstr>
      <vt:lpstr>Colombia Peace Agreements</vt:lpstr>
      <vt:lpstr>Accounting for the Past Abuses in Mexico</vt:lpstr>
      <vt:lpstr>Democratisation: The failure of democracy in Latin America?</vt:lpstr>
      <vt:lpstr>Violent Pluralism? (Daniel and Goldstein, 2010)</vt:lpstr>
      <vt:lpstr>PowerPoint Presentation</vt:lpstr>
      <vt:lpstr>Limitations and Barriers to Democratization</vt:lpstr>
      <vt:lpstr>The Pink Tide</vt:lpstr>
      <vt:lpstr>1998 Hugo Chávez and the  Bolivarian Revolution </vt:lpstr>
      <vt:lpstr>Nicaragua 1990-Neoliberalsim  and 2006 Return of the Left ‘Pink Tide’</vt:lpstr>
      <vt:lpstr>2005 Evo Morales</vt:lpstr>
      <vt:lpstr>PowerPoint Presentation</vt:lpstr>
      <vt:lpstr>Democracy, Neoliberalism and Multiculturalism</vt:lpstr>
      <vt:lpstr>1492-1992</vt:lpstr>
      <vt:lpstr>E.g. Cherán</vt:lpstr>
      <vt:lpstr>Multiculturalism and Afro-Descendants</vt:lpstr>
      <vt:lpstr>Afro-Latin American Activism</vt:lpstr>
      <vt:lpstr>Movimento Negro Unificado in 1978, named their movement the Grupo Afro-Latino-América </vt:lpstr>
      <vt:lpstr>PowerPoint Presentation</vt:lpstr>
      <vt:lpstr>Democratization and Neoliberalism</vt:lpstr>
      <vt:lpstr>Colombia and the Peace Process</vt:lpstr>
      <vt:lpstr>New Constitutions</vt:lpstr>
      <vt:lpstr>Civil Society and Un-Civil Society</vt:lpstr>
      <vt:lpstr>Mexico: The Zapatista Army of  National Liberation</vt:lpstr>
      <vt:lpstr>Mexico: ‘El Cambio’</vt:lpstr>
      <vt:lpstr>Bolivia  MAS and Evo Morales</vt:lpstr>
      <vt:lpstr>Bolivia  MAS and Evo Morales</vt:lpstr>
      <vt:lpstr>Bolivia  MAS and Evo Morales</vt:lpstr>
      <vt:lpstr>Bolivia</vt:lpstr>
      <vt:lpstr>Chile 2019-2022</vt:lpstr>
      <vt:lpstr>Ni Una Menos Argentina from 2015 and the ‘green wave’ from 2019</vt:lpstr>
      <vt:lpstr>PowerPoint Presentation</vt:lpstr>
      <vt:lpstr>Femicide/ Feminicide Ni una menos </vt:lpstr>
      <vt:lpstr>Civil Society Organisations, IGO and National Human Rights </vt:lpstr>
      <vt:lpstr>Violence and the War on Drugs</vt:lpstr>
      <vt:lpstr>Mexico: The War on Drugs Effects 2006-2017</vt:lpstr>
      <vt:lpstr>The Curtailing of the Public Sphere in Mexico</vt:lpstr>
      <vt:lpstr>PowerPoint Presentation</vt:lpstr>
      <vt:lpstr>Everyday knowing: The Narco-Sphere Narcomantas/narcomensajes</vt:lpstr>
      <vt:lpstr>PowerPoint Presentation</vt:lpstr>
      <vt:lpstr>Propaganda (Campbell) or part of the narcosphere (Paul Eiss)</vt:lpstr>
      <vt:lpstr>Narcomedia</vt:lpstr>
      <vt:lpstr>Vigilantes and Autodefensas</vt:lpstr>
      <vt:lpstr>PowerPoint Presentation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Latin America Today</dc:title>
  <dc:creator>Marcel</dc:creator>
  <cp:lastModifiedBy>Doyle, Rosie</cp:lastModifiedBy>
  <cp:revision>31</cp:revision>
  <cp:lastPrinted>2017-04-26T10:55:28Z</cp:lastPrinted>
  <dcterms:created xsi:type="dcterms:W3CDTF">2017-04-23T18:40:52Z</dcterms:created>
  <dcterms:modified xsi:type="dcterms:W3CDTF">2024-05-02T11:18:27Z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0x010100EF3AD75740C1C64585645ED23F4B391B</vt:lpwstr>
  </property>
</Properties>
</file>