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8"/>
  </p:notesMasterIdLst>
  <p:sldIdLst>
    <p:sldId id="256" r:id="rId5"/>
    <p:sldId id="300" r:id="rId6"/>
    <p:sldId id="295" r:id="rId7"/>
    <p:sldId id="294" r:id="rId8"/>
    <p:sldId id="306" r:id="rId9"/>
    <p:sldId id="282" r:id="rId10"/>
    <p:sldId id="292" r:id="rId11"/>
    <p:sldId id="280" r:id="rId12"/>
    <p:sldId id="305" r:id="rId13"/>
    <p:sldId id="257" r:id="rId14"/>
    <p:sldId id="258" r:id="rId15"/>
    <p:sldId id="277" r:id="rId16"/>
    <p:sldId id="259" r:id="rId17"/>
    <p:sldId id="301" r:id="rId18"/>
    <p:sldId id="302" r:id="rId19"/>
    <p:sldId id="299" r:id="rId20"/>
    <p:sldId id="319" r:id="rId21"/>
    <p:sldId id="298" r:id="rId22"/>
    <p:sldId id="287" r:id="rId23"/>
    <p:sldId id="286" r:id="rId24"/>
    <p:sldId id="304" r:id="rId25"/>
    <p:sldId id="313" r:id="rId26"/>
    <p:sldId id="308" r:id="rId27"/>
    <p:sldId id="309" r:id="rId28"/>
    <p:sldId id="314" r:id="rId29"/>
    <p:sldId id="315" r:id="rId30"/>
    <p:sldId id="316" r:id="rId31"/>
    <p:sldId id="317" r:id="rId32"/>
    <p:sldId id="318" r:id="rId33"/>
    <p:sldId id="261" r:id="rId34"/>
    <p:sldId id="311" r:id="rId35"/>
    <p:sldId id="293" r:id="rId36"/>
    <p:sldId id="283" r:id="rId37"/>
    <p:sldId id="296" r:id="rId38"/>
    <p:sldId id="291" r:id="rId39"/>
    <p:sldId id="269" r:id="rId40"/>
    <p:sldId id="297" r:id="rId41"/>
    <p:sldId id="290" r:id="rId42"/>
    <p:sldId id="285" r:id="rId43"/>
    <p:sldId id="303" r:id="rId44"/>
    <p:sldId id="288" r:id="rId45"/>
    <p:sldId id="279" r:id="rId46"/>
    <p:sldId id="312" r:id="rId47"/>
  </p:sldIdLst>
  <p:sldSz cx="9144000" cy="6858000" type="screen4x3"/>
  <p:notesSz cx="6858000" cy="9144000"/>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1BADA68-7DB9-445B-84D2-1AEA75B9BE23}" v="8" dt="2024-10-24T11:27:38.5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728" autoAdjust="0"/>
  </p:normalViewPr>
  <p:slideViewPr>
    <p:cSldViewPr>
      <p:cViewPr varScale="1">
        <p:scale>
          <a:sx n="112" d="100"/>
          <a:sy n="112" d="100"/>
        </p:scale>
        <p:origin x="162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13E0460-9072-C750-B12D-48EB7771B064}"/>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Arial" charset="0"/>
              </a:defRPr>
            </a:lvl1pPr>
          </a:lstStyle>
          <a:p>
            <a:pPr>
              <a:defRPr/>
            </a:pPr>
            <a:endParaRPr lang="en-GB"/>
          </a:p>
        </p:txBody>
      </p:sp>
      <p:sp>
        <p:nvSpPr>
          <p:cNvPr id="15363" name="Rectangle 3">
            <a:extLst>
              <a:ext uri="{FF2B5EF4-FFF2-40B4-BE49-F238E27FC236}">
                <a16:creationId xmlns:a16="http://schemas.microsoft.com/office/drawing/2014/main" id="{93EE52FF-B570-4570-5561-556E72697936}"/>
              </a:ext>
            </a:extLst>
          </p:cNvPr>
          <p:cNvSpPr>
            <a:spLocks noGrp="1" noChangeArrowheads="1"/>
          </p:cNvSpPr>
          <p:nvPr>
            <p:ph type="dt"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Arial" charset="0"/>
              </a:defRPr>
            </a:lvl1pPr>
          </a:lstStyle>
          <a:p>
            <a:pPr>
              <a:defRPr/>
            </a:pPr>
            <a:endParaRPr lang="en-GB"/>
          </a:p>
        </p:txBody>
      </p:sp>
      <p:sp>
        <p:nvSpPr>
          <p:cNvPr id="2052" name="Rectangle 4">
            <a:extLst>
              <a:ext uri="{FF2B5EF4-FFF2-40B4-BE49-F238E27FC236}">
                <a16:creationId xmlns:a16="http://schemas.microsoft.com/office/drawing/2014/main" id="{E912F424-16F0-01A1-2F0F-8DF166229796}"/>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5365" name="Rectangle 5">
            <a:extLst>
              <a:ext uri="{FF2B5EF4-FFF2-40B4-BE49-F238E27FC236}">
                <a16:creationId xmlns:a16="http://schemas.microsoft.com/office/drawing/2014/main" id="{3AD1443D-191D-3B36-4A9A-2C2E1141DED7}"/>
              </a:ext>
            </a:extLst>
          </p:cNvPr>
          <p:cNvSpPr>
            <a:spLocks noGrp="1" noChangeArrowheads="1"/>
          </p:cNvSpPr>
          <p:nvPr>
            <p:ph type="body" sz="quarter" idx="3"/>
          </p:nvPr>
        </p:nvSpPr>
        <p:spPr bwMode="auto">
          <a:xfrm>
            <a:off x="685800" y="4343400"/>
            <a:ext cx="54864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5366" name="Rectangle 6">
            <a:extLst>
              <a:ext uri="{FF2B5EF4-FFF2-40B4-BE49-F238E27FC236}">
                <a16:creationId xmlns:a16="http://schemas.microsoft.com/office/drawing/2014/main" id="{44875935-D6FB-3C75-B509-F26E80A4EC75}"/>
              </a:ext>
            </a:extLst>
          </p:cNvPr>
          <p:cNvSpPr>
            <a:spLocks noGrp="1" noChangeArrowheads="1"/>
          </p:cNvSpPr>
          <p:nvPr>
            <p:ph type="ftr" sz="quarter" idx="4"/>
          </p:nvPr>
        </p:nvSpPr>
        <p:spPr bwMode="auto">
          <a:xfrm>
            <a:off x="0"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Arial" charset="0"/>
              </a:defRPr>
            </a:lvl1pPr>
          </a:lstStyle>
          <a:p>
            <a:pPr>
              <a:defRPr/>
            </a:pPr>
            <a:endParaRPr lang="en-GB"/>
          </a:p>
        </p:txBody>
      </p:sp>
      <p:sp>
        <p:nvSpPr>
          <p:cNvPr id="15367" name="Rectangle 7">
            <a:extLst>
              <a:ext uri="{FF2B5EF4-FFF2-40B4-BE49-F238E27FC236}">
                <a16:creationId xmlns:a16="http://schemas.microsoft.com/office/drawing/2014/main" id="{9455334B-75EA-9D1E-A247-9BD31DC103C9}"/>
              </a:ext>
            </a:extLst>
          </p:cNvPr>
          <p:cNvSpPr>
            <a:spLocks noGrp="1" noChangeArrowheads="1"/>
          </p:cNvSpPr>
          <p:nvPr>
            <p:ph type="sldNum" sz="quarter" idx="5"/>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D2CBFC2A-4A02-4FC5-9724-F1DBE494B06B}"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F14EC670-05D1-819E-78F4-A8732DE2203D}"/>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EB82E00F-474D-48AF-9D2A-3FBFE33E90F8}" type="slidenum">
              <a:rPr lang="en-GB" altLang="en-US" smtClean="0"/>
              <a:pPr>
                <a:spcBef>
                  <a:spcPct val="0"/>
                </a:spcBef>
              </a:pPr>
              <a:t>10</a:t>
            </a:fld>
            <a:endParaRPr lang="en-GB" altLang="en-US"/>
          </a:p>
        </p:txBody>
      </p:sp>
      <p:sp>
        <p:nvSpPr>
          <p:cNvPr id="13315" name="Rectangle 2">
            <a:extLst>
              <a:ext uri="{FF2B5EF4-FFF2-40B4-BE49-F238E27FC236}">
                <a16:creationId xmlns:a16="http://schemas.microsoft.com/office/drawing/2014/main" id="{5D96D5B3-46F2-EED0-1DFB-17DEA4BEDDB7}"/>
              </a:ext>
            </a:extLst>
          </p:cNvPr>
          <p:cNvSpPr>
            <a:spLocks noGrp="1" noRot="1" noChangeAspect="1" noChangeArrowheads="1" noTextEdit="1"/>
          </p:cNvSpPr>
          <p:nvPr>
            <p:ph type="sldImg"/>
          </p:nvPr>
        </p:nvSpPr>
        <p:spPr>
          <a:ln/>
        </p:spPr>
      </p:sp>
      <p:sp>
        <p:nvSpPr>
          <p:cNvPr id="13316" name="Rectangle 3">
            <a:extLst>
              <a:ext uri="{FF2B5EF4-FFF2-40B4-BE49-F238E27FC236}">
                <a16:creationId xmlns:a16="http://schemas.microsoft.com/office/drawing/2014/main" id="{3C88E78E-E6C4-1CA8-8260-D95398540CA1}"/>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r>
              <a:rPr lang="en-GB" altLang="en-US">
                <a:latin typeface="Arial" panose="020B0604020202020204" pitchFamily="34" charset="0"/>
                <a:cs typeface="Arial" panose="020B0604020202020204" pitchFamily="34" charset="0"/>
              </a:rPr>
              <a:t>Christopher Columbus</a:t>
            </a:r>
          </a:p>
          <a:p>
            <a:pPr eaLnBrk="1" hangingPunct="1"/>
            <a:endParaRPr lang="en-GB" altLang="en-US">
              <a:latin typeface="Arial" panose="020B0604020202020204" pitchFamily="34" charset="0"/>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A9FCE13A-466A-5696-537F-D53B85B1AD1A}"/>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4777EC6D-E6DC-4D56-989F-E40F58522905}" type="slidenum">
              <a:rPr lang="en-GB" altLang="en-US" smtClean="0"/>
              <a:pPr>
                <a:spcBef>
                  <a:spcPct val="0"/>
                </a:spcBef>
              </a:pPr>
              <a:t>12</a:t>
            </a:fld>
            <a:endParaRPr lang="en-GB" altLang="en-US"/>
          </a:p>
        </p:txBody>
      </p:sp>
      <p:sp>
        <p:nvSpPr>
          <p:cNvPr id="16387" name="Rectangle 2">
            <a:extLst>
              <a:ext uri="{FF2B5EF4-FFF2-40B4-BE49-F238E27FC236}">
                <a16:creationId xmlns:a16="http://schemas.microsoft.com/office/drawing/2014/main" id="{D510BA76-1302-1329-05B3-35C3F7CDD87B}"/>
              </a:ext>
            </a:extLst>
          </p:cNvPr>
          <p:cNvSpPr>
            <a:spLocks noGrp="1" noRot="1" noChangeAspect="1" noChangeArrowheads="1" noTextEdit="1"/>
          </p:cNvSpPr>
          <p:nvPr>
            <p:ph type="sldImg"/>
          </p:nvPr>
        </p:nvSpPr>
        <p:spPr>
          <a:ln/>
        </p:spPr>
      </p:sp>
      <p:sp>
        <p:nvSpPr>
          <p:cNvPr id="16388" name="Rectangle 3">
            <a:extLst>
              <a:ext uri="{FF2B5EF4-FFF2-40B4-BE49-F238E27FC236}">
                <a16:creationId xmlns:a16="http://schemas.microsoft.com/office/drawing/2014/main" id="{FB84CF7A-2569-CC00-187E-66B9CF5208A9}"/>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r>
              <a:rPr lang="en-GB" altLang="en-US">
                <a:latin typeface="Arial" panose="020B0604020202020204" pitchFamily="34" charset="0"/>
                <a:cs typeface="Arial" panose="020B0604020202020204" pitchFamily="34" charset="0"/>
              </a:rPr>
              <a:t>Caribbean (in 1898!)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A1064BDE-69FE-3727-71DC-FAFBA8F99539}"/>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5493F6DC-FCEB-4CEC-872C-A52D43A2C55A}" type="slidenum">
              <a:rPr lang="en-GB" altLang="en-US" smtClean="0"/>
              <a:pPr>
                <a:spcBef>
                  <a:spcPct val="0"/>
                </a:spcBef>
              </a:pPr>
              <a:t>19</a:t>
            </a:fld>
            <a:endParaRPr lang="en-GB" altLang="en-US"/>
          </a:p>
        </p:txBody>
      </p:sp>
      <p:sp>
        <p:nvSpPr>
          <p:cNvPr id="24579" name="Rectangle 2">
            <a:extLst>
              <a:ext uri="{FF2B5EF4-FFF2-40B4-BE49-F238E27FC236}">
                <a16:creationId xmlns:a16="http://schemas.microsoft.com/office/drawing/2014/main" id="{3084D3A0-6507-9EA5-D68E-88F3FFE4C792}"/>
              </a:ext>
            </a:extLst>
          </p:cNvPr>
          <p:cNvSpPr>
            <a:spLocks noGrp="1" noRot="1" noChangeAspect="1" noChangeArrowheads="1" noTextEdit="1"/>
          </p:cNvSpPr>
          <p:nvPr>
            <p:ph type="sldImg"/>
          </p:nvPr>
        </p:nvSpPr>
        <p:spPr>
          <a:ln/>
        </p:spPr>
      </p:sp>
      <p:sp>
        <p:nvSpPr>
          <p:cNvPr id="24580" name="Rectangle 3">
            <a:extLst>
              <a:ext uri="{FF2B5EF4-FFF2-40B4-BE49-F238E27FC236}">
                <a16:creationId xmlns:a16="http://schemas.microsoft.com/office/drawing/2014/main" id="{498E8D2A-2C58-EDC4-868C-D46A582F2B9D}"/>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r>
              <a:rPr lang="en-GB" altLang="en-US">
                <a:latin typeface="Arial" panose="020B0604020202020204" pitchFamily="34" charset="0"/>
                <a:cs typeface="Arial" panose="020B0604020202020204" pitchFamily="34" charset="0"/>
              </a:rPr>
              <a:t>Las Casas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a:extLst>
              <a:ext uri="{FF2B5EF4-FFF2-40B4-BE49-F238E27FC236}">
                <a16:creationId xmlns:a16="http://schemas.microsoft.com/office/drawing/2014/main" id="{BB1D1AF7-D203-7384-7771-C21A7B397AA4}"/>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3C45DB96-32A9-409E-B041-28815F2470D9}" type="slidenum">
              <a:rPr lang="en-GB" altLang="en-US" smtClean="0"/>
              <a:pPr>
                <a:spcBef>
                  <a:spcPct val="0"/>
                </a:spcBef>
              </a:pPr>
              <a:t>33</a:t>
            </a:fld>
            <a:endParaRPr lang="en-GB" altLang="en-US"/>
          </a:p>
        </p:txBody>
      </p:sp>
      <p:sp>
        <p:nvSpPr>
          <p:cNvPr id="39939" name="Rectangle 2">
            <a:extLst>
              <a:ext uri="{FF2B5EF4-FFF2-40B4-BE49-F238E27FC236}">
                <a16:creationId xmlns:a16="http://schemas.microsoft.com/office/drawing/2014/main" id="{9370FAF7-62F9-5579-4D2D-971FE0FAD4F7}"/>
              </a:ext>
            </a:extLst>
          </p:cNvPr>
          <p:cNvSpPr>
            <a:spLocks noGrp="1" noRot="1" noChangeAspect="1" noChangeArrowheads="1" noTextEdit="1"/>
          </p:cNvSpPr>
          <p:nvPr>
            <p:ph type="sldImg"/>
          </p:nvPr>
        </p:nvSpPr>
        <p:spPr>
          <a:ln/>
        </p:spPr>
      </p:sp>
      <p:sp>
        <p:nvSpPr>
          <p:cNvPr id="39940" name="Rectangle 3">
            <a:extLst>
              <a:ext uri="{FF2B5EF4-FFF2-40B4-BE49-F238E27FC236}">
                <a16:creationId xmlns:a16="http://schemas.microsoft.com/office/drawing/2014/main" id="{0A0C689E-FFE5-3446-1D5A-3B0DCDC455BE}"/>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ltLang="en-US">
                <a:latin typeface="Arial" panose="020B0604020202020204" pitchFamily="34" charset="0"/>
                <a:cs typeface="Arial" panose="020B0604020202020204" pitchFamily="34" charset="0"/>
              </a:rPr>
              <a:t>Iberian expansion in 16</a:t>
            </a:r>
            <a:r>
              <a:rPr lang="en-GB" altLang="en-US" baseline="30000">
                <a:latin typeface="Arial" panose="020B0604020202020204" pitchFamily="34" charset="0"/>
                <a:cs typeface="Arial" panose="020B0604020202020204" pitchFamily="34" charset="0"/>
              </a:rPr>
              <a:t>th</a:t>
            </a:r>
            <a:r>
              <a:rPr lang="en-GB" altLang="en-US">
                <a:latin typeface="Arial" panose="020B0604020202020204" pitchFamily="34" charset="0"/>
                <a:cs typeface="Arial" panose="020B0604020202020204" pitchFamily="34" charset="0"/>
              </a:rPr>
              <a:t> / 17</a:t>
            </a:r>
            <a:r>
              <a:rPr lang="en-GB" altLang="en-US" baseline="30000">
                <a:latin typeface="Arial" panose="020B0604020202020204" pitchFamily="34" charset="0"/>
                <a:cs typeface="Arial" panose="020B0604020202020204" pitchFamily="34" charset="0"/>
              </a:rPr>
              <a:t>th</a:t>
            </a:r>
            <a:r>
              <a:rPr lang="en-GB" altLang="en-US">
                <a:latin typeface="Arial" panose="020B0604020202020204" pitchFamily="34" charset="0"/>
                <a:cs typeface="Arial" panose="020B0604020202020204" pitchFamily="34" charset="0"/>
              </a:rPr>
              <a:t> centuries (J Elliott, </a:t>
            </a:r>
            <a:r>
              <a:rPr lang="en-GB" altLang="en-US" i="1">
                <a:latin typeface="Arial" panose="020B0604020202020204" pitchFamily="34" charset="0"/>
                <a:cs typeface="Arial" panose="020B0604020202020204" pitchFamily="34" charset="0"/>
              </a:rPr>
              <a:t>Imperial Spain</a:t>
            </a:r>
            <a:r>
              <a:rPr lang="en-GB" altLang="en-US">
                <a:latin typeface="Arial" panose="020B0604020202020204" pitchFamily="34" charset="0"/>
                <a:cs typeface="Arial" panose="020B0604020202020204" pitchFamily="34" charset="0"/>
              </a:rPr>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4">
            <a:extLst>
              <a:ext uri="{FF2B5EF4-FFF2-40B4-BE49-F238E27FC236}">
                <a16:creationId xmlns:a16="http://schemas.microsoft.com/office/drawing/2014/main" id="{EC752E62-001E-2DC9-453E-B7ABF6E7B5CC}"/>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B3F57972-0CDB-69A0-0F80-342937265D5E}"/>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B78F9C70-FA59-9402-F0F0-DC9B4E833A17}"/>
              </a:ext>
            </a:extLst>
          </p:cNvPr>
          <p:cNvSpPr>
            <a:spLocks noGrp="1" noChangeArrowheads="1"/>
          </p:cNvSpPr>
          <p:nvPr>
            <p:ph type="sldNum" sz="quarter" idx="12"/>
          </p:nvPr>
        </p:nvSpPr>
        <p:spPr>
          <a:ln/>
        </p:spPr>
        <p:txBody>
          <a:bodyPr/>
          <a:lstStyle>
            <a:lvl1pPr>
              <a:defRPr/>
            </a:lvl1pPr>
          </a:lstStyle>
          <a:p>
            <a:pPr>
              <a:defRPr/>
            </a:pPr>
            <a:fld id="{960B47E7-4D24-49BF-851B-D35E7B2E5F96}" type="slidenum">
              <a:rPr lang="en-GB" altLang="en-US"/>
              <a:pPr>
                <a:defRPr/>
              </a:pPr>
              <a:t>‹#›</a:t>
            </a:fld>
            <a:endParaRPr lang="en-GB" altLang="en-US"/>
          </a:p>
        </p:txBody>
      </p:sp>
    </p:spTree>
    <p:extLst>
      <p:ext uri="{BB962C8B-B14F-4D97-AF65-F5344CB8AC3E}">
        <p14:creationId xmlns:p14="http://schemas.microsoft.com/office/powerpoint/2010/main" val="941403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D248F8F8-CE6D-C2B2-530F-54E20BCAA1D3}"/>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A74CE4BC-5DAF-7CD2-4B25-0B465736B9E2}"/>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4E18C875-3B21-5FE8-06AE-02CC2EE6A151}"/>
              </a:ext>
            </a:extLst>
          </p:cNvPr>
          <p:cNvSpPr>
            <a:spLocks noGrp="1" noChangeArrowheads="1"/>
          </p:cNvSpPr>
          <p:nvPr>
            <p:ph type="sldNum" sz="quarter" idx="12"/>
          </p:nvPr>
        </p:nvSpPr>
        <p:spPr>
          <a:ln/>
        </p:spPr>
        <p:txBody>
          <a:bodyPr/>
          <a:lstStyle>
            <a:lvl1pPr>
              <a:defRPr/>
            </a:lvl1pPr>
          </a:lstStyle>
          <a:p>
            <a:pPr>
              <a:defRPr/>
            </a:pPr>
            <a:fld id="{36E2B881-A9DF-482D-B743-A6201AA0C930}" type="slidenum">
              <a:rPr lang="en-GB" altLang="en-US"/>
              <a:pPr>
                <a:defRPr/>
              </a:pPr>
              <a:t>‹#›</a:t>
            </a:fld>
            <a:endParaRPr lang="en-GB" altLang="en-US"/>
          </a:p>
        </p:txBody>
      </p:sp>
    </p:spTree>
    <p:extLst>
      <p:ext uri="{BB962C8B-B14F-4D97-AF65-F5344CB8AC3E}">
        <p14:creationId xmlns:p14="http://schemas.microsoft.com/office/powerpoint/2010/main" val="436038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6618E762-F4A5-7082-D4F1-401E023456E9}"/>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BAF9A30D-C87E-35B5-2534-70FAA9E31C92}"/>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3040B45B-D738-357F-C817-CE73DB18BFDE}"/>
              </a:ext>
            </a:extLst>
          </p:cNvPr>
          <p:cNvSpPr>
            <a:spLocks noGrp="1" noChangeArrowheads="1"/>
          </p:cNvSpPr>
          <p:nvPr>
            <p:ph type="sldNum" sz="quarter" idx="12"/>
          </p:nvPr>
        </p:nvSpPr>
        <p:spPr>
          <a:ln/>
        </p:spPr>
        <p:txBody>
          <a:bodyPr/>
          <a:lstStyle>
            <a:lvl1pPr>
              <a:defRPr/>
            </a:lvl1pPr>
          </a:lstStyle>
          <a:p>
            <a:pPr>
              <a:defRPr/>
            </a:pPr>
            <a:fld id="{170AAAB6-003A-4ED2-A0A0-DA30487E49D2}" type="slidenum">
              <a:rPr lang="en-GB" altLang="en-US"/>
              <a:pPr>
                <a:defRPr/>
              </a:pPr>
              <a:t>‹#›</a:t>
            </a:fld>
            <a:endParaRPr lang="en-GB" altLang="en-US"/>
          </a:p>
        </p:txBody>
      </p:sp>
    </p:spTree>
    <p:extLst>
      <p:ext uri="{BB962C8B-B14F-4D97-AF65-F5344CB8AC3E}">
        <p14:creationId xmlns:p14="http://schemas.microsoft.com/office/powerpoint/2010/main" val="18660732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EF369978-9725-6D37-B8FB-5645CDA51E53}"/>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75710FEA-BE64-7158-80A4-EFB7488CDE33}"/>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FA1B65ED-FA0E-20CF-5AEE-363DB5C59E72}"/>
              </a:ext>
            </a:extLst>
          </p:cNvPr>
          <p:cNvSpPr>
            <a:spLocks noGrp="1" noChangeArrowheads="1"/>
          </p:cNvSpPr>
          <p:nvPr>
            <p:ph type="sldNum" sz="quarter" idx="12"/>
          </p:nvPr>
        </p:nvSpPr>
        <p:spPr>
          <a:ln/>
        </p:spPr>
        <p:txBody>
          <a:bodyPr/>
          <a:lstStyle>
            <a:lvl1pPr>
              <a:defRPr/>
            </a:lvl1pPr>
          </a:lstStyle>
          <a:p>
            <a:pPr>
              <a:defRPr/>
            </a:pPr>
            <a:fld id="{4B24DA9A-3A0C-4E51-96FA-A6E710C57B45}" type="slidenum">
              <a:rPr lang="en-GB" altLang="en-US"/>
              <a:pPr>
                <a:defRPr/>
              </a:pPr>
              <a:t>‹#›</a:t>
            </a:fld>
            <a:endParaRPr lang="en-GB" altLang="en-US"/>
          </a:p>
        </p:txBody>
      </p:sp>
    </p:spTree>
    <p:extLst>
      <p:ext uri="{BB962C8B-B14F-4D97-AF65-F5344CB8AC3E}">
        <p14:creationId xmlns:p14="http://schemas.microsoft.com/office/powerpoint/2010/main" val="1777046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CB3AA7A8-C6B8-49BE-FF32-20A770152E1D}"/>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1247C046-CA09-FB63-6DAD-8162012041DE}"/>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4E2AFE97-69D9-9BBC-ECB7-63D2E8B85B8A}"/>
              </a:ext>
            </a:extLst>
          </p:cNvPr>
          <p:cNvSpPr>
            <a:spLocks noGrp="1" noChangeArrowheads="1"/>
          </p:cNvSpPr>
          <p:nvPr>
            <p:ph type="sldNum" sz="quarter" idx="12"/>
          </p:nvPr>
        </p:nvSpPr>
        <p:spPr>
          <a:ln/>
        </p:spPr>
        <p:txBody>
          <a:bodyPr/>
          <a:lstStyle>
            <a:lvl1pPr>
              <a:defRPr/>
            </a:lvl1pPr>
          </a:lstStyle>
          <a:p>
            <a:pPr>
              <a:defRPr/>
            </a:pPr>
            <a:fld id="{8159A93B-3329-4A9D-BDA7-703FA62C71DE}" type="slidenum">
              <a:rPr lang="en-GB" altLang="en-US"/>
              <a:pPr>
                <a:defRPr/>
              </a:pPr>
              <a:t>‹#›</a:t>
            </a:fld>
            <a:endParaRPr lang="en-GB" altLang="en-US"/>
          </a:p>
        </p:txBody>
      </p:sp>
    </p:spTree>
    <p:extLst>
      <p:ext uri="{BB962C8B-B14F-4D97-AF65-F5344CB8AC3E}">
        <p14:creationId xmlns:p14="http://schemas.microsoft.com/office/powerpoint/2010/main" val="492577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9DA937E8-035C-62FC-26B6-85F169F51A71}"/>
              </a:ext>
            </a:extLst>
          </p:cNvPr>
          <p:cNvSpPr>
            <a:spLocks noGrp="1" noChangeArrowheads="1"/>
          </p:cNvSpPr>
          <p:nvPr>
            <p:ph type="dt" sz="half" idx="10"/>
          </p:nvPr>
        </p:nvSpPr>
        <p:spPr>
          <a:ln/>
        </p:spPr>
        <p:txBody>
          <a:bodyPr/>
          <a:lstStyle>
            <a:lvl1pPr>
              <a:defRPr/>
            </a:lvl1pPr>
          </a:lstStyle>
          <a:p>
            <a:pPr>
              <a:defRPr/>
            </a:pPr>
            <a:endParaRPr lang="en-GB"/>
          </a:p>
        </p:txBody>
      </p:sp>
      <p:sp>
        <p:nvSpPr>
          <p:cNvPr id="6" name="Rectangle 5">
            <a:extLst>
              <a:ext uri="{FF2B5EF4-FFF2-40B4-BE49-F238E27FC236}">
                <a16:creationId xmlns:a16="http://schemas.microsoft.com/office/drawing/2014/main" id="{66FB9A07-7DAC-FC4E-DEEA-6564E900724D}"/>
              </a:ext>
            </a:extLst>
          </p:cNvPr>
          <p:cNvSpPr>
            <a:spLocks noGrp="1" noChangeArrowheads="1"/>
          </p:cNvSpPr>
          <p:nvPr>
            <p:ph type="ftr" sz="quarter" idx="11"/>
          </p:nvPr>
        </p:nvSpPr>
        <p:spPr>
          <a:ln/>
        </p:spPr>
        <p:txBody>
          <a:bodyPr/>
          <a:lstStyle>
            <a:lvl1pPr>
              <a:defRPr/>
            </a:lvl1pPr>
          </a:lstStyle>
          <a:p>
            <a:pPr>
              <a:defRPr/>
            </a:pPr>
            <a:endParaRPr lang="en-GB"/>
          </a:p>
        </p:txBody>
      </p:sp>
      <p:sp>
        <p:nvSpPr>
          <p:cNvPr id="7" name="Rectangle 6">
            <a:extLst>
              <a:ext uri="{FF2B5EF4-FFF2-40B4-BE49-F238E27FC236}">
                <a16:creationId xmlns:a16="http://schemas.microsoft.com/office/drawing/2014/main" id="{1B0998EC-E117-ABC0-4E6E-87E9651F6A5F}"/>
              </a:ext>
            </a:extLst>
          </p:cNvPr>
          <p:cNvSpPr>
            <a:spLocks noGrp="1" noChangeArrowheads="1"/>
          </p:cNvSpPr>
          <p:nvPr>
            <p:ph type="sldNum" sz="quarter" idx="12"/>
          </p:nvPr>
        </p:nvSpPr>
        <p:spPr>
          <a:ln/>
        </p:spPr>
        <p:txBody>
          <a:bodyPr/>
          <a:lstStyle>
            <a:lvl1pPr>
              <a:defRPr/>
            </a:lvl1pPr>
          </a:lstStyle>
          <a:p>
            <a:pPr>
              <a:defRPr/>
            </a:pPr>
            <a:fld id="{37662A41-EA24-4A05-B309-A04075A20118}" type="slidenum">
              <a:rPr lang="en-GB" altLang="en-US"/>
              <a:pPr>
                <a:defRPr/>
              </a:pPr>
              <a:t>‹#›</a:t>
            </a:fld>
            <a:endParaRPr lang="en-GB" altLang="en-US"/>
          </a:p>
        </p:txBody>
      </p:sp>
    </p:spTree>
    <p:extLst>
      <p:ext uri="{BB962C8B-B14F-4D97-AF65-F5344CB8AC3E}">
        <p14:creationId xmlns:p14="http://schemas.microsoft.com/office/powerpoint/2010/main" val="3047957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a:extLst>
              <a:ext uri="{FF2B5EF4-FFF2-40B4-BE49-F238E27FC236}">
                <a16:creationId xmlns:a16="http://schemas.microsoft.com/office/drawing/2014/main" id="{2557675B-B872-6AE8-4412-E8C6542A19A3}"/>
              </a:ext>
            </a:extLst>
          </p:cNvPr>
          <p:cNvSpPr>
            <a:spLocks noGrp="1" noChangeArrowheads="1"/>
          </p:cNvSpPr>
          <p:nvPr>
            <p:ph type="dt" sz="half" idx="10"/>
          </p:nvPr>
        </p:nvSpPr>
        <p:spPr>
          <a:ln/>
        </p:spPr>
        <p:txBody>
          <a:bodyPr/>
          <a:lstStyle>
            <a:lvl1pPr>
              <a:defRPr/>
            </a:lvl1pPr>
          </a:lstStyle>
          <a:p>
            <a:pPr>
              <a:defRPr/>
            </a:pPr>
            <a:endParaRPr lang="en-GB"/>
          </a:p>
        </p:txBody>
      </p:sp>
      <p:sp>
        <p:nvSpPr>
          <p:cNvPr id="8" name="Rectangle 5">
            <a:extLst>
              <a:ext uri="{FF2B5EF4-FFF2-40B4-BE49-F238E27FC236}">
                <a16:creationId xmlns:a16="http://schemas.microsoft.com/office/drawing/2014/main" id="{3A2A3AED-7884-9EBD-A824-79DBC241BDFF}"/>
              </a:ext>
            </a:extLst>
          </p:cNvPr>
          <p:cNvSpPr>
            <a:spLocks noGrp="1" noChangeArrowheads="1"/>
          </p:cNvSpPr>
          <p:nvPr>
            <p:ph type="ftr" sz="quarter" idx="11"/>
          </p:nvPr>
        </p:nvSpPr>
        <p:spPr>
          <a:ln/>
        </p:spPr>
        <p:txBody>
          <a:bodyPr/>
          <a:lstStyle>
            <a:lvl1pPr>
              <a:defRPr/>
            </a:lvl1pPr>
          </a:lstStyle>
          <a:p>
            <a:pPr>
              <a:defRPr/>
            </a:pPr>
            <a:endParaRPr lang="en-GB"/>
          </a:p>
        </p:txBody>
      </p:sp>
      <p:sp>
        <p:nvSpPr>
          <p:cNvPr id="9" name="Rectangle 6">
            <a:extLst>
              <a:ext uri="{FF2B5EF4-FFF2-40B4-BE49-F238E27FC236}">
                <a16:creationId xmlns:a16="http://schemas.microsoft.com/office/drawing/2014/main" id="{4BF8350D-AE25-711B-614F-232975F76C0D}"/>
              </a:ext>
            </a:extLst>
          </p:cNvPr>
          <p:cNvSpPr>
            <a:spLocks noGrp="1" noChangeArrowheads="1"/>
          </p:cNvSpPr>
          <p:nvPr>
            <p:ph type="sldNum" sz="quarter" idx="12"/>
          </p:nvPr>
        </p:nvSpPr>
        <p:spPr>
          <a:ln/>
        </p:spPr>
        <p:txBody>
          <a:bodyPr/>
          <a:lstStyle>
            <a:lvl1pPr>
              <a:defRPr/>
            </a:lvl1pPr>
          </a:lstStyle>
          <a:p>
            <a:pPr>
              <a:defRPr/>
            </a:pPr>
            <a:fld id="{E5B2B3DC-8FE8-42D4-B67E-1DF0AB6DC706}" type="slidenum">
              <a:rPr lang="en-GB" altLang="en-US"/>
              <a:pPr>
                <a:defRPr/>
              </a:pPr>
              <a:t>‹#›</a:t>
            </a:fld>
            <a:endParaRPr lang="en-GB" altLang="en-US"/>
          </a:p>
        </p:txBody>
      </p:sp>
    </p:spTree>
    <p:extLst>
      <p:ext uri="{BB962C8B-B14F-4D97-AF65-F5344CB8AC3E}">
        <p14:creationId xmlns:p14="http://schemas.microsoft.com/office/powerpoint/2010/main" val="1220069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a:extLst>
              <a:ext uri="{FF2B5EF4-FFF2-40B4-BE49-F238E27FC236}">
                <a16:creationId xmlns:a16="http://schemas.microsoft.com/office/drawing/2014/main" id="{42A7FB34-A97B-5EFF-8F78-268D5692A6E7}"/>
              </a:ext>
            </a:extLst>
          </p:cNvPr>
          <p:cNvSpPr>
            <a:spLocks noGrp="1" noChangeArrowheads="1"/>
          </p:cNvSpPr>
          <p:nvPr>
            <p:ph type="dt" sz="half" idx="10"/>
          </p:nvPr>
        </p:nvSpPr>
        <p:spPr>
          <a:ln/>
        </p:spPr>
        <p:txBody>
          <a:bodyPr/>
          <a:lstStyle>
            <a:lvl1pPr>
              <a:defRPr/>
            </a:lvl1pPr>
          </a:lstStyle>
          <a:p>
            <a:pPr>
              <a:defRPr/>
            </a:pPr>
            <a:endParaRPr lang="en-GB"/>
          </a:p>
        </p:txBody>
      </p:sp>
      <p:sp>
        <p:nvSpPr>
          <p:cNvPr id="4" name="Rectangle 5">
            <a:extLst>
              <a:ext uri="{FF2B5EF4-FFF2-40B4-BE49-F238E27FC236}">
                <a16:creationId xmlns:a16="http://schemas.microsoft.com/office/drawing/2014/main" id="{9181DFB4-0038-6C11-5240-01E40FD96C79}"/>
              </a:ext>
            </a:extLst>
          </p:cNvPr>
          <p:cNvSpPr>
            <a:spLocks noGrp="1" noChangeArrowheads="1"/>
          </p:cNvSpPr>
          <p:nvPr>
            <p:ph type="ftr" sz="quarter" idx="11"/>
          </p:nvPr>
        </p:nvSpPr>
        <p:spPr>
          <a:ln/>
        </p:spPr>
        <p:txBody>
          <a:bodyPr/>
          <a:lstStyle>
            <a:lvl1pPr>
              <a:defRPr/>
            </a:lvl1pPr>
          </a:lstStyle>
          <a:p>
            <a:pPr>
              <a:defRPr/>
            </a:pPr>
            <a:endParaRPr lang="en-GB"/>
          </a:p>
        </p:txBody>
      </p:sp>
      <p:sp>
        <p:nvSpPr>
          <p:cNvPr id="5" name="Rectangle 6">
            <a:extLst>
              <a:ext uri="{FF2B5EF4-FFF2-40B4-BE49-F238E27FC236}">
                <a16:creationId xmlns:a16="http://schemas.microsoft.com/office/drawing/2014/main" id="{B12001F4-4825-57A9-4654-B6F6CD1698F3}"/>
              </a:ext>
            </a:extLst>
          </p:cNvPr>
          <p:cNvSpPr>
            <a:spLocks noGrp="1" noChangeArrowheads="1"/>
          </p:cNvSpPr>
          <p:nvPr>
            <p:ph type="sldNum" sz="quarter" idx="12"/>
          </p:nvPr>
        </p:nvSpPr>
        <p:spPr>
          <a:ln/>
        </p:spPr>
        <p:txBody>
          <a:bodyPr/>
          <a:lstStyle>
            <a:lvl1pPr>
              <a:defRPr/>
            </a:lvl1pPr>
          </a:lstStyle>
          <a:p>
            <a:pPr>
              <a:defRPr/>
            </a:pPr>
            <a:fld id="{061E9C7F-4006-4E21-A176-3BF49A5BD2DE}" type="slidenum">
              <a:rPr lang="en-GB" altLang="en-US"/>
              <a:pPr>
                <a:defRPr/>
              </a:pPr>
              <a:t>‹#›</a:t>
            </a:fld>
            <a:endParaRPr lang="en-GB" altLang="en-US"/>
          </a:p>
        </p:txBody>
      </p:sp>
    </p:spTree>
    <p:extLst>
      <p:ext uri="{BB962C8B-B14F-4D97-AF65-F5344CB8AC3E}">
        <p14:creationId xmlns:p14="http://schemas.microsoft.com/office/powerpoint/2010/main" val="3131213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72905528-C260-2A12-F4F2-5424504F7A1F}"/>
              </a:ext>
            </a:extLst>
          </p:cNvPr>
          <p:cNvSpPr>
            <a:spLocks noGrp="1" noChangeArrowheads="1"/>
          </p:cNvSpPr>
          <p:nvPr>
            <p:ph type="dt" sz="half" idx="10"/>
          </p:nvPr>
        </p:nvSpPr>
        <p:spPr>
          <a:ln/>
        </p:spPr>
        <p:txBody>
          <a:bodyPr/>
          <a:lstStyle>
            <a:lvl1pPr>
              <a:defRPr/>
            </a:lvl1pPr>
          </a:lstStyle>
          <a:p>
            <a:pPr>
              <a:defRPr/>
            </a:pPr>
            <a:endParaRPr lang="en-GB"/>
          </a:p>
        </p:txBody>
      </p:sp>
      <p:sp>
        <p:nvSpPr>
          <p:cNvPr id="3" name="Rectangle 5">
            <a:extLst>
              <a:ext uri="{FF2B5EF4-FFF2-40B4-BE49-F238E27FC236}">
                <a16:creationId xmlns:a16="http://schemas.microsoft.com/office/drawing/2014/main" id="{8C032AEE-B9BC-97CD-706E-1DECC73E9403}"/>
              </a:ext>
            </a:extLst>
          </p:cNvPr>
          <p:cNvSpPr>
            <a:spLocks noGrp="1" noChangeArrowheads="1"/>
          </p:cNvSpPr>
          <p:nvPr>
            <p:ph type="ftr" sz="quarter" idx="11"/>
          </p:nvPr>
        </p:nvSpPr>
        <p:spPr>
          <a:ln/>
        </p:spPr>
        <p:txBody>
          <a:bodyPr/>
          <a:lstStyle>
            <a:lvl1pPr>
              <a:defRPr/>
            </a:lvl1pPr>
          </a:lstStyle>
          <a:p>
            <a:pPr>
              <a:defRPr/>
            </a:pPr>
            <a:endParaRPr lang="en-GB"/>
          </a:p>
        </p:txBody>
      </p:sp>
      <p:sp>
        <p:nvSpPr>
          <p:cNvPr id="4" name="Rectangle 6">
            <a:extLst>
              <a:ext uri="{FF2B5EF4-FFF2-40B4-BE49-F238E27FC236}">
                <a16:creationId xmlns:a16="http://schemas.microsoft.com/office/drawing/2014/main" id="{F2104F93-79AC-7635-0F88-0B5A6C602E32}"/>
              </a:ext>
            </a:extLst>
          </p:cNvPr>
          <p:cNvSpPr>
            <a:spLocks noGrp="1" noChangeArrowheads="1"/>
          </p:cNvSpPr>
          <p:nvPr>
            <p:ph type="sldNum" sz="quarter" idx="12"/>
          </p:nvPr>
        </p:nvSpPr>
        <p:spPr>
          <a:ln/>
        </p:spPr>
        <p:txBody>
          <a:bodyPr/>
          <a:lstStyle>
            <a:lvl1pPr>
              <a:defRPr/>
            </a:lvl1pPr>
          </a:lstStyle>
          <a:p>
            <a:pPr>
              <a:defRPr/>
            </a:pPr>
            <a:fld id="{85CA577E-C178-4568-A1C0-8E7F961D7D44}" type="slidenum">
              <a:rPr lang="en-GB" altLang="en-US"/>
              <a:pPr>
                <a:defRPr/>
              </a:pPr>
              <a:t>‹#›</a:t>
            </a:fld>
            <a:endParaRPr lang="en-GB" altLang="en-US"/>
          </a:p>
        </p:txBody>
      </p:sp>
    </p:spTree>
    <p:extLst>
      <p:ext uri="{BB962C8B-B14F-4D97-AF65-F5344CB8AC3E}">
        <p14:creationId xmlns:p14="http://schemas.microsoft.com/office/powerpoint/2010/main" val="3044088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FE296D22-0B8E-A24F-B65B-EEC9C7A12C5D}"/>
              </a:ext>
            </a:extLst>
          </p:cNvPr>
          <p:cNvSpPr>
            <a:spLocks noGrp="1" noChangeArrowheads="1"/>
          </p:cNvSpPr>
          <p:nvPr>
            <p:ph type="dt" sz="half" idx="10"/>
          </p:nvPr>
        </p:nvSpPr>
        <p:spPr>
          <a:ln/>
        </p:spPr>
        <p:txBody>
          <a:bodyPr/>
          <a:lstStyle>
            <a:lvl1pPr>
              <a:defRPr/>
            </a:lvl1pPr>
          </a:lstStyle>
          <a:p>
            <a:pPr>
              <a:defRPr/>
            </a:pPr>
            <a:endParaRPr lang="en-GB"/>
          </a:p>
        </p:txBody>
      </p:sp>
      <p:sp>
        <p:nvSpPr>
          <p:cNvPr id="6" name="Rectangle 5">
            <a:extLst>
              <a:ext uri="{FF2B5EF4-FFF2-40B4-BE49-F238E27FC236}">
                <a16:creationId xmlns:a16="http://schemas.microsoft.com/office/drawing/2014/main" id="{8032D99A-1175-1EDD-0720-9BFA2D56952C}"/>
              </a:ext>
            </a:extLst>
          </p:cNvPr>
          <p:cNvSpPr>
            <a:spLocks noGrp="1" noChangeArrowheads="1"/>
          </p:cNvSpPr>
          <p:nvPr>
            <p:ph type="ftr" sz="quarter" idx="11"/>
          </p:nvPr>
        </p:nvSpPr>
        <p:spPr>
          <a:ln/>
        </p:spPr>
        <p:txBody>
          <a:bodyPr/>
          <a:lstStyle>
            <a:lvl1pPr>
              <a:defRPr/>
            </a:lvl1pPr>
          </a:lstStyle>
          <a:p>
            <a:pPr>
              <a:defRPr/>
            </a:pPr>
            <a:endParaRPr lang="en-GB"/>
          </a:p>
        </p:txBody>
      </p:sp>
      <p:sp>
        <p:nvSpPr>
          <p:cNvPr id="7" name="Rectangle 6">
            <a:extLst>
              <a:ext uri="{FF2B5EF4-FFF2-40B4-BE49-F238E27FC236}">
                <a16:creationId xmlns:a16="http://schemas.microsoft.com/office/drawing/2014/main" id="{0F24C5B4-E1E0-E1B1-DED9-14DFA2246499}"/>
              </a:ext>
            </a:extLst>
          </p:cNvPr>
          <p:cNvSpPr>
            <a:spLocks noGrp="1" noChangeArrowheads="1"/>
          </p:cNvSpPr>
          <p:nvPr>
            <p:ph type="sldNum" sz="quarter" idx="12"/>
          </p:nvPr>
        </p:nvSpPr>
        <p:spPr>
          <a:ln/>
        </p:spPr>
        <p:txBody>
          <a:bodyPr/>
          <a:lstStyle>
            <a:lvl1pPr>
              <a:defRPr/>
            </a:lvl1pPr>
          </a:lstStyle>
          <a:p>
            <a:pPr>
              <a:defRPr/>
            </a:pPr>
            <a:fld id="{4B80E65B-BC4A-4462-AFDD-22BA40A9EDDC}" type="slidenum">
              <a:rPr lang="en-GB" altLang="en-US"/>
              <a:pPr>
                <a:defRPr/>
              </a:pPr>
              <a:t>‹#›</a:t>
            </a:fld>
            <a:endParaRPr lang="en-GB" altLang="en-US"/>
          </a:p>
        </p:txBody>
      </p:sp>
    </p:spTree>
    <p:extLst>
      <p:ext uri="{BB962C8B-B14F-4D97-AF65-F5344CB8AC3E}">
        <p14:creationId xmlns:p14="http://schemas.microsoft.com/office/powerpoint/2010/main" val="19171315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85FAD7AF-0D7C-1CC1-F317-A7A7D9C935EC}"/>
              </a:ext>
            </a:extLst>
          </p:cNvPr>
          <p:cNvSpPr>
            <a:spLocks noGrp="1" noChangeArrowheads="1"/>
          </p:cNvSpPr>
          <p:nvPr>
            <p:ph type="dt" sz="half" idx="10"/>
          </p:nvPr>
        </p:nvSpPr>
        <p:spPr>
          <a:ln/>
        </p:spPr>
        <p:txBody>
          <a:bodyPr/>
          <a:lstStyle>
            <a:lvl1pPr>
              <a:defRPr/>
            </a:lvl1pPr>
          </a:lstStyle>
          <a:p>
            <a:pPr>
              <a:defRPr/>
            </a:pPr>
            <a:endParaRPr lang="en-GB"/>
          </a:p>
        </p:txBody>
      </p:sp>
      <p:sp>
        <p:nvSpPr>
          <p:cNvPr id="6" name="Rectangle 5">
            <a:extLst>
              <a:ext uri="{FF2B5EF4-FFF2-40B4-BE49-F238E27FC236}">
                <a16:creationId xmlns:a16="http://schemas.microsoft.com/office/drawing/2014/main" id="{48120CCB-7FAE-DF2D-6A42-D70A67A7AE8C}"/>
              </a:ext>
            </a:extLst>
          </p:cNvPr>
          <p:cNvSpPr>
            <a:spLocks noGrp="1" noChangeArrowheads="1"/>
          </p:cNvSpPr>
          <p:nvPr>
            <p:ph type="ftr" sz="quarter" idx="11"/>
          </p:nvPr>
        </p:nvSpPr>
        <p:spPr>
          <a:ln/>
        </p:spPr>
        <p:txBody>
          <a:bodyPr/>
          <a:lstStyle>
            <a:lvl1pPr>
              <a:defRPr/>
            </a:lvl1pPr>
          </a:lstStyle>
          <a:p>
            <a:pPr>
              <a:defRPr/>
            </a:pPr>
            <a:endParaRPr lang="en-GB"/>
          </a:p>
        </p:txBody>
      </p:sp>
      <p:sp>
        <p:nvSpPr>
          <p:cNvPr id="7" name="Rectangle 6">
            <a:extLst>
              <a:ext uri="{FF2B5EF4-FFF2-40B4-BE49-F238E27FC236}">
                <a16:creationId xmlns:a16="http://schemas.microsoft.com/office/drawing/2014/main" id="{FE8A19BD-E81A-7B1F-6B19-6D74D62702F4}"/>
              </a:ext>
            </a:extLst>
          </p:cNvPr>
          <p:cNvSpPr>
            <a:spLocks noGrp="1" noChangeArrowheads="1"/>
          </p:cNvSpPr>
          <p:nvPr>
            <p:ph type="sldNum" sz="quarter" idx="12"/>
          </p:nvPr>
        </p:nvSpPr>
        <p:spPr>
          <a:ln/>
        </p:spPr>
        <p:txBody>
          <a:bodyPr/>
          <a:lstStyle>
            <a:lvl1pPr>
              <a:defRPr/>
            </a:lvl1pPr>
          </a:lstStyle>
          <a:p>
            <a:pPr>
              <a:defRPr/>
            </a:pPr>
            <a:fld id="{940C0EA2-C7B3-4DEC-9C46-20F478F56DEA}" type="slidenum">
              <a:rPr lang="en-GB" altLang="en-US"/>
              <a:pPr>
                <a:defRPr/>
              </a:pPr>
              <a:t>‹#›</a:t>
            </a:fld>
            <a:endParaRPr lang="en-GB" altLang="en-US"/>
          </a:p>
        </p:txBody>
      </p:sp>
    </p:spTree>
    <p:extLst>
      <p:ext uri="{BB962C8B-B14F-4D97-AF65-F5344CB8AC3E}">
        <p14:creationId xmlns:p14="http://schemas.microsoft.com/office/powerpoint/2010/main" val="18640887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1EDF0A89-1F4B-20DD-93A7-F994056B720C}"/>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a16="http://schemas.microsoft.com/office/drawing/2014/main" id="{6FBB07FB-BCDE-DEE6-6159-7224C17371DF}"/>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a16="http://schemas.microsoft.com/office/drawing/2014/main" id="{76A2F463-D103-A715-FB29-48CAA18C2AB3}"/>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cs typeface="Arial" charset="0"/>
              </a:defRPr>
            </a:lvl1pPr>
          </a:lstStyle>
          <a:p>
            <a:pPr>
              <a:defRPr/>
            </a:pPr>
            <a:endParaRPr lang="en-GB"/>
          </a:p>
        </p:txBody>
      </p:sp>
      <p:sp>
        <p:nvSpPr>
          <p:cNvPr id="1029" name="Rectangle 5">
            <a:extLst>
              <a:ext uri="{FF2B5EF4-FFF2-40B4-BE49-F238E27FC236}">
                <a16:creationId xmlns:a16="http://schemas.microsoft.com/office/drawing/2014/main" id="{CBA2FFF0-E37D-19F4-165F-EBD98AA38CD5}"/>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cs typeface="Arial" charset="0"/>
              </a:defRPr>
            </a:lvl1pPr>
          </a:lstStyle>
          <a:p>
            <a:pPr>
              <a:defRPr/>
            </a:pPr>
            <a:endParaRPr lang="en-GB"/>
          </a:p>
        </p:txBody>
      </p:sp>
      <p:sp>
        <p:nvSpPr>
          <p:cNvPr id="1030" name="Rectangle 6">
            <a:extLst>
              <a:ext uri="{FF2B5EF4-FFF2-40B4-BE49-F238E27FC236}">
                <a16:creationId xmlns:a16="http://schemas.microsoft.com/office/drawing/2014/main" id="{12B802EF-9BC9-32FB-1102-86DFDC38208F}"/>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46127A71-C3A3-41E1-A5CF-3E88F12FEB4B}"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mateo.uni-mannheim.de/desbillons/kolumbus/seite2.html" TargetMode="External"/><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a:extLst>
              <a:ext uri="{FF2B5EF4-FFF2-40B4-BE49-F238E27FC236}">
                <a16:creationId xmlns:a16="http://schemas.microsoft.com/office/drawing/2014/main" id="{4F463351-BE77-8502-7E35-CBF351B8CC41}"/>
              </a:ext>
            </a:extLst>
          </p:cNvPr>
          <p:cNvSpPr>
            <a:spLocks noGrp="1" noChangeArrowheads="1"/>
          </p:cNvSpPr>
          <p:nvPr>
            <p:ph type="title"/>
          </p:nvPr>
        </p:nvSpPr>
        <p:spPr/>
        <p:txBody>
          <a:bodyPr/>
          <a:lstStyle/>
          <a:p>
            <a:pPr eaLnBrk="1" hangingPunct="1"/>
            <a:r>
              <a:rPr lang="en-GB" altLang="en-US" b="1"/>
              <a:t>Early contact in the Caribbean and Brazil</a:t>
            </a:r>
          </a:p>
        </p:txBody>
      </p:sp>
      <p:pic>
        <p:nvPicPr>
          <p:cNvPr id="3075" name="Picture 5" descr="LandingofColumbus">
            <a:extLst>
              <a:ext uri="{FF2B5EF4-FFF2-40B4-BE49-F238E27FC236}">
                <a16:creationId xmlns:a16="http://schemas.microsoft.com/office/drawing/2014/main" id="{3D1B439D-FE61-4458-4344-248941D1BE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981200"/>
            <a:ext cx="6934200" cy="443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Christopher_Columbus_Face[1]">
            <a:extLst>
              <a:ext uri="{FF2B5EF4-FFF2-40B4-BE49-F238E27FC236}">
                <a16:creationId xmlns:a16="http://schemas.microsoft.com/office/drawing/2014/main" id="{5CC2C45B-7878-BC6F-A8E6-58F714B026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0750" y="142875"/>
            <a:ext cx="4762500" cy="657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a:extLst>
              <a:ext uri="{FF2B5EF4-FFF2-40B4-BE49-F238E27FC236}">
                <a16:creationId xmlns:a16="http://schemas.microsoft.com/office/drawing/2014/main" id="{F78FA551-43FD-45A7-9FCE-EFEF898E7AE1}"/>
              </a:ext>
            </a:extLst>
          </p:cNvPr>
          <p:cNvSpPr>
            <a:spLocks noGrp="1" noChangeArrowheads="1"/>
          </p:cNvSpPr>
          <p:nvPr>
            <p:ph type="title"/>
          </p:nvPr>
        </p:nvSpPr>
        <p:spPr>
          <a:xfrm>
            <a:off x="685800" y="228600"/>
            <a:ext cx="8229600" cy="1143000"/>
          </a:xfrm>
        </p:spPr>
        <p:txBody>
          <a:bodyPr/>
          <a:lstStyle/>
          <a:p>
            <a:pPr eaLnBrk="1" hangingPunct="1"/>
            <a:r>
              <a:rPr lang="en-GB" altLang="en-US" b="1"/>
              <a:t>Columbus’ Background</a:t>
            </a:r>
          </a:p>
        </p:txBody>
      </p:sp>
      <p:sp>
        <p:nvSpPr>
          <p:cNvPr id="9219" name="Rectangle 8">
            <a:extLst>
              <a:ext uri="{FF2B5EF4-FFF2-40B4-BE49-F238E27FC236}">
                <a16:creationId xmlns:a16="http://schemas.microsoft.com/office/drawing/2014/main" id="{1B8AAB22-B62A-46B9-00DD-F85240646694}"/>
              </a:ext>
            </a:extLst>
          </p:cNvPr>
          <p:cNvSpPr>
            <a:spLocks noGrp="1" noChangeArrowheads="1"/>
          </p:cNvSpPr>
          <p:nvPr>
            <p:ph type="body" idx="1"/>
          </p:nvPr>
        </p:nvSpPr>
        <p:spPr>
          <a:xfrm>
            <a:off x="457200" y="1684338"/>
            <a:ext cx="8229600" cy="5181600"/>
          </a:xfrm>
        </p:spPr>
        <p:txBody>
          <a:bodyPr/>
          <a:lstStyle/>
          <a:p>
            <a:pPr eaLnBrk="1" hangingPunct="1">
              <a:lnSpc>
                <a:spcPct val="90000"/>
              </a:lnSpc>
              <a:defRPr/>
            </a:pPr>
            <a:r>
              <a:rPr lang="en-GB" altLang="en-US" sz="2400" b="1" dirty="0">
                <a:latin typeface="+mj-lt"/>
              </a:rPr>
              <a:t>Part of merchant trading, maritime community in Portugal</a:t>
            </a:r>
          </a:p>
          <a:p>
            <a:pPr eaLnBrk="1" hangingPunct="1">
              <a:lnSpc>
                <a:spcPct val="90000"/>
              </a:lnSpc>
              <a:defRPr/>
            </a:pPr>
            <a:r>
              <a:rPr lang="en-GB" altLang="en-US" sz="2400" b="1" dirty="0">
                <a:latin typeface="+mj-lt"/>
              </a:rPr>
              <a:t>“Discovers” Americas for Castile, but approaches Portuguese King (John II) first</a:t>
            </a:r>
          </a:p>
          <a:p>
            <a:pPr eaLnBrk="1" hangingPunct="1">
              <a:lnSpc>
                <a:spcPct val="90000"/>
              </a:lnSpc>
              <a:defRPr/>
            </a:pPr>
            <a:r>
              <a:rPr lang="en-GB" altLang="en-US" sz="2400" b="1" dirty="0">
                <a:latin typeface="+mj-lt"/>
              </a:rPr>
              <a:t>Experience at West African Portuguese trading stations (</a:t>
            </a:r>
            <a:r>
              <a:rPr lang="en-GB" altLang="en-US" sz="2400" b="1" i="1" dirty="0" err="1">
                <a:latin typeface="+mj-lt"/>
              </a:rPr>
              <a:t>feitorias</a:t>
            </a:r>
            <a:r>
              <a:rPr lang="en-GB" altLang="en-US" sz="2400" b="1" dirty="0">
                <a:latin typeface="+mj-lt"/>
              </a:rPr>
              <a:t>) and West African people in Europe; plus, trading in gold, enslaved humans.</a:t>
            </a:r>
          </a:p>
          <a:p>
            <a:pPr eaLnBrk="1" hangingPunct="1">
              <a:lnSpc>
                <a:spcPct val="90000"/>
              </a:lnSpc>
              <a:defRPr/>
            </a:pPr>
            <a:r>
              <a:rPr lang="en-GB" altLang="en-US" sz="2400" b="1" dirty="0">
                <a:latin typeface="+mj-lt"/>
              </a:rPr>
              <a:t>Ferdinand and Isabella grant him right to explore; governorship of all lands “discovered” </a:t>
            </a:r>
          </a:p>
          <a:p>
            <a:pPr eaLnBrk="1" hangingPunct="1">
              <a:lnSpc>
                <a:spcPct val="90000"/>
              </a:lnSpc>
              <a:defRPr/>
            </a:pPr>
            <a:r>
              <a:rPr lang="en-GB" altLang="en-US" sz="2400" b="1" dirty="0">
                <a:latin typeface="+mj-lt"/>
              </a:rPr>
              <a:t>Contradiction between his role as explorer and governor: symbolises important contradictions of Iberian conquest of Americas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01-1898caribbean">
            <a:extLst>
              <a:ext uri="{FF2B5EF4-FFF2-40B4-BE49-F238E27FC236}">
                <a16:creationId xmlns:a16="http://schemas.microsoft.com/office/drawing/2014/main" id="{DB212B9D-E49A-7833-02E5-A9B0CA541F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28600"/>
            <a:ext cx="8382000" cy="620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E288A0A0-83B6-CFEE-89F6-AA09AD5CEC86}"/>
              </a:ext>
            </a:extLst>
          </p:cNvPr>
          <p:cNvSpPr>
            <a:spLocks noGrp="1" noChangeArrowheads="1"/>
          </p:cNvSpPr>
          <p:nvPr>
            <p:ph type="title"/>
          </p:nvPr>
        </p:nvSpPr>
        <p:spPr/>
        <p:txBody>
          <a:bodyPr/>
          <a:lstStyle/>
          <a:p>
            <a:pPr eaLnBrk="1" hangingPunct="1"/>
            <a:r>
              <a:rPr lang="en-GB" altLang="en-US" b="1"/>
              <a:t>Caribbean Colonisation</a:t>
            </a:r>
          </a:p>
        </p:txBody>
      </p:sp>
      <p:sp>
        <p:nvSpPr>
          <p:cNvPr id="12291" name="Rectangle 3">
            <a:extLst>
              <a:ext uri="{FF2B5EF4-FFF2-40B4-BE49-F238E27FC236}">
                <a16:creationId xmlns:a16="http://schemas.microsoft.com/office/drawing/2014/main" id="{7FFD9344-EFDE-BAC3-F08E-620F57250624}"/>
              </a:ext>
            </a:extLst>
          </p:cNvPr>
          <p:cNvSpPr>
            <a:spLocks noGrp="1" noChangeArrowheads="1"/>
          </p:cNvSpPr>
          <p:nvPr>
            <p:ph type="body" idx="1"/>
          </p:nvPr>
        </p:nvSpPr>
        <p:spPr>
          <a:xfrm>
            <a:off x="457200" y="1417638"/>
            <a:ext cx="8229600" cy="4708525"/>
          </a:xfrm>
        </p:spPr>
        <p:txBody>
          <a:bodyPr/>
          <a:lstStyle/>
          <a:p>
            <a:pPr eaLnBrk="1" hangingPunct="1">
              <a:lnSpc>
                <a:spcPct val="80000"/>
              </a:lnSpc>
              <a:defRPr/>
            </a:pPr>
            <a:r>
              <a:rPr lang="en-GB" altLang="en-US" sz="2800" dirty="0">
                <a:latin typeface="+mj-lt"/>
              </a:rPr>
              <a:t>Columbus: Arrives at San Salvador (Bahamas): </a:t>
            </a:r>
            <a:r>
              <a:rPr lang="en-GB" altLang="en-US" sz="2800" b="1" dirty="0">
                <a:latin typeface="+mj-lt"/>
              </a:rPr>
              <a:t>12 October 1492</a:t>
            </a:r>
          </a:p>
          <a:p>
            <a:pPr eaLnBrk="1" hangingPunct="1">
              <a:lnSpc>
                <a:spcPct val="80000"/>
              </a:lnSpc>
              <a:defRPr/>
            </a:pPr>
            <a:r>
              <a:rPr lang="en-GB" altLang="en-US" sz="2800" dirty="0">
                <a:latin typeface="+mj-lt"/>
              </a:rPr>
              <a:t>Reaches Cuba; then </a:t>
            </a:r>
            <a:r>
              <a:rPr lang="en-GB" altLang="en-US" sz="2800" b="1" dirty="0">
                <a:latin typeface="+mj-lt"/>
              </a:rPr>
              <a:t>Hispaniola </a:t>
            </a:r>
            <a:r>
              <a:rPr lang="en-GB" altLang="en-US" sz="2800" dirty="0">
                <a:latin typeface="+mj-lt"/>
              </a:rPr>
              <a:t>(today Haiti/ Dominican Republic); will become centre of Spanish colonisation in Caribbean</a:t>
            </a:r>
          </a:p>
          <a:p>
            <a:pPr eaLnBrk="1" hangingPunct="1">
              <a:lnSpc>
                <a:spcPct val="80000"/>
              </a:lnSpc>
              <a:defRPr/>
            </a:pPr>
            <a:r>
              <a:rPr lang="en-GB" altLang="en-US" sz="2800" b="1" dirty="0">
                <a:latin typeface="+mj-lt"/>
              </a:rPr>
              <a:t>Treaty of Tordesillas (1494): </a:t>
            </a:r>
            <a:r>
              <a:rPr lang="en-GB" altLang="en-US" sz="2800" dirty="0">
                <a:latin typeface="+mj-lt"/>
              </a:rPr>
              <a:t>allots </a:t>
            </a:r>
            <a:r>
              <a:rPr lang="en-GB" altLang="en-US" sz="2800" b="1" dirty="0">
                <a:latin typeface="+mj-lt"/>
              </a:rPr>
              <a:t>Western Hemisphere </a:t>
            </a:r>
            <a:r>
              <a:rPr lang="en-GB" altLang="en-US" sz="2800" dirty="0">
                <a:latin typeface="+mj-lt"/>
              </a:rPr>
              <a:t>to Castile, but inadvertently grants Brazil to Portugal</a:t>
            </a:r>
          </a:p>
          <a:p>
            <a:pPr eaLnBrk="1" hangingPunct="1">
              <a:lnSpc>
                <a:spcPct val="80000"/>
              </a:lnSpc>
              <a:defRPr/>
            </a:pPr>
            <a:r>
              <a:rPr lang="en-GB" altLang="en-US" sz="2800" dirty="0">
                <a:latin typeface="+mj-lt"/>
              </a:rPr>
              <a:t>Problems on Hispaniola: Spanish settlers’ expectations anger Indians: slaughter of settlers; eventually civil war. </a:t>
            </a:r>
            <a:r>
              <a:rPr lang="en-GB" altLang="en-US" sz="2800" b="1" dirty="0">
                <a:latin typeface="+mj-lt"/>
              </a:rPr>
              <a:t> </a:t>
            </a:r>
          </a:p>
          <a:p>
            <a:pPr eaLnBrk="1" hangingPunct="1">
              <a:lnSpc>
                <a:spcPct val="80000"/>
              </a:lnSpc>
              <a:defRPr/>
            </a:pPr>
            <a:r>
              <a:rPr lang="en-GB" altLang="en-US" sz="2800" b="1" dirty="0">
                <a:latin typeface="+mj-lt"/>
              </a:rPr>
              <a:t>Anticipates general problems for Crown: private individuals involved in conquest versus saving souls/ good governance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5272FEE5-113B-F5EB-E291-B377719944AD}"/>
              </a:ext>
            </a:extLst>
          </p:cNvPr>
          <p:cNvSpPr>
            <a:spLocks noGrp="1" noChangeArrowheads="1"/>
          </p:cNvSpPr>
          <p:nvPr>
            <p:ph type="title"/>
          </p:nvPr>
        </p:nvSpPr>
        <p:spPr/>
        <p:txBody>
          <a:bodyPr/>
          <a:lstStyle/>
          <a:p>
            <a:r>
              <a:rPr lang="en-US" altLang="en-US" sz="2800" b="1"/>
              <a:t>From Columbus’ first letter, describing the island of Hispaniola (and the Taíno people)</a:t>
            </a:r>
            <a:br>
              <a:rPr lang="en-US" altLang="en-US" sz="2800" b="1"/>
            </a:br>
            <a:r>
              <a:rPr lang="en-US" altLang="en-US" sz="2800" b="1"/>
              <a:t>9 re-printings in 1493:</a:t>
            </a:r>
            <a:r>
              <a:rPr lang="en-US" altLang="en-US" b="1"/>
              <a:t> </a:t>
            </a:r>
            <a:endParaRPr lang="en-GB" altLang="en-US" b="1"/>
          </a:p>
        </p:txBody>
      </p:sp>
      <p:sp>
        <p:nvSpPr>
          <p:cNvPr id="18435" name="Content Placeholder 2">
            <a:extLst>
              <a:ext uri="{FF2B5EF4-FFF2-40B4-BE49-F238E27FC236}">
                <a16:creationId xmlns:a16="http://schemas.microsoft.com/office/drawing/2014/main" id="{D93003FA-729A-C19A-AC96-FE309F03FC11}"/>
              </a:ext>
            </a:extLst>
          </p:cNvPr>
          <p:cNvSpPr>
            <a:spLocks noGrp="1" noChangeArrowheads="1"/>
          </p:cNvSpPr>
          <p:nvPr>
            <p:ph idx="1"/>
          </p:nvPr>
        </p:nvSpPr>
        <p:spPr/>
        <p:txBody>
          <a:bodyPr/>
          <a:lstStyle/>
          <a:p>
            <a:r>
              <a:rPr lang="en-US" altLang="en-US" sz="2400"/>
              <a:t>‘This island is to be desired and very desirable’ </a:t>
            </a:r>
          </a:p>
          <a:p>
            <a:r>
              <a:rPr lang="en-US" altLang="en-US" sz="2400"/>
              <a:t>‘there are great and beautiful mountains, vast fields, groves, fertile plains, very suitable for planting and cultivating’ </a:t>
            </a:r>
          </a:p>
          <a:p>
            <a:r>
              <a:rPr lang="en-US" altLang="en-US" sz="2400"/>
              <a:t>Hispaniola ‘abounds in different kinds of spices, in gold, and in metals’ </a:t>
            </a:r>
          </a:p>
          <a:p>
            <a:r>
              <a:rPr lang="en-US" altLang="en-US" sz="2400"/>
              <a:t>All these people lack … every kind of iron; they are also without weapons … they are timid and full of fear’ </a:t>
            </a:r>
          </a:p>
          <a:p>
            <a:r>
              <a:rPr lang="en-US" altLang="en-US" sz="2400"/>
              <a:t>‘when they perceive that they are safe, putting aside all fear, they are of simple manners and trustworthy, and very liberal with everything they have, refusing no one who asks for anything they may possess’ </a:t>
            </a:r>
          </a:p>
          <a:p>
            <a:endParaRPr lang="en-GB" altLang="en-US" sz="2400"/>
          </a:p>
          <a:p>
            <a:endParaRPr lang="en-GB"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a:extLst>
              <a:ext uri="{FF2B5EF4-FFF2-40B4-BE49-F238E27FC236}">
                <a16:creationId xmlns:a16="http://schemas.microsoft.com/office/drawing/2014/main" id="{275EA488-1436-71CD-1160-201F6398A75D}"/>
              </a:ext>
            </a:extLst>
          </p:cNvPr>
          <p:cNvSpPr>
            <a:spLocks noGrp="1" noChangeArrowheads="1"/>
          </p:cNvSpPr>
          <p:nvPr>
            <p:ph idx="1"/>
          </p:nvPr>
        </p:nvSpPr>
        <p:spPr>
          <a:xfrm>
            <a:off x="381000" y="228600"/>
            <a:ext cx="8229600" cy="4525963"/>
          </a:xfrm>
        </p:spPr>
        <p:txBody>
          <a:bodyPr/>
          <a:lstStyle/>
          <a:p>
            <a:r>
              <a:rPr lang="en-US" altLang="en-US" sz="2400"/>
              <a:t>‘those people are very amiable and kind, to such a degree that the said king [i.e. chief] gloried in calling me his brother’ </a:t>
            </a:r>
          </a:p>
          <a:p>
            <a:r>
              <a:rPr lang="en-US" altLang="en-US" sz="2400"/>
              <a:t>‘I promise this, that if I am supported by our most invincible sovereigns with a little of their help, as much gold can be supplied as they will need, indeed as much of spices, of cotton, of mastic gum [a type of resin]… also as much of aloes wood [Asian tree prized for its resin, used in, e.g., medicines], and as many slaves … as their Majesties will wish to demand. Likewise rhubarb and other kinds of spices’ </a:t>
            </a:r>
          </a:p>
          <a:p>
            <a:r>
              <a:rPr lang="en-US" altLang="en-US" sz="2400"/>
              <a:t>‘Let Christ rejoice on earth, as he rejoices in heaven, when he foresees coming to salvation so many souls of people hitherto lost. Let us be glad also, as well on account of the exaltation of our faith, as on account of the increase of our temporal affairs, of which not only Spain, but universal Christendom will be partaker’ </a:t>
            </a:r>
          </a:p>
          <a:p>
            <a:endParaRPr lang="en-GB" altLang="en-US"/>
          </a:p>
          <a:p>
            <a:endParaRPr lang="en-GB"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252E5F3F-C06E-16E9-BF8F-F5E1F008EE09}"/>
              </a:ext>
            </a:extLst>
          </p:cNvPr>
          <p:cNvSpPr>
            <a:spLocks noGrp="1" noChangeArrowheads="1"/>
          </p:cNvSpPr>
          <p:nvPr>
            <p:ph type="title"/>
          </p:nvPr>
        </p:nvSpPr>
        <p:spPr/>
        <p:txBody>
          <a:bodyPr/>
          <a:lstStyle/>
          <a:p>
            <a:r>
              <a:rPr lang="en-GB" altLang="en-US"/>
              <a:t>Voyages to the Carribbean</a:t>
            </a:r>
          </a:p>
        </p:txBody>
      </p:sp>
      <p:pic>
        <p:nvPicPr>
          <p:cNvPr id="20483" name="Picture 2" descr="tainocolumbus">
            <a:extLst>
              <a:ext uri="{FF2B5EF4-FFF2-40B4-BE49-F238E27FC236}">
                <a16:creationId xmlns:a16="http://schemas.microsoft.com/office/drawing/2014/main" id="{45A3085B-2A02-5A6D-912C-827DFFF87D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450" y="1450975"/>
            <a:ext cx="8261350" cy="501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81AF8380-5782-2511-F551-5F5FBEC94026}"/>
              </a:ext>
            </a:extLst>
          </p:cNvPr>
          <p:cNvSpPr>
            <a:spLocks noGrp="1" noChangeArrowheads="1"/>
          </p:cNvSpPr>
          <p:nvPr>
            <p:ph type="title"/>
          </p:nvPr>
        </p:nvSpPr>
        <p:spPr/>
        <p:txBody>
          <a:bodyPr/>
          <a:lstStyle/>
          <a:p>
            <a:r>
              <a:rPr lang="en-GB" altLang="en-US"/>
              <a:t>Columbus’ Voyages</a:t>
            </a:r>
          </a:p>
        </p:txBody>
      </p:sp>
      <p:sp>
        <p:nvSpPr>
          <p:cNvPr id="21507" name="Content Placeholder 2">
            <a:extLst>
              <a:ext uri="{FF2B5EF4-FFF2-40B4-BE49-F238E27FC236}">
                <a16:creationId xmlns:a16="http://schemas.microsoft.com/office/drawing/2014/main" id="{0FB5BBA3-E0C1-FAFB-0B4B-CCEE0E3C9494}"/>
              </a:ext>
            </a:extLst>
          </p:cNvPr>
          <p:cNvSpPr>
            <a:spLocks noGrp="1" noChangeArrowheads="1"/>
          </p:cNvSpPr>
          <p:nvPr>
            <p:ph idx="1"/>
          </p:nvPr>
        </p:nvSpPr>
        <p:spPr/>
        <p:txBody>
          <a:bodyPr/>
          <a:lstStyle/>
          <a:p>
            <a:r>
              <a:rPr lang="en-GB" altLang="en-US"/>
              <a:t>1492- San Salvador Bahamas, North of Cuba and Hispaniola (“The Antilles”)</a:t>
            </a:r>
          </a:p>
          <a:p>
            <a:r>
              <a:rPr lang="en-GB" altLang="en-US"/>
              <a:t>1493-1496- Canaries to Lesser Antilles, Pueto Rico and Hispaniola-South coasts of Cuba and Jamaica.</a:t>
            </a:r>
          </a:p>
          <a:p>
            <a:r>
              <a:rPr lang="en-GB" altLang="en-US"/>
              <a:t>1498-1500- South America-continental coast. Mouth of the Orinoco</a:t>
            </a:r>
          </a:p>
          <a:p>
            <a:r>
              <a:rPr lang="en-GB" altLang="en-US"/>
              <a:t>1502-1504-Honduras to Panama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8A604767-39CC-B0FB-9C97-42725C36987F}"/>
              </a:ext>
            </a:extLst>
          </p:cNvPr>
          <p:cNvGraphicFramePr>
            <a:graphicFrameLocks noGrp="1"/>
          </p:cNvGraphicFramePr>
          <p:nvPr/>
        </p:nvGraphicFramePr>
        <p:xfrm>
          <a:off x="395288" y="692150"/>
          <a:ext cx="5472112" cy="4876800"/>
        </p:xfrm>
        <a:graphic>
          <a:graphicData uri="http://schemas.openxmlformats.org/drawingml/2006/table">
            <a:tbl>
              <a:tblPr/>
              <a:tblGrid>
                <a:gridCol w="5472112">
                  <a:extLst>
                    <a:ext uri="{9D8B030D-6E8A-4147-A177-3AD203B41FA5}">
                      <a16:colId xmlns:a16="http://schemas.microsoft.com/office/drawing/2014/main" val="20000"/>
                    </a:ext>
                  </a:extLst>
                </a:gridCol>
              </a:tblGrid>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800" b="0" i="0" u="none" strike="noStrike" cap="none" normalizeH="0" baseline="0">
                        <a:ln>
                          <a:noFill/>
                        </a:ln>
                        <a:solidFill>
                          <a:schemeClr val="tx1"/>
                        </a:solidFill>
                        <a:effectLst/>
                        <a:latin typeface="Calibri" pitchFamily="34" charset="0"/>
                        <a:ea typeface="Calibri"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chemeClr val="tx1"/>
                          </a:solidFill>
                          <a:effectLst/>
                          <a:latin typeface="Calibri" pitchFamily="34" charset="0"/>
                          <a:ea typeface="Calibri" pitchFamily="34" charset="0"/>
                        </a:rPr>
                        <a:t>… I who am the voice of Christ crying in the wilderness of this island … it behoves you to listen … this is going to be the strangest voice that you have ever heard, the harshest and hardest … This voice says that you are in mortal sin, that you live and die in it, for the cruelty and tyranny you use in dealing with these innocent people. Tell me, by what right or justice do you keep these Indians in such a cruel and horrible servitude? On what authority have you waged a detestable war against these people, who dwelt quietly and peacefully on their own land? …. For with the excessive work you demand of them they fall ill and die … what do you care that they should be instructed in religion? … Are these not men? Have they not rational souls? Are you not bound to love them as you love yourselves?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800" b="0" i="0" u="none" strike="noStrike" cap="none" normalizeH="0" baseline="0">
                        <a:ln>
                          <a:noFill/>
                        </a:ln>
                        <a:solidFill>
                          <a:schemeClr val="tx1"/>
                        </a:solidFill>
                        <a:effectLst/>
                        <a:latin typeface="Calibri" pitchFamily="34" charset="0"/>
                        <a:ea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BEEF4"/>
                    </a:solidFill>
                  </a:tcPr>
                </a:tc>
                <a:extLst>
                  <a:ext uri="{0D108BD9-81ED-4DB2-BD59-A6C34878D82A}">
                    <a16:rowId xmlns:a16="http://schemas.microsoft.com/office/drawing/2014/main" val="10000"/>
                  </a:ext>
                </a:extLst>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800" b="0" i="0" u="none" strike="noStrike" cap="none" normalizeH="0" baseline="0">
                        <a:ln>
                          <a:noFill/>
                        </a:ln>
                        <a:solidFill>
                          <a:schemeClr val="tx1"/>
                        </a:solidFill>
                        <a:effectLst/>
                        <a:latin typeface="Calibri" pitchFamily="34" charset="0"/>
                        <a:ea typeface="Calibri"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a:ln>
                            <a:noFill/>
                          </a:ln>
                          <a:solidFill>
                            <a:schemeClr val="tx1"/>
                          </a:solidFill>
                          <a:effectLst/>
                          <a:latin typeface="Calibri" pitchFamily="34" charset="0"/>
                          <a:ea typeface="Calibri" pitchFamily="34" charset="0"/>
                        </a:rPr>
                        <a:t>Antonio de Montesinos, 1511</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800" b="0" i="0" u="none" strike="noStrike" cap="none" normalizeH="0" baseline="0">
                        <a:ln>
                          <a:noFill/>
                        </a:ln>
                        <a:solidFill>
                          <a:schemeClr val="tx1"/>
                        </a:solidFill>
                        <a:effectLst/>
                        <a:latin typeface="Calibri" pitchFamily="34" charset="0"/>
                        <a:ea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bl>
          </a:graphicData>
        </a:graphic>
      </p:graphicFrame>
      <p:pic>
        <p:nvPicPr>
          <p:cNvPr id="22538" name="Picture 2" descr="C:\Users\Caroline\Pictures\Antonio de Montesinos.jpg">
            <a:extLst>
              <a:ext uri="{FF2B5EF4-FFF2-40B4-BE49-F238E27FC236}">
                <a16:creationId xmlns:a16="http://schemas.microsoft.com/office/drawing/2014/main" id="{F16091D5-13D7-C77C-CE2A-A759F2E76B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7763" y="549275"/>
            <a:ext cx="2752725"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Table 3">
            <a:extLst>
              <a:ext uri="{FF2B5EF4-FFF2-40B4-BE49-F238E27FC236}">
                <a16:creationId xmlns:a16="http://schemas.microsoft.com/office/drawing/2014/main" id="{91F3BBF1-D0F1-4BEC-9B46-814E566A2751}"/>
              </a:ext>
            </a:extLst>
          </p:cNvPr>
          <p:cNvGraphicFramePr>
            <a:graphicFrameLocks noGrp="1"/>
          </p:cNvGraphicFramePr>
          <p:nvPr/>
        </p:nvGraphicFramePr>
        <p:xfrm>
          <a:off x="3059113" y="5791200"/>
          <a:ext cx="5761037" cy="792163"/>
        </p:xfrm>
        <a:graphic>
          <a:graphicData uri="http://schemas.openxmlformats.org/drawingml/2006/table">
            <a:tbl>
              <a:tblPr/>
              <a:tblGrid>
                <a:gridCol w="5761037">
                  <a:extLst>
                    <a:ext uri="{9D8B030D-6E8A-4147-A177-3AD203B41FA5}">
                      <a16:colId xmlns:a16="http://schemas.microsoft.com/office/drawing/2014/main" val="20000"/>
                    </a:ext>
                  </a:extLst>
                </a:gridCol>
              </a:tblGrid>
              <a:tr h="792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a:ln>
                          <a:noFill/>
                        </a:ln>
                        <a:solidFill>
                          <a:schemeClr val="tx1"/>
                        </a:solidFill>
                        <a:effectLst/>
                        <a:latin typeface="Calibri" charset="0"/>
                        <a:ea typeface="Calibri" charset="0"/>
                        <a:cs typeface="Times New Roman"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a:ln>
                            <a:noFill/>
                          </a:ln>
                          <a:solidFill>
                            <a:schemeClr val="tx1"/>
                          </a:solidFill>
                          <a:effectLst/>
                          <a:latin typeface="Calibri" charset="0"/>
                          <a:ea typeface="Calibri" charset="0"/>
                          <a:cs typeface="Times New Roman" charset="0"/>
                        </a:rPr>
                        <a:t>Antonio de Montesinos, by Mexican sculptor Antonio Castellanos Basich (in Dominican Republic)</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800" b="0" i="0" u="none" strike="noStrike" cap="none" normalizeH="0" baseline="0">
                        <a:ln>
                          <a:noFill/>
                        </a:ln>
                        <a:solidFill>
                          <a:schemeClr val="tx1"/>
                        </a:solidFill>
                        <a:effectLst/>
                        <a:latin typeface="Calibri" charset="0"/>
                        <a:ea typeface="Calibri"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FBFBF"/>
                    </a:solid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1">
            <a:extLst>
              <a:ext uri="{FF2B5EF4-FFF2-40B4-BE49-F238E27FC236}">
                <a16:creationId xmlns:a16="http://schemas.microsoft.com/office/drawing/2014/main" id="{5B502C95-9F76-C3B6-521F-83B8E53D4AC4}"/>
              </a:ext>
            </a:extLst>
          </p:cNvPr>
          <p:cNvSpPr txBox="1">
            <a:spLocks noChangeArrowheads="1"/>
          </p:cNvSpPr>
          <p:nvPr/>
        </p:nvSpPr>
        <p:spPr bwMode="auto">
          <a:xfrm>
            <a:off x="2928938" y="1143000"/>
            <a:ext cx="7315200" cy="135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en-GB" altLang="en-US"/>
              <a:t>Bartolomé de las Casas</a:t>
            </a:r>
          </a:p>
          <a:p>
            <a:pPr algn="ctr">
              <a:spcBef>
                <a:spcPct val="0"/>
              </a:spcBef>
              <a:buFontTx/>
              <a:buNone/>
            </a:pPr>
            <a:r>
              <a:rPr lang="en-GB" altLang="en-US"/>
              <a:t>1484-1566</a:t>
            </a:r>
          </a:p>
          <a:p>
            <a:pPr>
              <a:spcBef>
                <a:spcPct val="0"/>
              </a:spcBef>
              <a:buFontTx/>
              <a:buNone/>
            </a:pPr>
            <a:endParaRPr lang="en-GB" altLang="en-US" sz="1800"/>
          </a:p>
        </p:txBody>
      </p:sp>
      <p:pic>
        <p:nvPicPr>
          <p:cNvPr id="23555" name="Picture 4" descr="Image result for bartolome de las casas">
            <a:extLst>
              <a:ext uri="{FF2B5EF4-FFF2-40B4-BE49-F238E27FC236}">
                <a16:creationId xmlns:a16="http://schemas.microsoft.com/office/drawing/2014/main" id="{CACE97EA-DE77-51DD-BF6D-3B555F8E97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575"/>
            <a:ext cx="3963988" cy="297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6" descr="Slika:Fray-bartolome-de-las-casas-1.jpg">
            <a:extLst>
              <a:ext uri="{FF2B5EF4-FFF2-40B4-BE49-F238E27FC236}">
                <a16:creationId xmlns:a16="http://schemas.microsoft.com/office/drawing/2014/main" id="{2D6D5913-6F2E-E774-9028-A130AEDA40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88" y="2949575"/>
            <a:ext cx="9129712"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7">
            <a:extLst>
              <a:ext uri="{FF2B5EF4-FFF2-40B4-BE49-F238E27FC236}">
                <a16:creationId xmlns:a16="http://schemas.microsoft.com/office/drawing/2014/main" id="{A4253B37-92E3-A983-D428-11E9A4383600}"/>
              </a:ext>
            </a:extLst>
          </p:cNvPr>
          <p:cNvSpPr>
            <a:spLocks noGrp="1" noChangeArrowheads="1"/>
          </p:cNvSpPr>
          <p:nvPr>
            <p:ph type="title"/>
          </p:nvPr>
        </p:nvSpPr>
        <p:spPr/>
        <p:txBody>
          <a:bodyPr/>
          <a:lstStyle/>
          <a:p>
            <a:r>
              <a:rPr lang="en-GB" altLang="en-US" sz="2800"/>
              <a:t>Portuguese soldiers and traders depicted in brass castes made by the Edo people of Benin (Nigeria) c17 and c18</a:t>
            </a:r>
          </a:p>
        </p:txBody>
      </p:sp>
      <p:pic>
        <p:nvPicPr>
          <p:cNvPr id="4099" name="Picture 2" descr="Image result for Benin Bronzes Portuguese Trader">
            <a:extLst>
              <a:ext uri="{FF2B5EF4-FFF2-40B4-BE49-F238E27FC236}">
                <a16:creationId xmlns:a16="http://schemas.microsoft.com/office/drawing/2014/main" id="{53471F25-E4FA-1CA5-247B-71A488178C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8038" y="1887538"/>
            <a:ext cx="2447925" cy="4783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9" descr="Figure: Seated Portuguese Male, Brass, Edo peoples">
            <a:extLst>
              <a:ext uri="{FF2B5EF4-FFF2-40B4-BE49-F238E27FC236}">
                <a16:creationId xmlns:a16="http://schemas.microsoft.com/office/drawing/2014/main" id="{3E2A9EB9-CE94-9084-08D8-7202895ADA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066925"/>
            <a:ext cx="2947988" cy="442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4" descr="Image result for Benin Bronzes Portuguese Trader">
            <a:extLst>
              <a:ext uri="{FF2B5EF4-FFF2-40B4-BE49-F238E27FC236}">
                <a16:creationId xmlns:a16="http://schemas.microsoft.com/office/drawing/2014/main" id="{07EAF860-B9E6-B954-7A1B-4735BA707A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2143125"/>
            <a:ext cx="2857500" cy="427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5" descr="A Short Account of the Destruction of the Indies">
            <a:extLst>
              <a:ext uri="{FF2B5EF4-FFF2-40B4-BE49-F238E27FC236}">
                <a16:creationId xmlns:a16="http://schemas.microsoft.com/office/drawing/2014/main" id="{59CF68AC-C9B7-D650-7C06-4CA167E125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52400"/>
            <a:ext cx="7177087"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TextBox 2">
            <a:extLst>
              <a:ext uri="{FF2B5EF4-FFF2-40B4-BE49-F238E27FC236}">
                <a16:creationId xmlns:a16="http://schemas.microsoft.com/office/drawing/2014/main" id="{096CA6E5-E483-F61E-F358-196E8AA3580F}"/>
              </a:ext>
            </a:extLst>
          </p:cNvPr>
          <p:cNvSpPr txBox="1">
            <a:spLocks noChangeArrowheads="1"/>
          </p:cNvSpPr>
          <p:nvPr/>
        </p:nvSpPr>
        <p:spPr bwMode="auto">
          <a:xfrm>
            <a:off x="457200" y="5879588"/>
            <a:ext cx="8839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en-GB" altLang="en-US" sz="2400" dirty="0"/>
              <a:t>Bartolomé de las Casas,1542 (published in 1552) illustration from the 1548 edition (Frankfurt Theodore de </a:t>
            </a:r>
            <a:r>
              <a:rPr lang="en-GB" altLang="en-US" sz="2400" dirty="0" err="1"/>
              <a:t>Bry</a:t>
            </a:r>
            <a:r>
              <a:rPr lang="en-GB" altLang="en-US" sz="2400" dirty="0"/>
              <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a:extLst>
              <a:ext uri="{FF2B5EF4-FFF2-40B4-BE49-F238E27FC236}">
                <a16:creationId xmlns:a16="http://schemas.microsoft.com/office/drawing/2014/main" id="{E213649F-52F2-B62E-ED76-DC586C55A365}"/>
              </a:ext>
            </a:extLst>
          </p:cNvPr>
          <p:cNvSpPr>
            <a:spLocks noChangeArrowheads="1"/>
          </p:cNvSpPr>
          <p:nvPr/>
        </p:nvSpPr>
        <p:spPr bwMode="auto">
          <a:xfrm>
            <a:off x="838200" y="1066800"/>
            <a:ext cx="7620000" cy="323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nSpc>
                <a:spcPct val="107000"/>
              </a:lnSpc>
              <a:spcBef>
                <a:spcPct val="0"/>
              </a:spcBef>
              <a:spcAft>
                <a:spcPts val="450"/>
              </a:spcAft>
              <a:buFontTx/>
              <a:buNone/>
            </a:pPr>
            <a:r>
              <a:rPr lang="en-GB" altLang="en-US" sz="2400">
                <a:solidFill>
                  <a:srgbClr val="383838"/>
                </a:solidFill>
                <a:ea typeface="Calibri" panose="020F0502020204030204" pitchFamily="34" charset="0"/>
                <a:cs typeface="Times New Roman" panose="02020603050405020304" pitchFamily="18" charset="0"/>
              </a:rPr>
              <a:t>“Endless testimonies…prove the mild and pacific temperament of the natives…But our work was to exasperate, ravage, kill, mangle and destroy; small wonder then, if they tried to kill one of us now and then…The admiral, it is true, was blind as those who came after him, and he was so anxious to please the king that he committed irreparable crimes against the Indians.”</a:t>
            </a:r>
            <a:endParaRPr lang="en-GB" altLang="en-US" sz="2400">
              <a:latin typeface="Calibri" panose="020F0502020204030204" pitchFamily="34" charset="0"/>
              <a:ea typeface="Calibri" panose="020F0502020204030204" pitchFamily="34" charset="0"/>
              <a:cs typeface="Times New Roman" panose="02020603050405020304" pitchFamily="18" charset="0"/>
            </a:endParaRPr>
          </a:p>
        </p:txBody>
      </p:sp>
      <p:sp>
        <p:nvSpPr>
          <p:cNvPr id="26627" name="TextBox 2">
            <a:extLst>
              <a:ext uri="{FF2B5EF4-FFF2-40B4-BE49-F238E27FC236}">
                <a16:creationId xmlns:a16="http://schemas.microsoft.com/office/drawing/2014/main" id="{CE32EEEF-D0E6-7DAB-1ECE-3C48D52D5D01}"/>
              </a:ext>
            </a:extLst>
          </p:cNvPr>
          <p:cNvSpPr txBox="1">
            <a:spLocks noChangeArrowheads="1"/>
          </p:cNvSpPr>
          <p:nvPr/>
        </p:nvSpPr>
        <p:spPr bwMode="auto">
          <a:xfrm>
            <a:off x="3330575" y="4876800"/>
            <a:ext cx="34559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en-GB" altLang="en-US" sz="2400"/>
              <a:t>Bartolomé de las Casas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5A3E5A30-DACC-A458-24C4-09B4072205E0}"/>
              </a:ext>
            </a:extLst>
          </p:cNvPr>
          <p:cNvSpPr>
            <a:spLocks noGrp="1" noChangeArrowheads="1"/>
          </p:cNvSpPr>
          <p:nvPr>
            <p:ph type="title"/>
          </p:nvPr>
        </p:nvSpPr>
        <p:spPr/>
        <p:txBody>
          <a:bodyPr/>
          <a:lstStyle/>
          <a:p>
            <a:r>
              <a:rPr lang="en-US" altLang="en-US" sz="2800" b="1"/>
              <a:t>Columbus: changing scholarly conceptions</a:t>
            </a:r>
          </a:p>
        </p:txBody>
      </p:sp>
      <p:sp>
        <p:nvSpPr>
          <p:cNvPr id="27651" name="Content Placeholder 2">
            <a:extLst>
              <a:ext uri="{FF2B5EF4-FFF2-40B4-BE49-F238E27FC236}">
                <a16:creationId xmlns:a16="http://schemas.microsoft.com/office/drawing/2014/main" id="{26315004-C023-3676-17AA-93CB4A29D0F4}"/>
              </a:ext>
            </a:extLst>
          </p:cNvPr>
          <p:cNvSpPr>
            <a:spLocks noGrp="1" noChangeArrowheads="1"/>
          </p:cNvSpPr>
          <p:nvPr>
            <p:ph idx="1"/>
          </p:nvPr>
        </p:nvSpPr>
        <p:spPr>
          <a:xfrm>
            <a:off x="457200" y="1600200"/>
            <a:ext cx="8229600" cy="5114925"/>
          </a:xfrm>
        </p:spPr>
        <p:txBody>
          <a:bodyPr/>
          <a:lstStyle/>
          <a:p>
            <a:pPr marL="0" indent="0">
              <a:buFontTx/>
              <a:buNone/>
            </a:pPr>
            <a:r>
              <a:rPr lang="en-US" altLang="en-US" dirty="0"/>
              <a:t>visionary bearer of </a:t>
            </a:r>
            <a:r>
              <a:rPr lang="en-US" altLang="en-US" dirty="0" err="1"/>
              <a:t>civilisation</a:t>
            </a:r>
            <a:r>
              <a:rPr lang="en-US" altLang="en-US" dirty="0"/>
              <a:t> to a “backward” continent</a:t>
            </a:r>
          </a:p>
          <a:p>
            <a:pPr marL="0" indent="0">
              <a:buFontTx/>
              <a:buNone/>
            </a:pPr>
            <a:endParaRPr lang="en-US" altLang="en-US" dirty="0"/>
          </a:p>
          <a:p>
            <a:pPr marL="0" indent="0">
              <a:buFontTx/>
              <a:buNone/>
            </a:pPr>
            <a:endParaRPr lang="en-US" altLang="en-US" dirty="0"/>
          </a:p>
          <a:p>
            <a:pPr marL="0" indent="0">
              <a:buFontTx/>
              <a:buNone/>
            </a:pPr>
            <a:endParaRPr lang="en-US" altLang="en-US" dirty="0"/>
          </a:p>
        </p:txBody>
      </p:sp>
      <p:pic>
        <p:nvPicPr>
          <p:cNvPr id="27652" name="Picture 5">
            <a:extLst>
              <a:ext uri="{FF2B5EF4-FFF2-40B4-BE49-F238E27FC236}">
                <a16:creationId xmlns:a16="http://schemas.microsoft.com/office/drawing/2014/main" id="{B388147E-C061-A8A1-616E-8FCAAE5175C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743200"/>
            <a:ext cx="4635500" cy="299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3" name="Picture 6">
            <a:extLst>
              <a:ext uri="{FF2B5EF4-FFF2-40B4-BE49-F238E27FC236}">
                <a16:creationId xmlns:a16="http://schemas.microsoft.com/office/drawing/2014/main" id="{DAEF047A-1C6E-523B-A0CF-89185247225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2438400"/>
            <a:ext cx="3455988" cy="444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a:extLst>
              <a:ext uri="{FF2B5EF4-FFF2-40B4-BE49-F238E27FC236}">
                <a16:creationId xmlns:a16="http://schemas.microsoft.com/office/drawing/2014/main" id="{3E3D6F9C-C47A-F3F4-57C2-1EBA41D9E2D2}"/>
              </a:ext>
            </a:extLst>
          </p:cNvPr>
          <p:cNvSpPr>
            <a:spLocks noGrp="1"/>
          </p:cNvSpPr>
          <p:nvPr/>
        </p:nvSpPr>
        <p:spPr bwMode="auto">
          <a:xfrm>
            <a:off x="995363" y="6858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en-US" altLang="en-US" sz="4400">
                <a:solidFill>
                  <a:schemeClr val="tx2"/>
                </a:solidFill>
              </a:rPr>
              <a:t>Columbian Exchange</a:t>
            </a:r>
          </a:p>
        </p:txBody>
      </p:sp>
      <p:pic>
        <p:nvPicPr>
          <p:cNvPr id="28675" name="Content Placeholder 3">
            <a:extLst>
              <a:ext uri="{FF2B5EF4-FFF2-40B4-BE49-F238E27FC236}">
                <a16:creationId xmlns:a16="http://schemas.microsoft.com/office/drawing/2014/main" id="{6365D495-E4D6-5988-06D7-6D573684521D}"/>
              </a:ext>
            </a:extLst>
          </p:cNvPr>
          <p:cNvPicPr>
            <a:picLocks noGrp="1" noChangeAspect="1"/>
          </p:cNvPicPr>
          <p:nvPr/>
        </p:nvPicPr>
        <p:blipFill>
          <a:blip r:embed="rId2">
            <a:extLst>
              <a:ext uri="{28A0092B-C50C-407E-A947-70E740481C1C}">
                <a14:useLocalDpi xmlns:a14="http://schemas.microsoft.com/office/drawing/2010/main" val="0"/>
              </a:ext>
            </a:extLst>
          </a:blip>
          <a:srcRect t="-1158" b="-1158"/>
          <a:stretch>
            <a:fillRect/>
          </a:stretch>
        </p:blipFill>
        <p:spPr bwMode="auto">
          <a:xfrm>
            <a:off x="995363" y="20574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676" name="TextBox 4">
            <a:extLst>
              <a:ext uri="{FF2B5EF4-FFF2-40B4-BE49-F238E27FC236}">
                <a16:creationId xmlns:a16="http://schemas.microsoft.com/office/drawing/2014/main" id="{68F6761F-94A3-7331-60B8-1E62D48A6F63}"/>
              </a:ext>
            </a:extLst>
          </p:cNvPr>
          <p:cNvSpPr txBox="1">
            <a:spLocks noChangeArrowheads="1"/>
          </p:cNvSpPr>
          <p:nvPr/>
        </p:nvSpPr>
        <p:spPr bwMode="auto">
          <a:xfrm>
            <a:off x="376238" y="3043238"/>
            <a:ext cx="14208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en-US" altLang="en-US" sz="2400">
                <a:ea typeface="ＭＳ Ｐゴシック" panose="020B0600070205080204" pitchFamily="34" charset="-128"/>
              </a:rPr>
              <a:t>Also manioc (aka cassava)</a:t>
            </a:r>
          </a:p>
        </p:txBody>
      </p:sp>
      <p:cxnSp>
        <p:nvCxnSpPr>
          <p:cNvPr id="7" name="Straight Arrow Connector 6">
            <a:extLst>
              <a:ext uri="{FF2B5EF4-FFF2-40B4-BE49-F238E27FC236}">
                <a16:creationId xmlns:a16="http://schemas.microsoft.com/office/drawing/2014/main" id="{757C1556-BD6E-00B8-AA39-BA52476ED0E2}"/>
              </a:ext>
            </a:extLst>
          </p:cNvPr>
          <p:cNvCxnSpPr>
            <a:stCxn id="28676" idx="3"/>
          </p:cNvCxnSpPr>
          <p:nvPr/>
        </p:nvCxnSpPr>
        <p:spPr>
          <a:xfrm flipV="1">
            <a:off x="1797050" y="2786063"/>
            <a:ext cx="1157288" cy="5794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a:extLst>
              <a:ext uri="{FF2B5EF4-FFF2-40B4-BE49-F238E27FC236}">
                <a16:creationId xmlns:a16="http://schemas.microsoft.com/office/drawing/2014/main" id="{DF093805-59A4-5483-1F93-3D7383AD1EEB}"/>
              </a:ext>
            </a:extLst>
          </p:cNvPr>
          <p:cNvSpPr>
            <a:spLocks noGrp="1" noChangeArrowheads="1"/>
          </p:cNvSpPr>
          <p:nvPr/>
        </p:nvSpPr>
        <p:spPr bwMode="auto">
          <a:xfrm>
            <a:off x="501650" y="182563"/>
            <a:ext cx="82296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en-GB" altLang="en-US" sz="2000">
                <a:solidFill>
                  <a:schemeClr val="tx2"/>
                </a:solidFill>
              </a:rPr>
              <a:t>The ‘Columbian Exchange’:</a:t>
            </a:r>
            <a:br>
              <a:rPr lang="en-GB" altLang="en-US" sz="2000">
                <a:solidFill>
                  <a:schemeClr val="tx2"/>
                </a:solidFill>
              </a:rPr>
            </a:br>
            <a:r>
              <a:rPr lang="en-GB" altLang="en-US" sz="2000">
                <a:solidFill>
                  <a:schemeClr val="tx2"/>
                </a:solidFill>
              </a:rPr>
              <a:t> Alfred Crosby, </a:t>
            </a:r>
            <a:r>
              <a:rPr lang="en-GB" altLang="en-US" sz="2000" i="1">
                <a:solidFill>
                  <a:schemeClr val="tx2"/>
                </a:solidFill>
              </a:rPr>
              <a:t>The Columbian Exchange: Biological and Cultural Consequences of 1492</a:t>
            </a:r>
            <a:r>
              <a:rPr lang="en-GB" altLang="en-US" sz="2000">
                <a:solidFill>
                  <a:schemeClr val="tx2"/>
                </a:solidFill>
              </a:rPr>
              <a:t>  (1972).</a:t>
            </a:r>
            <a:br>
              <a:rPr lang="en-GB" altLang="en-US" sz="2000">
                <a:solidFill>
                  <a:schemeClr val="tx2"/>
                </a:solidFill>
              </a:rPr>
            </a:br>
            <a:endParaRPr lang="en-GB" altLang="en-US" sz="2000">
              <a:solidFill>
                <a:schemeClr val="tx2"/>
              </a:solidFill>
            </a:endParaRPr>
          </a:p>
        </p:txBody>
      </p:sp>
      <p:sp>
        <p:nvSpPr>
          <p:cNvPr id="29699" name="Rectangle 4">
            <a:extLst>
              <a:ext uri="{FF2B5EF4-FFF2-40B4-BE49-F238E27FC236}">
                <a16:creationId xmlns:a16="http://schemas.microsoft.com/office/drawing/2014/main" id="{BA4AC75B-5A72-19B0-5E7E-27B3F516A397}"/>
              </a:ext>
            </a:extLst>
          </p:cNvPr>
          <p:cNvSpPr>
            <a:spLocks noGrp="1" noChangeArrowheads="1"/>
          </p:cNvSpPr>
          <p:nvPr/>
        </p:nvSpPr>
        <p:spPr bwMode="auto">
          <a:xfrm>
            <a:off x="501650" y="1225550"/>
            <a:ext cx="4040188" cy="1338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b"/>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Tx/>
              <a:buNone/>
            </a:pPr>
            <a:r>
              <a:rPr lang="en-US" altLang="en-US" sz="1800" b="1"/>
              <a:t>Meso-Americans encounter European livestock</a:t>
            </a:r>
          </a:p>
          <a:p>
            <a:pPr>
              <a:buFontTx/>
              <a:buNone/>
            </a:pPr>
            <a:endParaRPr lang="en-US" altLang="en-US" sz="1800" b="1"/>
          </a:p>
          <a:p>
            <a:pPr>
              <a:buFontTx/>
              <a:buNone/>
            </a:pPr>
            <a:r>
              <a:rPr lang="en-US" altLang="en-US" sz="1800" b="1" i="1"/>
              <a:t>Florentine Codex</a:t>
            </a:r>
            <a:r>
              <a:rPr lang="en-US" altLang="en-US" sz="1800" b="1"/>
              <a:t> (16</a:t>
            </a:r>
            <a:r>
              <a:rPr lang="en-US" altLang="en-US" sz="1800" b="1" baseline="30000"/>
              <a:t>th</a:t>
            </a:r>
            <a:r>
              <a:rPr lang="en-US" altLang="en-US" sz="1800" b="1"/>
              <a:t> century)</a:t>
            </a:r>
            <a:endParaRPr lang="en-GB" altLang="en-US" sz="1800" b="1"/>
          </a:p>
        </p:txBody>
      </p:sp>
      <p:sp>
        <p:nvSpPr>
          <p:cNvPr id="29700" name="Text Placeholder 2">
            <a:extLst>
              <a:ext uri="{FF2B5EF4-FFF2-40B4-BE49-F238E27FC236}">
                <a16:creationId xmlns:a16="http://schemas.microsoft.com/office/drawing/2014/main" id="{AE9245CA-485B-8FB0-EE4D-DE48A82CA4FD}"/>
              </a:ext>
            </a:extLst>
          </p:cNvPr>
          <p:cNvSpPr>
            <a:spLocks noGrp="1"/>
          </p:cNvSpPr>
          <p:nvPr/>
        </p:nvSpPr>
        <p:spPr bwMode="auto">
          <a:xfrm>
            <a:off x="4689475" y="1325563"/>
            <a:ext cx="4041775" cy="757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b"/>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Tx/>
              <a:buNone/>
            </a:pPr>
            <a:endParaRPr lang="en-US" altLang="en-US" sz="1800" b="1"/>
          </a:p>
          <a:p>
            <a:pPr>
              <a:buFontTx/>
              <a:buNone/>
            </a:pPr>
            <a:r>
              <a:rPr lang="en-US" altLang="en-US" sz="1800" b="1"/>
              <a:t>Europeans encounter the potato</a:t>
            </a:r>
          </a:p>
          <a:p>
            <a:pPr>
              <a:buFontTx/>
              <a:buNone/>
            </a:pPr>
            <a:endParaRPr lang="en-US" altLang="en-US" sz="1800" b="1"/>
          </a:p>
        </p:txBody>
      </p:sp>
      <p:pic>
        <p:nvPicPr>
          <p:cNvPr id="29701" name="Content Placeholder 3">
            <a:extLst>
              <a:ext uri="{FF2B5EF4-FFF2-40B4-BE49-F238E27FC236}">
                <a16:creationId xmlns:a16="http://schemas.microsoft.com/office/drawing/2014/main" id="{E6ACF9A2-80B5-1C81-F88C-EC32672AC184}"/>
              </a:ext>
            </a:extLst>
          </p:cNvPr>
          <p:cNvPicPr>
            <a:picLocks noGrp="1" noChangeAspect="1"/>
          </p:cNvPicPr>
          <p:nvPr/>
        </p:nvPicPr>
        <p:blipFill>
          <a:blip r:embed="rId2">
            <a:extLst>
              <a:ext uri="{28A0092B-C50C-407E-A947-70E740481C1C}">
                <a14:useLocalDpi xmlns:a14="http://schemas.microsoft.com/office/drawing/2010/main" val="0"/>
              </a:ext>
            </a:extLst>
          </a:blip>
          <a:srcRect l="-339" r="-339"/>
          <a:stretch>
            <a:fillRect/>
          </a:stretch>
        </p:blipFill>
        <p:spPr bwMode="auto">
          <a:xfrm>
            <a:off x="412750" y="2724150"/>
            <a:ext cx="4040188" cy="395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702" name="Content Placeholder 3" descr="Potato gift.jpg">
            <a:extLst>
              <a:ext uri="{FF2B5EF4-FFF2-40B4-BE49-F238E27FC236}">
                <a16:creationId xmlns:a16="http://schemas.microsoft.com/office/drawing/2014/main" id="{08A59D52-0B2B-B372-B5C3-37D2D9FD5F29}"/>
              </a:ext>
            </a:extLst>
          </p:cNvPr>
          <p:cNvPicPr>
            <a:picLocks noGrp="1" noChangeAspect="1"/>
          </p:cNvPicPr>
          <p:nvPr/>
        </p:nvPicPr>
        <p:blipFill>
          <a:blip r:embed="rId3">
            <a:extLst>
              <a:ext uri="{28A0092B-C50C-407E-A947-70E740481C1C}">
                <a14:useLocalDpi xmlns:a14="http://schemas.microsoft.com/office/drawing/2010/main" val="0"/>
              </a:ext>
            </a:extLst>
          </a:blip>
          <a:srcRect l="-24432" r="-24432"/>
          <a:stretch>
            <a:fillRect/>
          </a:stretch>
        </p:blipFill>
        <p:spPr bwMode="auto">
          <a:xfrm>
            <a:off x="4689475" y="2082800"/>
            <a:ext cx="4041775" cy="395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a:extLst>
              <a:ext uri="{FF2B5EF4-FFF2-40B4-BE49-F238E27FC236}">
                <a16:creationId xmlns:a16="http://schemas.microsoft.com/office/drawing/2014/main" id="{F6CC6145-40B8-C0AB-842F-69E9E9EFC2B4}"/>
              </a:ext>
            </a:extLst>
          </p:cNvPr>
          <p:cNvSpPr>
            <a:spLocks noGrp="1" noChangeArrowheads="1"/>
          </p:cNvSpPr>
          <p:nvPr>
            <p:ph type="title"/>
          </p:nvPr>
        </p:nvSpPr>
        <p:spPr>
          <a:xfrm>
            <a:off x="457200" y="274638"/>
            <a:ext cx="8229600" cy="792162"/>
          </a:xfrm>
        </p:spPr>
        <p:txBody>
          <a:bodyPr/>
          <a:lstStyle/>
          <a:p>
            <a:r>
              <a:rPr lang="en-US" altLang="en-US" sz="2000" b="1"/>
              <a:t>Columbus: changing scholarly conceptions</a:t>
            </a:r>
            <a:endParaRPr lang="en-US" altLang="en-US" sz="2000"/>
          </a:p>
        </p:txBody>
      </p:sp>
      <p:sp>
        <p:nvSpPr>
          <p:cNvPr id="30723" name="Content Placeholder 2">
            <a:extLst>
              <a:ext uri="{FF2B5EF4-FFF2-40B4-BE49-F238E27FC236}">
                <a16:creationId xmlns:a16="http://schemas.microsoft.com/office/drawing/2014/main" id="{0934CDF4-9CD8-C42C-26F0-7A09FBBB3F8B}"/>
              </a:ext>
            </a:extLst>
          </p:cNvPr>
          <p:cNvSpPr>
            <a:spLocks noGrp="1" noChangeArrowheads="1"/>
          </p:cNvSpPr>
          <p:nvPr>
            <p:ph idx="1"/>
          </p:nvPr>
        </p:nvSpPr>
        <p:spPr>
          <a:xfrm>
            <a:off x="476250" y="376238"/>
            <a:ext cx="8229600" cy="5953125"/>
          </a:xfrm>
        </p:spPr>
        <p:txBody>
          <a:bodyPr/>
          <a:lstStyle/>
          <a:p>
            <a:pPr marL="0" indent="0">
              <a:buFontTx/>
              <a:buNone/>
            </a:pPr>
            <a:endParaRPr lang="en-US" altLang="en-US"/>
          </a:p>
          <a:p>
            <a:pPr marL="0" indent="0">
              <a:buFontTx/>
              <a:buNone/>
            </a:pPr>
            <a:r>
              <a:rPr lang="en-US" altLang="en-US"/>
              <a:t>indigenous voices (1992 500 yrs) invasion?</a:t>
            </a:r>
          </a:p>
          <a:p>
            <a:pPr marL="0" indent="0">
              <a:buFontTx/>
              <a:buNone/>
            </a:pPr>
            <a:endParaRPr lang="en-US" altLang="en-US"/>
          </a:p>
          <a:p>
            <a:pPr marL="0" indent="0">
              <a:buFontTx/>
              <a:buNone/>
            </a:pPr>
            <a:endParaRPr lang="en-US" altLang="en-US"/>
          </a:p>
          <a:p>
            <a:pPr marL="0" indent="0">
              <a:buFontTx/>
              <a:buNone/>
            </a:pPr>
            <a:endParaRPr lang="en-US" altLang="en-US"/>
          </a:p>
        </p:txBody>
      </p:sp>
      <p:pic>
        <p:nvPicPr>
          <p:cNvPr id="30724" name="Picture 5">
            <a:extLst>
              <a:ext uri="{FF2B5EF4-FFF2-40B4-BE49-F238E27FC236}">
                <a16:creationId xmlns:a16="http://schemas.microsoft.com/office/drawing/2014/main" id="{27CC22F6-AA4E-0D17-E43F-B919B2E96F5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4625" y="2438400"/>
            <a:ext cx="4064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5" name="Picture 6">
            <a:extLst>
              <a:ext uri="{FF2B5EF4-FFF2-40B4-BE49-F238E27FC236}">
                <a16:creationId xmlns:a16="http://schemas.microsoft.com/office/drawing/2014/main" id="{AE861E29-A42A-B61E-2451-4DC59E39925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48150" y="2286000"/>
            <a:ext cx="48958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1E50BAFD-2DB6-5574-4D60-25E35FD0EFA2}"/>
              </a:ext>
            </a:extLst>
          </p:cNvPr>
          <p:cNvSpPr>
            <a:spLocks noGrp="1" noChangeArrowheads="1"/>
          </p:cNvSpPr>
          <p:nvPr>
            <p:ph type="title"/>
          </p:nvPr>
        </p:nvSpPr>
        <p:spPr/>
        <p:txBody>
          <a:bodyPr/>
          <a:lstStyle/>
          <a:p>
            <a:r>
              <a:rPr lang="en-US" altLang="en-US" sz="2400" b="1"/>
              <a:t>Columbus: changing scholarly conceptions</a:t>
            </a:r>
            <a:endParaRPr lang="en-US" altLang="en-US" sz="2400"/>
          </a:p>
        </p:txBody>
      </p:sp>
      <p:sp>
        <p:nvSpPr>
          <p:cNvPr id="5" name="Content Placeholder 2">
            <a:extLst>
              <a:ext uri="{FF2B5EF4-FFF2-40B4-BE49-F238E27FC236}">
                <a16:creationId xmlns:a16="http://schemas.microsoft.com/office/drawing/2014/main" id="{0B6B26AC-43C2-A57F-E6EF-B0FD46240F56}"/>
              </a:ext>
            </a:extLst>
          </p:cNvPr>
          <p:cNvSpPr>
            <a:spLocks noGrp="1"/>
          </p:cNvSpPr>
          <p:nvPr>
            <p:ph idx="1"/>
          </p:nvPr>
        </p:nvSpPr>
        <p:spPr>
          <a:xfrm>
            <a:off x="457200" y="1600200"/>
            <a:ext cx="8229600" cy="5114925"/>
          </a:xfrm>
        </p:spPr>
        <p:txBody>
          <a:bodyPr/>
          <a:lstStyle/>
          <a:p>
            <a:pPr marL="0" indent="0">
              <a:buFontTx/>
              <a:buNone/>
              <a:defRPr/>
            </a:pPr>
            <a:r>
              <a:rPr lang="en-US" dirty="0"/>
              <a:t>linguistic turn</a:t>
            </a:r>
          </a:p>
          <a:p>
            <a:pPr marL="0" indent="0">
              <a:buFontTx/>
              <a:buNone/>
              <a:defRPr/>
            </a:pPr>
            <a:endParaRPr lang="en-US" dirty="0"/>
          </a:p>
          <a:p>
            <a:pPr>
              <a:buFont typeface="Arial"/>
              <a:buChar char="•"/>
              <a:defRPr/>
            </a:pPr>
            <a:r>
              <a:rPr lang="en-US" dirty="0"/>
              <a:t>language constitutes reality</a:t>
            </a:r>
          </a:p>
          <a:p>
            <a:pPr>
              <a:buFont typeface="Arial"/>
              <a:buChar char="•"/>
              <a:defRPr/>
            </a:pPr>
            <a:r>
              <a:rPr lang="en-US" dirty="0"/>
              <a:t>historical documents as ‘texts’</a:t>
            </a:r>
          </a:p>
          <a:p>
            <a:pPr>
              <a:buFont typeface="Arial"/>
              <a:buChar char="•"/>
              <a:defRPr/>
            </a:pPr>
            <a:r>
              <a:rPr lang="en-US" dirty="0"/>
              <a:t>focus on questions of language, communication and understanding to deconstruct European discovery texts</a:t>
            </a:r>
          </a:p>
          <a:p>
            <a:pPr marL="0" indent="0">
              <a:buFontTx/>
              <a:buNone/>
              <a:defRPr/>
            </a:pPr>
            <a:endParaRPr lang="en-US" dirty="0"/>
          </a:p>
          <a:p>
            <a:pPr marL="0" indent="0">
              <a:buFontTx/>
              <a:buNone/>
              <a:defRPr/>
            </a:pPr>
            <a:r>
              <a:rPr lang="en-US" dirty="0"/>
              <a:t>QUESTIONS Columbus’s ‘mastery’</a:t>
            </a:r>
          </a:p>
          <a:p>
            <a:pPr>
              <a:buFont typeface="Arial"/>
              <a:buChar char="•"/>
              <a:defRPr/>
            </a:pPr>
            <a:endParaRPr lang="en-US" dirty="0"/>
          </a:p>
          <a:p>
            <a:pPr marL="0" indent="0">
              <a:buFontTx/>
              <a:buNone/>
              <a:defRPr/>
            </a:pPr>
            <a:endParaRPr lang="en-US" dirty="0"/>
          </a:p>
          <a:p>
            <a:pPr marL="0" indent="0">
              <a:buFontTx/>
              <a:buNone/>
              <a:defRPr/>
            </a:pPr>
            <a:endParaRPr lang="en-US" dirty="0"/>
          </a:p>
          <a:p>
            <a:pPr marL="0" indent="0">
              <a:buFontTx/>
              <a:buNone/>
              <a:defRPr/>
            </a:pP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a:extLst>
              <a:ext uri="{FF2B5EF4-FFF2-40B4-BE49-F238E27FC236}">
                <a16:creationId xmlns:a16="http://schemas.microsoft.com/office/drawing/2014/main" id="{BDF93D65-8265-17F2-0E12-2E8159864EE6}"/>
              </a:ext>
            </a:extLst>
          </p:cNvPr>
          <p:cNvSpPr>
            <a:spLocks noGrp="1" noChangeArrowheads="1"/>
          </p:cNvSpPr>
          <p:nvPr>
            <p:ph type="title"/>
          </p:nvPr>
        </p:nvSpPr>
        <p:spPr/>
        <p:txBody>
          <a:bodyPr/>
          <a:lstStyle/>
          <a:p>
            <a:r>
              <a:rPr lang="en-US" altLang="en-US" sz="2400" b="1"/>
              <a:t>Columbus: changing scholarly conceptions</a:t>
            </a:r>
            <a:endParaRPr lang="en-US" altLang="en-US" sz="2400"/>
          </a:p>
        </p:txBody>
      </p:sp>
      <p:sp>
        <p:nvSpPr>
          <p:cNvPr id="5" name="Content Placeholder 2">
            <a:extLst>
              <a:ext uri="{FF2B5EF4-FFF2-40B4-BE49-F238E27FC236}">
                <a16:creationId xmlns:a16="http://schemas.microsoft.com/office/drawing/2014/main" id="{68F5E0F9-3919-246E-28ED-1DF3ECF9CF0E}"/>
              </a:ext>
            </a:extLst>
          </p:cNvPr>
          <p:cNvSpPr>
            <a:spLocks noGrp="1"/>
          </p:cNvSpPr>
          <p:nvPr>
            <p:ph idx="1"/>
          </p:nvPr>
        </p:nvSpPr>
        <p:spPr>
          <a:xfrm>
            <a:off x="457200" y="1600200"/>
            <a:ext cx="8229600" cy="5114925"/>
          </a:xfrm>
        </p:spPr>
        <p:txBody>
          <a:bodyPr/>
          <a:lstStyle/>
          <a:p>
            <a:pPr marL="0" indent="0">
              <a:buFontTx/>
              <a:buNone/>
              <a:defRPr/>
            </a:pPr>
            <a:r>
              <a:rPr lang="en-US" dirty="0"/>
              <a:t>history of science</a:t>
            </a:r>
          </a:p>
          <a:p>
            <a:pPr marL="0" indent="0">
              <a:buFontTx/>
              <a:buNone/>
              <a:defRPr/>
            </a:pPr>
            <a:endParaRPr lang="en-US" dirty="0"/>
          </a:p>
          <a:p>
            <a:pPr>
              <a:buFont typeface="Arial"/>
              <a:buChar char="•"/>
              <a:defRPr/>
            </a:pPr>
            <a:r>
              <a:rPr lang="en-US" dirty="0"/>
              <a:t>Longstanding awareness that the earth was a sphere</a:t>
            </a:r>
          </a:p>
          <a:p>
            <a:pPr>
              <a:buFont typeface="Arial"/>
              <a:buChar char="•"/>
              <a:defRPr/>
            </a:pPr>
            <a:r>
              <a:rPr lang="en-US" dirty="0"/>
              <a:t>Columbus ‘sailed south’ in search of India</a:t>
            </a:r>
          </a:p>
          <a:p>
            <a:pPr marL="0" indent="0">
              <a:buFontTx/>
              <a:buNone/>
              <a:defRPr/>
            </a:pP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0206EF86-696E-2742-618A-BFD2CFD33FFD}"/>
              </a:ext>
            </a:extLst>
          </p:cNvPr>
          <p:cNvSpPr>
            <a:spLocks noGrp="1" noChangeArrowheads="1"/>
          </p:cNvSpPr>
          <p:nvPr>
            <p:ph type="title"/>
          </p:nvPr>
        </p:nvSpPr>
        <p:spPr/>
        <p:txBody>
          <a:bodyPr/>
          <a:lstStyle/>
          <a:p>
            <a:r>
              <a:rPr lang="en-US" altLang="en-US" sz="3200" dirty="0"/>
              <a:t>Colonial Encounters: Gonzalo Fernández de Oviedo’s image of a hammock (1535) </a:t>
            </a:r>
          </a:p>
        </p:txBody>
      </p:sp>
      <p:pic>
        <p:nvPicPr>
          <p:cNvPr id="33795" name="Content Placeholder 3">
            <a:extLst>
              <a:ext uri="{FF2B5EF4-FFF2-40B4-BE49-F238E27FC236}">
                <a16:creationId xmlns:a16="http://schemas.microsoft.com/office/drawing/2014/main" id="{1B14B13A-9D70-EF5C-70A0-458B1F7E32C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67464" r="-67464"/>
          <a:stretch>
            <a:fillRect/>
          </a:stretch>
        </p:blip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a:extLst>
              <a:ext uri="{FF2B5EF4-FFF2-40B4-BE49-F238E27FC236}">
                <a16:creationId xmlns:a16="http://schemas.microsoft.com/office/drawing/2014/main" id="{843E8546-84B7-FA85-6313-C0B1E6458919}"/>
              </a:ext>
            </a:extLst>
          </p:cNvPr>
          <p:cNvSpPr>
            <a:spLocks noGrp="1" noChangeArrowheads="1"/>
          </p:cNvSpPr>
          <p:nvPr>
            <p:ph type="title"/>
          </p:nvPr>
        </p:nvSpPr>
        <p:spPr>
          <a:xfrm>
            <a:off x="533400" y="274638"/>
            <a:ext cx="8229600" cy="1143000"/>
          </a:xfrm>
        </p:spPr>
        <p:txBody>
          <a:bodyPr/>
          <a:lstStyle/>
          <a:p>
            <a:r>
              <a:rPr lang="en-US" altLang="en-US" sz="3200"/>
              <a:t>Colonial Encounters: a Taino Zemi</a:t>
            </a:r>
          </a:p>
        </p:txBody>
      </p:sp>
      <p:pic>
        <p:nvPicPr>
          <p:cNvPr id="34819" name="Picture 4">
            <a:extLst>
              <a:ext uri="{FF2B5EF4-FFF2-40B4-BE49-F238E27FC236}">
                <a16:creationId xmlns:a16="http://schemas.microsoft.com/office/drawing/2014/main" id="{77004CD0-FD2B-98C8-64A6-1BDC0926D6D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1600200"/>
            <a:ext cx="4038600" cy="514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profbutler.watermelon-kid.com/images/maps/HIST1301_Part_1/Antique_World_Map.jpg">
            <a:extLst>
              <a:ext uri="{FF2B5EF4-FFF2-40B4-BE49-F238E27FC236}">
                <a16:creationId xmlns:a16="http://schemas.microsoft.com/office/drawing/2014/main" id="{0A08D86A-DB8C-A137-F0AD-B3F296A5B7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381000"/>
            <a:ext cx="6653213" cy="531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4" descr="http://profbutler.watermelon-kid.com/images/maps/HIST1301_Part_1/Antique_World_Map.jpg">
            <a:extLst>
              <a:ext uri="{FF2B5EF4-FFF2-40B4-BE49-F238E27FC236}">
                <a16:creationId xmlns:a16="http://schemas.microsoft.com/office/drawing/2014/main" id="{FAF4E838-0F11-F312-FB17-A99D3B3968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738" y="260350"/>
            <a:ext cx="7127875" cy="569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TextBox 3">
            <a:extLst>
              <a:ext uri="{FF2B5EF4-FFF2-40B4-BE49-F238E27FC236}">
                <a16:creationId xmlns:a16="http://schemas.microsoft.com/office/drawing/2014/main" id="{F85DC3E0-3F90-F092-2D57-B63CF455D7B9}"/>
              </a:ext>
            </a:extLst>
          </p:cNvPr>
          <p:cNvSpPr txBox="1">
            <a:spLocks noChangeArrowheads="1"/>
          </p:cNvSpPr>
          <p:nvPr/>
        </p:nvSpPr>
        <p:spPr bwMode="auto">
          <a:xfrm>
            <a:off x="822325" y="6073775"/>
            <a:ext cx="7388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en-US" altLang="en-US" sz="1800" i="1"/>
              <a:t>Antiquissima Orbis Delineatio</a:t>
            </a:r>
          </a:p>
          <a:p>
            <a:pPr>
              <a:spcBef>
                <a:spcPct val="0"/>
              </a:spcBef>
              <a:buFontTx/>
              <a:buNone/>
            </a:pPr>
            <a:r>
              <a:rPr lang="en-US" altLang="en-US" sz="1800"/>
              <a:t>European Map of the World before 1492 (Source: Library of Congress)</a:t>
            </a:r>
            <a:endParaRPr lang="en-GB" altLang="en-US" sz="18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8CD86D13-692E-F558-BD91-D2B8739975FD}"/>
              </a:ext>
            </a:extLst>
          </p:cNvPr>
          <p:cNvSpPr>
            <a:spLocks noGrp="1" noChangeArrowheads="1"/>
          </p:cNvSpPr>
          <p:nvPr>
            <p:ph type="title"/>
          </p:nvPr>
        </p:nvSpPr>
        <p:spPr/>
        <p:txBody>
          <a:bodyPr/>
          <a:lstStyle/>
          <a:p>
            <a:pPr eaLnBrk="1" hangingPunct="1"/>
            <a:r>
              <a:rPr lang="en-GB" altLang="en-US" sz="4000" b="1"/>
              <a:t>Importance of the Caribbean “Phase”</a:t>
            </a:r>
          </a:p>
        </p:txBody>
      </p:sp>
      <p:sp>
        <p:nvSpPr>
          <p:cNvPr id="13315" name="Rectangle 3">
            <a:extLst>
              <a:ext uri="{FF2B5EF4-FFF2-40B4-BE49-F238E27FC236}">
                <a16:creationId xmlns:a16="http://schemas.microsoft.com/office/drawing/2014/main" id="{997C9067-0819-A228-FB5A-82E552F93AFB}"/>
              </a:ext>
            </a:extLst>
          </p:cNvPr>
          <p:cNvSpPr>
            <a:spLocks noGrp="1" noChangeArrowheads="1"/>
          </p:cNvSpPr>
          <p:nvPr>
            <p:ph type="body" idx="1"/>
          </p:nvPr>
        </p:nvSpPr>
        <p:spPr>
          <a:xfrm>
            <a:off x="460375" y="1417638"/>
            <a:ext cx="8229600" cy="4525962"/>
          </a:xfrm>
        </p:spPr>
        <p:txBody>
          <a:bodyPr/>
          <a:lstStyle/>
          <a:p>
            <a:pPr eaLnBrk="1" hangingPunct="1">
              <a:lnSpc>
                <a:spcPct val="80000"/>
              </a:lnSpc>
              <a:defRPr/>
            </a:pPr>
            <a:r>
              <a:rPr lang="en-GB" altLang="en-US" sz="2800" dirty="0">
                <a:latin typeface="+mj-lt"/>
              </a:rPr>
              <a:t>Indian population decimated within about </a:t>
            </a:r>
            <a:r>
              <a:rPr lang="en-GB" altLang="en-US" sz="2800" b="1" dirty="0">
                <a:latin typeface="+mj-lt"/>
              </a:rPr>
              <a:t>25 years</a:t>
            </a:r>
          </a:p>
          <a:p>
            <a:pPr eaLnBrk="1" hangingPunct="1">
              <a:lnSpc>
                <a:spcPct val="80000"/>
              </a:lnSpc>
              <a:defRPr/>
            </a:pPr>
            <a:r>
              <a:rPr lang="en-GB" altLang="en-US" sz="2800" dirty="0">
                <a:latin typeface="+mj-lt"/>
              </a:rPr>
              <a:t>But, </a:t>
            </a:r>
            <a:r>
              <a:rPr lang="en-GB" altLang="en-US" sz="2800" b="1" dirty="0">
                <a:latin typeface="+mj-lt"/>
              </a:rPr>
              <a:t>patterns </a:t>
            </a:r>
            <a:r>
              <a:rPr lang="en-GB" altLang="en-US" sz="2800" dirty="0">
                <a:latin typeface="+mj-lt"/>
              </a:rPr>
              <a:t>established which will be repeated in Mainland Hispanic America:</a:t>
            </a:r>
          </a:p>
          <a:p>
            <a:pPr eaLnBrk="1" hangingPunct="1">
              <a:lnSpc>
                <a:spcPct val="80000"/>
              </a:lnSpc>
              <a:defRPr/>
            </a:pPr>
            <a:r>
              <a:rPr lang="en-GB" altLang="en-US" sz="2800" dirty="0">
                <a:latin typeface="+mj-lt"/>
              </a:rPr>
              <a:t>Settlement through </a:t>
            </a:r>
            <a:r>
              <a:rPr lang="en-GB" altLang="en-US" sz="2800" b="1" dirty="0">
                <a:latin typeface="+mj-lt"/>
              </a:rPr>
              <a:t>founding cities</a:t>
            </a:r>
          </a:p>
          <a:p>
            <a:pPr eaLnBrk="1" hangingPunct="1">
              <a:lnSpc>
                <a:spcPct val="80000"/>
              </a:lnSpc>
              <a:defRPr/>
            </a:pPr>
            <a:r>
              <a:rPr lang="en-GB" altLang="en-US" sz="2800" b="1" i="1" dirty="0">
                <a:latin typeface="+mj-lt"/>
              </a:rPr>
              <a:t>Encomienda</a:t>
            </a:r>
            <a:r>
              <a:rPr lang="en-GB" altLang="en-US" sz="2800" b="1" dirty="0">
                <a:latin typeface="+mj-lt"/>
              </a:rPr>
              <a:t> </a:t>
            </a:r>
            <a:r>
              <a:rPr lang="en-GB" altLang="en-US" sz="2800" dirty="0">
                <a:latin typeface="+mj-lt"/>
              </a:rPr>
              <a:t>(allotting of “Indian” labour)</a:t>
            </a:r>
          </a:p>
          <a:p>
            <a:pPr eaLnBrk="1" hangingPunct="1">
              <a:lnSpc>
                <a:spcPct val="80000"/>
              </a:lnSpc>
              <a:defRPr/>
            </a:pPr>
            <a:r>
              <a:rPr lang="en-GB" altLang="en-US" sz="2800" dirty="0">
                <a:latin typeface="+mj-lt"/>
              </a:rPr>
              <a:t>Base for new “discoveries” stimulated by desire for </a:t>
            </a:r>
            <a:r>
              <a:rPr lang="en-GB" altLang="en-US" sz="2800" b="1" dirty="0">
                <a:latin typeface="+mj-lt"/>
              </a:rPr>
              <a:t>gold; labour; </a:t>
            </a:r>
            <a:r>
              <a:rPr lang="en-GB" altLang="en-US" sz="2800" dirty="0">
                <a:latin typeface="+mj-lt"/>
              </a:rPr>
              <a:t>dissatisfaction of small bands of Spaniards</a:t>
            </a:r>
          </a:p>
          <a:p>
            <a:pPr eaLnBrk="1" hangingPunct="1">
              <a:lnSpc>
                <a:spcPct val="80000"/>
              </a:lnSpc>
              <a:defRPr/>
            </a:pPr>
            <a:r>
              <a:rPr lang="en-GB" altLang="en-US" sz="2800" dirty="0">
                <a:latin typeface="+mj-lt"/>
              </a:rPr>
              <a:t>Caribbean: becomes </a:t>
            </a:r>
            <a:r>
              <a:rPr lang="en-GB" altLang="en-US" sz="2800" b="1" dirty="0">
                <a:latin typeface="+mj-lt"/>
              </a:rPr>
              <a:t>“backwater” </a:t>
            </a:r>
            <a:r>
              <a:rPr lang="en-GB" altLang="en-US" sz="2800" dirty="0">
                <a:latin typeface="+mj-lt"/>
              </a:rPr>
              <a:t>not focus of Empire; but important as </a:t>
            </a:r>
            <a:r>
              <a:rPr lang="en-GB" altLang="en-US" sz="2800" b="1" dirty="0">
                <a:latin typeface="+mj-lt"/>
              </a:rPr>
              <a:t>stopping-off point for shipping routes to Indies </a:t>
            </a:r>
            <a:r>
              <a:rPr lang="en-GB" altLang="en-US" sz="2800" dirty="0">
                <a:latin typeface="+mj-lt"/>
              </a:rPr>
              <a:t>(</a:t>
            </a:r>
            <a:r>
              <a:rPr lang="en-GB" altLang="en-US" sz="2800" i="1" dirty="0" err="1">
                <a:latin typeface="+mj-lt"/>
              </a:rPr>
              <a:t>carrera</a:t>
            </a:r>
            <a:r>
              <a:rPr lang="en-GB" altLang="en-US" sz="2800" i="1" dirty="0">
                <a:latin typeface="+mj-lt"/>
              </a:rPr>
              <a:t> de </a:t>
            </a:r>
            <a:r>
              <a:rPr lang="en-GB" altLang="en-US" sz="2800" i="1" dirty="0" err="1">
                <a:latin typeface="+mj-lt"/>
              </a:rPr>
              <a:t>Indias</a:t>
            </a:r>
            <a:r>
              <a:rPr lang="en-GB" altLang="en-US" sz="2800" dirty="0">
                <a:latin typeface="+mj-lt"/>
              </a:rPr>
              <a:t>)</a:t>
            </a:r>
          </a:p>
          <a:p>
            <a:pPr eaLnBrk="1" hangingPunct="1">
              <a:lnSpc>
                <a:spcPct val="80000"/>
              </a:lnSpc>
              <a:buFontTx/>
              <a:buNone/>
              <a:defRPr/>
            </a:pPr>
            <a:endParaRPr lang="en-GB" altLang="en-US" sz="2800" dirty="0">
              <a:latin typeface="+mj-lt"/>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8FB593DE-E798-AEDA-7195-D5117A3F1F62}"/>
              </a:ext>
            </a:extLst>
          </p:cNvPr>
          <p:cNvSpPr>
            <a:spLocks noGrp="1" noChangeArrowheads="1"/>
          </p:cNvSpPr>
          <p:nvPr>
            <p:ph type="title"/>
          </p:nvPr>
        </p:nvSpPr>
        <p:spPr/>
        <p:txBody>
          <a:bodyPr/>
          <a:lstStyle/>
          <a:p>
            <a:pPr eaLnBrk="1" hangingPunct="1"/>
            <a:r>
              <a:rPr lang="en-GB" altLang="en-US" sz="4000" b="1"/>
              <a:t>Spanish Colonisation of the Caribbean</a:t>
            </a:r>
          </a:p>
        </p:txBody>
      </p:sp>
      <p:sp>
        <p:nvSpPr>
          <p:cNvPr id="5" name="Rectangle 3">
            <a:extLst>
              <a:ext uri="{FF2B5EF4-FFF2-40B4-BE49-F238E27FC236}">
                <a16:creationId xmlns:a16="http://schemas.microsoft.com/office/drawing/2014/main" id="{1B2B57AA-83B3-D37D-E3F7-FA6E38023329}"/>
              </a:ext>
            </a:extLst>
          </p:cNvPr>
          <p:cNvSpPr txBox="1">
            <a:spLocks noChangeArrowheads="1"/>
          </p:cNvSpPr>
          <p:nvPr/>
        </p:nvSpPr>
        <p:spPr bwMode="auto">
          <a:xfrm>
            <a:off x="457200" y="1524000"/>
            <a:ext cx="8686800" cy="4876800"/>
          </a:xfrm>
          <a:prstGeom prst="rect">
            <a:avLst/>
          </a:prstGeom>
          <a:noFill/>
          <a:ln>
            <a:noFill/>
          </a:ln>
          <a:effec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eaLnBrk="1" hangingPunct="1">
              <a:lnSpc>
                <a:spcPct val="80000"/>
              </a:lnSpc>
              <a:buFontTx/>
              <a:buNone/>
              <a:defRPr/>
            </a:pPr>
            <a:r>
              <a:rPr lang="en-GB" kern="0" dirty="0">
                <a:latin typeface="+mj-lt"/>
              </a:rPr>
              <a:t>Many indigenous people died (disease? abuse?)</a:t>
            </a:r>
            <a:endParaRPr lang="en-GB" b="1" kern="0" dirty="0">
              <a:latin typeface="+mj-lt"/>
            </a:endParaRPr>
          </a:p>
          <a:p>
            <a:pPr marL="0" indent="0" eaLnBrk="1" hangingPunct="1">
              <a:lnSpc>
                <a:spcPct val="80000"/>
              </a:lnSpc>
              <a:buFontTx/>
              <a:buNone/>
              <a:defRPr/>
            </a:pPr>
            <a:r>
              <a:rPr lang="en-GB" kern="0" dirty="0">
                <a:latin typeface="+mj-lt"/>
              </a:rPr>
              <a:t>Patterns</a:t>
            </a:r>
            <a:r>
              <a:rPr lang="en-GB" b="1" kern="0" dirty="0">
                <a:latin typeface="+mj-lt"/>
              </a:rPr>
              <a:t> </a:t>
            </a:r>
            <a:r>
              <a:rPr lang="en-GB" kern="0" dirty="0">
                <a:latin typeface="+mj-lt"/>
              </a:rPr>
              <a:t>were repeated in Mainland “Hispanic” America:</a:t>
            </a:r>
          </a:p>
          <a:p>
            <a:pPr eaLnBrk="1" hangingPunct="1">
              <a:lnSpc>
                <a:spcPct val="80000"/>
              </a:lnSpc>
              <a:defRPr/>
            </a:pPr>
            <a:r>
              <a:rPr lang="en-GB" b="1" kern="0" dirty="0">
                <a:latin typeface="+mj-lt"/>
              </a:rPr>
              <a:t>Settlement</a:t>
            </a:r>
            <a:r>
              <a:rPr lang="en-GB" kern="0" dirty="0">
                <a:latin typeface="+mj-lt"/>
              </a:rPr>
              <a:t> founding of cities and establishment of an administrative structure</a:t>
            </a:r>
            <a:endParaRPr lang="en-GB" b="1" kern="0" dirty="0">
              <a:latin typeface="+mj-lt"/>
            </a:endParaRPr>
          </a:p>
          <a:p>
            <a:pPr eaLnBrk="1" hangingPunct="1">
              <a:lnSpc>
                <a:spcPct val="80000"/>
              </a:lnSpc>
              <a:defRPr/>
            </a:pPr>
            <a:r>
              <a:rPr lang="en-GB" b="1" kern="0" dirty="0">
                <a:latin typeface="+mj-lt"/>
              </a:rPr>
              <a:t>Coercive Labour</a:t>
            </a:r>
            <a:r>
              <a:rPr lang="en-GB" kern="0" dirty="0">
                <a:latin typeface="+mj-lt"/>
              </a:rPr>
              <a:t> </a:t>
            </a:r>
            <a:r>
              <a:rPr lang="en-GB" b="1" kern="0" dirty="0">
                <a:latin typeface="+mj-lt"/>
              </a:rPr>
              <a:t>regimes</a:t>
            </a:r>
            <a:r>
              <a:rPr lang="en-GB" kern="0" dirty="0">
                <a:latin typeface="+mj-lt"/>
              </a:rPr>
              <a:t>: </a:t>
            </a:r>
            <a:r>
              <a:rPr lang="en-GB" i="1" kern="0" dirty="0">
                <a:latin typeface="+mj-lt"/>
              </a:rPr>
              <a:t>Encomienda</a:t>
            </a:r>
            <a:r>
              <a:rPr lang="en-GB" b="1" kern="0" dirty="0">
                <a:latin typeface="+mj-lt"/>
              </a:rPr>
              <a:t> </a:t>
            </a:r>
            <a:r>
              <a:rPr lang="en-GB" kern="0" dirty="0">
                <a:latin typeface="+mj-lt"/>
              </a:rPr>
              <a:t>(grants of Indian labour) and slavery.</a:t>
            </a:r>
          </a:p>
          <a:p>
            <a:pPr eaLnBrk="1" hangingPunct="1">
              <a:lnSpc>
                <a:spcPct val="80000"/>
              </a:lnSpc>
              <a:defRPr/>
            </a:pPr>
            <a:r>
              <a:rPr lang="en-GB" b="1" kern="0" dirty="0">
                <a:latin typeface="+mj-lt"/>
              </a:rPr>
              <a:t>Hybrid colonial culture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6" descr="Image result for waldseemÃ¼ller map">
            <a:extLst>
              <a:ext uri="{FF2B5EF4-FFF2-40B4-BE49-F238E27FC236}">
                <a16:creationId xmlns:a16="http://schemas.microsoft.com/office/drawing/2014/main" id="{0EC8B5BB-0641-D8C2-FE3C-04BB6460BF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457200"/>
            <a:ext cx="8921750" cy="493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TextBox 3">
            <a:extLst>
              <a:ext uri="{FF2B5EF4-FFF2-40B4-BE49-F238E27FC236}">
                <a16:creationId xmlns:a16="http://schemas.microsoft.com/office/drawing/2014/main" id="{09604C0B-1221-A581-EDD6-4D8F56CD6ABE}"/>
              </a:ext>
            </a:extLst>
          </p:cNvPr>
          <p:cNvSpPr txBox="1">
            <a:spLocks noChangeArrowheads="1"/>
          </p:cNvSpPr>
          <p:nvPr/>
        </p:nvSpPr>
        <p:spPr bwMode="auto">
          <a:xfrm>
            <a:off x="406400" y="5867400"/>
            <a:ext cx="8413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en-US" altLang="en-US" sz="1800"/>
              <a:t>The Waldseemüller map, printed in 1507, depicted the New World in a new way. </a:t>
            </a:r>
            <a:endParaRPr lang="en-GB" altLang="en-US" sz="18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4" descr="DSCN0660">
            <a:extLst>
              <a:ext uri="{FF2B5EF4-FFF2-40B4-BE49-F238E27FC236}">
                <a16:creationId xmlns:a16="http://schemas.microsoft.com/office/drawing/2014/main" id="{E4E9B83C-D6E8-8B29-F8F6-9CFF256037B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988" y="649288"/>
            <a:ext cx="8583612" cy="555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Image result for treaty of tordesillas">
            <a:extLst>
              <a:ext uri="{FF2B5EF4-FFF2-40B4-BE49-F238E27FC236}">
                <a16:creationId xmlns:a16="http://schemas.microsoft.com/office/drawing/2014/main" id="{4D61B031-B721-97E9-4A9E-004AA56261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288"/>
            <a:ext cx="5568950" cy="3987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3" name="Picture 4" descr="Image result for treaty of tordesillas">
            <a:extLst>
              <a:ext uri="{FF2B5EF4-FFF2-40B4-BE49-F238E27FC236}">
                <a16:creationId xmlns:a16="http://schemas.microsoft.com/office/drawing/2014/main" id="{407B2108-53E4-8CA1-15C3-CDABE48D66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5313" y="3816350"/>
            <a:ext cx="6008687" cy="304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4" name="TextBox 1">
            <a:extLst>
              <a:ext uri="{FF2B5EF4-FFF2-40B4-BE49-F238E27FC236}">
                <a16:creationId xmlns:a16="http://schemas.microsoft.com/office/drawing/2014/main" id="{EBA1BCDF-46EE-52B9-C880-E4D05756D132}"/>
              </a:ext>
            </a:extLst>
          </p:cNvPr>
          <p:cNvSpPr txBox="1">
            <a:spLocks noChangeArrowheads="1"/>
          </p:cNvSpPr>
          <p:nvPr/>
        </p:nvSpPr>
        <p:spPr bwMode="auto">
          <a:xfrm>
            <a:off x="5715000" y="1347788"/>
            <a:ext cx="3651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en-GB" altLang="en-US" sz="2000" b="1"/>
              <a:t>Treaty of Tordesillas (1494)</a:t>
            </a:r>
            <a:endParaRPr lang="en-GB" altLang="en-US" sz="200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http://library.brown.edu/create/fivecenturiesofchange/wp-content/uploads/sites/27/2012/07/Amina.jpeg">
            <a:extLst>
              <a:ext uri="{FF2B5EF4-FFF2-40B4-BE49-F238E27FC236}">
                <a16:creationId xmlns:a16="http://schemas.microsoft.com/office/drawing/2014/main" id="{3456231E-3BF7-A9D8-A914-7AD799C54F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6063" y="0"/>
            <a:ext cx="50625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Text Placeholder 8">
            <a:extLst>
              <a:ext uri="{FF2B5EF4-FFF2-40B4-BE49-F238E27FC236}">
                <a16:creationId xmlns:a16="http://schemas.microsoft.com/office/drawing/2014/main" id="{5E8328CE-B4EA-836C-C60C-081FA4DB0DE1}"/>
              </a:ext>
            </a:extLst>
          </p:cNvPr>
          <p:cNvSpPr>
            <a:spLocks noGrp="1" noChangeArrowheads="1"/>
          </p:cNvSpPr>
          <p:nvPr>
            <p:ph type="body" sz="half" idx="2"/>
          </p:nvPr>
        </p:nvSpPr>
        <p:spPr>
          <a:xfrm>
            <a:off x="381000" y="1295400"/>
            <a:ext cx="3008313" cy="4691063"/>
          </a:xfrm>
        </p:spPr>
        <p:txBody>
          <a:bodyPr/>
          <a:lstStyle/>
          <a:p>
            <a:r>
              <a:rPr lang="en-GB" altLang="en-US" sz="3200"/>
              <a:t>Portuguese expansion into Africa: 16</a:t>
            </a:r>
            <a:r>
              <a:rPr lang="en-GB" altLang="en-US" sz="3200" baseline="30000"/>
              <a:t>th</a:t>
            </a:r>
            <a:r>
              <a:rPr lang="en-GB" altLang="en-US" sz="3200"/>
              <a:t>-century coastal trading </a:t>
            </a:r>
            <a:r>
              <a:rPr lang="en-GB" altLang="en-US" sz="3200" i="1"/>
              <a:t>feitorias</a:t>
            </a:r>
            <a:endParaRPr lang="en-GB" altLang="en-US" sz="32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43BAE715-8640-1B06-988A-1E4813ED4287}"/>
              </a:ext>
            </a:extLst>
          </p:cNvPr>
          <p:cNvSpPr>
            <a:spLocks noGrp="1" noChangeArrowheads="1"/>
          </p:cNvSpPr>
          <p:nvPr>
            <p:ph type="title"/>
          </p:nvPr>
        </p:nvSpPr>
        <p:spPr/>
        <p:txBody>
          <a:bodyPr/>
          <a:lstStyle/>
          <a:p>
            <a:pPr eaLnBrk="1" hangingPunct="1"/>
            <a:r>
              <a:rPr lang="en-GB" altLang="en-US" sz="4000" b="1"/>
              <a:t>“Discovery” and Colonisation of Brazil</a:t>
            </a:r>
          </a:p>
        </p:txBody>
      </p:sp>
      <p:sp>
        <p:nvSpPr>
          <p:cNvPr id="20483" name="Rectangle 3">
            <a:extLst>
              <a:ext uri="{FF2B5EF4-FFF2-40B4-BE49-F238E27FC236}">
                <a16:creationId xmlns:a16="http://schemas.microsoft.com/office/drawing/2014/main" id="{848064A5-118A-6D50-DE71-B709D2A71064}"/>
              </a:ext>
            </a:extLst>
          </p:cNvPr>
          <p:cNvSpPr>
            <a:spLocks noGrp="1" noChangeArrowheads="1"/>
          </p:cNvSpPr>
          <p:nvPr>
            <p:ph type="body" idx="1"/>
          </p:nvPr>
        </p:nvSpPr>
        <p:spPr>
          <a:xfrm>
            <a:off x="228600" y="1600200"/>
            <a:ext cx="8458200" cy="4525963"/>
          </a:xfrm>
        </p:spPr>
        <p:txBody>
          <a:bodyPr/>
          <a:lstStyle/>
          <a:p>
            <a:pPr eaLnBrk="1" hangingPunct="1">
              <a:lnSpc>
                <a:spcPct val="80000"/>
              </a:lnSpc>
              <a:defRPr/>
            </a:pPr>
            <a:r>
              <a:rPr lang="en-GB" altLang="en-US" sz="2800" b="1" dirty="0">
                <a:latin typeface="+mj-lt"/>
              </a:rPr>
              <a:t>Major Portuguese trading empire: </a:t>
            </a:r>
            <a:r>
              <a:rPr lang="en-GB" altLang="en-US" sz="2800" dirty="0">
                <a:latin typeface="+mj-lt"/>
              </a:rPr>
              <a:t>Azores, Madeira, Africa; Asia; trading stations</a:t>
            </a:r>
          </a:p>
          <a:p>
            <a:pPr eaLnBrk="1" hangingPunct="1">
              <a:lnSpc>
                <a:spcPct val="80000"/>
              </a:lnSpc>
              <a:defRPr/>
            </a:pPr>
            <a:r>
              <a:rPr lang="en-GB" altLang="en-US" sz="2800" b="1" dirty="0">
                <a:latin typeface="+mj-lt"/>
              </a:rPr>
              <a:t>1500 </a:t>
            </a:r>
            <a:r>
              <a:rPr lang="en-GB" altLang="en-US" sz="2800" dirty="0">
                <a:latin typeface="+mj-lt"/>
              </a:rPr>
              <a:t>Pedro </a:t>
            </a:r>
            <a:r>
              <a:rPr lang="en-GB" altLang="en-US" sz="2800" dirty="0" err="1">
                <a:latin typeface="+mj-lt"/>
              </a:rPr>
              <a:t>Alvares</a:t>
            </a:r>
            <a:r>
              <a:rPr lang="en-GB" altLang="en-US" sz="2800" dirty="0">
                <a:latin typeface="+mj-lt"/>
              </a:rPr>
              <a:t> de Cabral reaches N.E. Brazil (Terra da Santa Cruz)</a:t>
            </a:r>
          </a:p>
          <a:p>
            <a:pPr eaLnBrk="1" hangingPunct="1">
              <a:lnSpc>
                <a:spcPct val="80000"/>
              </a:lnSpc>
              <a:defRPr/>
            </a:pPr>
            <a:r>
              <a:rPr lang="en-GB" altLang="en-US" sz="2800" dirty="0">
                <a:latin typeface="+mj-lt"/>
              </a:rPr>
              <a:t>Crown neglects Brazil for 30 years – left to </a:t>
            </a:r>
            <a:r>
              <a:rPr lang="en-GB" altLang="en-US" sz="2800" b="1" dirty="0">
                <a:latin typeface="+mj-lt"/>
              </a:rPr>
              <a:t>private enterprise</a:t>
            </a:r>
          </a:p>
          <a:p>
            <a:pPr eaLnBrk="1" hangingPunct="1">
              <a:lnSpc>
                <a:spcPct val="80000"/>
              </a:lnSpc>
              <a:defRPr/>
            </a:pPr>
            <a:r>
              <a:rPr lang="en-GB" altLang="en-US" sz="2800" dirty="0">
                <a:latin typeface="+mj-lt"/>
              </a:rPr>
              <a:t>Threat from other European powers: by </a:t>
            </a:r>
            <a:r>
              <a:rPr lang="en-GB" altLang="en-US" sz="2800" b="1" dirty="0">
                <a:latin typeface="+mj-lt"/>
              </a:rPr>
              <a:t>1530s, </a:t>
            </a:r>
            <a:r>
              <a:rPr lang="en-GB" altLang="en-US" sz="2800" dirty="0">
                <a:latin typeface="+mj-lt"/>
              </a:rPr>
              <a:t>Portuguese take more interest</a:t>
            </a:r>
          </a:p>
          <a:p>
            <a:pPr eaLnBrk="1" hangingPunct="1">
              <a:lnSpc>
                <a:spcPct val="80000"/>
              </a:lnSpc>
              <a:defRPr/>
            </a:pPr>
            <a:r>
              <a:rPr lang="en-GB" altLang="en-US" sz="2800" dirty="0">
                <a:latin typeface="+mj-lt"/>
              </a:rPr>
              <a:t>15 </a:t>
            </a:r>
            <a:r>
              <a:rPr lang="en-GB" altLang="en-US" sz="2800" b="1" dirty="0" err="1">
                <a:latin typeface="+mj-lt"/>
              </a:rPr>
              <a:t>donatary</a:t>
            </a:r>
            <a:r>
              <a:rPr lang="en-GB" altLang="en-US" sz="2800" b="1" dirty="0">
                <a:latin typeface="+mj-lt"/>
              </a:rPr>
              <a:t>-captaincies </a:t>
            </a:r>
            <a:r>
              <a:rPr lang="en-GB" altLang="en-US" sz="2800" dirty="0">
                <a:latin typeface="+mj-lt"/>
              </a:rPr>
              <a:t>allotted; power to award </a:t>
            </a:r>
            <a:r>
              <a:rPr lang="en-GB" altLang="en-US" sz="2800" b="1" i="1" dirty="0" err="1">
                <a:latin typeface="+mj-lt"/>
              </a:rPr>
              <a:t>sesmarias</a:t>
            </a:r>
            <a:r>
              <a:rPr lang="en-GB" altLang="en-US" sz="2800" b="1" dirty="0">
                <a:latin typeface="+mj-lt"/>
              </a:rPr>
              <a:t>; </a:t>
            </a:r>
            <a:endParaRPr lang="en-GB" altLang="en-US" sz="2800" dirty="0">
              <a:latin typeface="+mj-lt"/>
            </a:endParaRPr>
          </a:p>
          <a:p>
            <a:pPr eaLnBrk="1" hangingPunct="1">
              <a:lnSpc>
                <a:spcPct val="80000"/>
              </a:lnSpc>
              <a:defRPr/>
            </a:pPr>
            <a:r>
              <a:rPr lang="en-GB" altLang="en-US" sz="2800" b="1" dirty="0">
                <a:latin typeface="+mj-lt"/>
              </a:rPr>
              <a:t>By 1570s: </a:t>
            </a:r>
            <a:r>
              <a:rPr lang="en-GB" altLang="en-US" sz="2800" dirty="0">
                <a:latin typeface="+mj-lt"/>
              </a:rPr>
              <a:t>Crown authority fairly well imposed on coasts (governors </a:t>
            </a:r>
            <a:r>
              <a:rPr lang="en-GB" altLang="en-US" sz="2800" b="1" dirty="0">
                <a:latin typeface="+mj-lt"/>
              </a:rPr>
              <a:t>Tom</a:t>
            </a:r>
            <a:r>
              <a:rPr lang="en-US" altLang="en-US" sz="2800" b="1" dirty="0">
                <a:latin typeface="+mj-lt"/>
              </a:rPr>
              <a:t>é de Sousa; Mem de </a:t>
            </a:r>
            <a:r>
              <a:rPr lang="en-US" altLang="en-US" sz="2800" b="1" dirty="0" err="1">
                <a:latin typeface="+mj-lt"/>
              </a:rPr>
              <a:t>Sá</a:t>
            </a:r>
            <a:r>
              <a:rPr lang="en-US" altLang="en-US" sz="2800" b="1" dirty="0">
                <a:latin typeface="+mj-lt"/>
              </a:rPr>
              <a: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Image result for pedro alvares de cabral">
            <a:extLst>
              <a:ext uri="{FF2B5EF4-FFF2-40B4-BE49-F238E27FC236}">
                <a16:creationId xmlns:a16="http://schemas.microsoft.com/office/drawing/2014/main" id="{7FC1D5E0-7CE9-A1B7-9E62-083E5DCF46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9775" y="2084388"/>
            <a:ext cx="7134225" cy="476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5" name="Picture 4" descr="https://www.sohistoria.com.br/biografias/cabral/index_clip_image002.jpg">
            <a:extLst>
              <a:ext uri="{FF2B5EF4-FFF2-40B4-BE49-F238E27FC236}">
                <a16:creationId xmlns:a16="http://schemas.microsoft.com/office/drawing/2014/main" id="{73C4FA76-B082-7A93-D161-3AFEC028D8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990725" cy="337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0BA5A602-DFE0-8D9F-DF05-7E57B559A92C}"/>
              </a:ext>
            </a:extLst>
          </p:cNvPr>
          <p:cNvSpPr txBox="1"/>
          <p:nvPr/>
        </p:nvSpPr>
        <p:spPr>
          <a:xfrm>
            <a:off x="2984500" y="685800"/>
            <a:ext cx="5184775" cy="646113"/>
          </a:xfrm>
          <a:prstGeom prst="rect">
            <a:avLst/>
          </a:prstGeom>
          <a:noFill/>
        </p:spPr>
        <p:txBody>
          <a:bodyPr wrap="none">
            <a:spAutoFit/>
          </a:bodyPr>
          <a:lstStyle/>
          <a:p>
            <a:pPr>
              <a:defRPr/>
            </a:pPr>
            <a:r>
              <a:rPr lang="en-GB" altLang="en-US" sz="3600" dirty="0">
                <a:latin typeface="+mj-lt"/>
              </a:rPr>
              <a:t>Pedro </a:t>
            </a:r>
            <a:r>
              <a:rPr lang="en-GB" altLang="en-US" sz="3600" dirty="0" err="1">
                <a:latin typeface="+mj-lt"/>
              </a:rPr>
              <a:t>Alvares</a:t>
            </a:r>
            <a:r>
              <a:rPr lang="en-GB" altLang="en-US" sz="3600" dirty="0">
                <a:latin typeface="+mj-lt"/>
              </a:rPr>
              <a:t> de Cabral</a:t>
            </a:r>
            <a:endParaRPr lang="en-GB" sz="3600" dirty="0">
              <a:latin typeface="+mj-lt"/>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Placeholder 3">
            <a:extLst>
              <a:ext uri="{FF2B5EF4-FFF2-40B4-BE49-F238E27FC236}">
                <a16:creationId xmlns:a16="http://schemas.microsoft.com/office/drawing/2014/main" id="{07A0587D-6549-7A2A-78AF-B6A861EE142A}"/>
              </a:ext>
            </a:extLst>
          </p:cNvPr>
          <p:cNvSpPr>
            <a:spLocks noGrp="1" noChangeArrowheads="1"/>
          </p:cNvSpPr>
          <p:nvPr>
            <p:ph type="body" sz="half" idx="2"/>
          </p:nvPr>
        </p:nvSpPr>
        <p:spPr>
          <a:xfrm>
            <a:off x="5148263" y="5334000"/>
            <a:ext cx="5486400" cy="804863"/>
          </a:xfrm>
        </p:spPr>
        <p:txBody>
          <a:bodyPr/>
          <a:lstStyle/>
          <a:p>
            <a:endParaRPr lang="en-GB" altLang="en-US"/>
          </a:p>
          <a:p>
            <a:r>
              <a:rPr lang="en-GB" altLang="en-US" sz="2800" b="1"/>
              <a:t>Donatary captaincies</a:t>
            </a:r>
          </a:p>
        </p:txBody>
      </p:sp>
      <p:pic>
        <p:nvPicPr>
          <p:cNvPr id="45059" name="Picture 8" descr="Captaincies of the Governorate General of Brazil by 1574">
            <a:extLst>
              <a:ext uri="{FF2B5EF4-FFF2-40B4-BE49-F238E27FC236}">
                <a16:creationId xmlns:a16="http://schemas.microsoft.com/office/drawing/2014/main" id="{F7F69B13-00C4-F858-58BA-F4CCABF72BB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160963" cy="698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9419C6DD-E5A6-1855-53AF-3AF9BB72562A}"/>
              </a:ext>
            </a:extLst>
          </p:cNvPr>
          <p:cNvSpPr>
            <a:spLocks noGrp="1" noChangeArrowheads="1"/>
          </p:cNvSpPr>
          <p:nvPr>
            <p:ph type="title"/>
          </p:nvPr>
        </p:nvSpPr>
        <p:spPr/>
        <p:txBody>
          <a:bodyPr/>
          <a:lstStyle/>
          <a:p>
            <a:pPr eaLnBrk="1" hangingPunct="1"/>
            <a:r>
              <a:rPr lang="en-GB" altLang="en-US" sz="4000" b="1"/>
              <a:t>Portuguese-Indigenous Relations</a:t>
            </a:r>
          </a:p>
        </p:txBody>
      </p:sp>
      <p:sp>
        <p:nvSpPr>
          <p:cNvPr id="22531" name="Rectangle 3">
            <a:extLst>
              <a:ext uri="{FF2B5EF4-FFF2-40B4-BE49-F238E27FC236}">
                <a16:creationId xmlns:a16="http://schemas.microsoft.com/office/drawing/2014/main" id="{BBEC1C04-FBF7-AA27-7D4D-FF5802D000A9}"/>
              </a:ext>
            </a:extLst>
          </p:cNvPr>
          <p:cNvSpPr>
            <a:spLocks noGrp="1" noChangeArrowheads="1"/>
          </p:cNvSpPr>
          <p:nvPr>
            <p:ph type="body" idx="1"/>
          </p:nvPr>
        </p:nvSpPr>
        <p:spPr/>
        <p:txBody>
          <a:bodyPr/>
          <a:lstStyle/>
          <a:p>
            <a:pPr eaLnBrk="1" hangingPunct="1">
              <a:lnSpc>
                <a:spcPct val="80000"/>
              </a:lnSpc>
              <a:defRPr/>
            </a:pPr>
            <a:r>
              <a:rPr lang="en-GB" altLang="en-US" sz="2400" b="1" dirty="0">
                <a:latin typeface="+mj-lt"/>
              </a:rPr>
              <a:t>Brazilian indigenous peoples: </a:t>
            </a:r>
            <a:r>
              <a:rPr lang="en-GB" altLang="en-US" sz="2400" dirty="0">
                <a:latin typeface="+mj-lt"/>
              </a:rPr>
              <a:t>forest dwellers; semi-sedentary; villages of up to 800 (contrast with Mexico/ Peru)</a:t>
            </a:r>
          </a:p>
          <a:p>
            <a:pPr eaLnBrk="1" hangingPunct="1">
              <a:lnSpc>
                <a:spcPct val="80000"/>
              </a:lnSpc>
              <a:defRPr/>
            </a:pPr>
            <a:r>
              <a:rPr lang="en-GB" altLang="en-US" sz="2400" b="1" dirty="0">
                <a:latin typeface="+mj-lt"/>
              </a:rPr>
              <a:t>First 30 years: </a:t>
            </a:r>
            <a:r>
              <a:rPr lang="en-GB" altLang="en-US" sz="2400" dirty="0">
                <a:latin typeface="+mj-lt"/>
              </a:rPr>
              <a:t>Mainly </a:t>
            </a:r>
            <a:r>
              <a:rPr lang="en-GB" altLang="en-US" sz="2400" b="1" dirty="0">
                <a:latin typeface="+mj-lt"/>
              </a:rPr>
              <a:t>trading (barter) </a:t>
            </a:r>
            <a:r>
              <a:rPr lang="en-GB" altLang="en-US" sz="2400" dirty="0">
                <a:latin typeface="+mj-lt"/>
              </a:rPr>
              <a:t>between Portuguese and Indians</a:t>
            </a:r>
          </a:p>
          <a:p>
            <a:pPr eaLnBrk="1" hangingPunct="1">
              <a:lnSpc>
                <a:spcPct val="80000"/>
              </a:lnSpc>
              <a:defRPr/>
            </a:pPr>
            <a:r>
              <a:rPr lang="en-GB" altLang="en-US" sz="2400" b="1" dirty="0">
                <a:latin typeface="+mj-lt"/>
              </a:rPr>
              <a:t>By 1530s: </a:t>
            </a:r>
            <a:r>
              <a:rPr lang="en-GB" altLang="en-US" sz="2400" dirty="0">
                <a:latin typeface="+mj-lt"/>
              </a:rPr>
              <a:t>Colonists want more intensive development, extraction, profits, hence “</a:t>
            </a:r>
            <a:r>
              <a:rPr lang="en-GB" altLang="en-US" sz="2400" b="1" dirty="0">
                <a:latin typeface="+mj-lt"/>
              </a:rPr>
              <a:t>Indian” labour</a:t>
            </a:r>
          </a:p>
          <a:p>
            <a:pPr eaLnBrk="1" hangingPunct="1">
              <a:lnSpc>
                <a:spcPct val="80000"/>
              </a:lnSpc>
              <a:defRPr/>
            </a:pPr>
            <a:r>
              <a:rPr lang="en-GB" altLang="en-US" sz="2400" dirty="0">
                <a:latin typeface="+mj-lt"/>
              </a:rPr>
              <a:t>Indians difficult to put to intensive labour; settlers want to </a:t>
            </a:r>
            <a:r>
              <a:rPr lang="en-GB" altLang="en-US" sz="2400" b="1" dirty="0">
                <a:latin typeface="+mj-lt"/>
              </a:rPr>
              <a:t>enslave them </a:t>
            </a:r>
            <a:r>
              <a:rPr lang="en-GB" altLang="en-US" sz="2400" b="1" dirty="0">
                <a:latin typeface="+mj-lt"/>
                <a:sym typeface="Wingdings" panose="05000000000000000000" pitchFamily="2" charset="2"/>
              </a:rPr>
              <a:t> </a:t>
            </a:r>
            <a:r>
              <a:rPr lang="en-GB" altLang="en-US" sz="2400" b="1" i="1" dirty="0" err="1">
                <a:latin typeface="+mj-lt"/>
                <a:sym typeface="Wingdings" panose="05000000000000000000" pitchFamily="2" charset="2"/>
              </a:rPr>
              <a:t>resgate</a:t>
            </a:r>
            <a:r>
              <a:rPr lang="en-GB" altLang="en-US" sz="2400" b="1" i="1" dirty="0">
                <a:latin typeface="+mj-lt"/>
                <a:sym typeface="Wingdings" panose="05000000000000000000" pitchFamily="2" charset="2"/>
              </a:rPr>
              <a:t> </a:t>
            </a:r>
            <a:endParaRPr lang="en-GB" altLang="en-US" sz="2400" dirty="0">
              <a:latin typeface="+mj-lt"/>
            </a:endParaRPr>
          </a:p>
          <a:p>
            <a:pPr eaLnBrk="1" hangingPunct="1">
              <a:lnSpc>
                <a:spcPct val="80000"/>
              </a:lnSpc>
              <a:defRPr/>
            </a:pPr>
            <a:r>
              <a:rPr lang="en-GB" altLang="en-US" sz="2400" b="1" dirty="0">
                <a:latin typeface="+mj-lt"/>
              </a:rPr>
              <a:t>Conflict </a:t>
            </a:r>
            <a:r>
              <a:rPr lang="en-GB" altLang="en-US" sz="2400" dirty="0">
                <a:latin typeface="+mj-lt"/>
              </a:rPr>
              <a:t>between: </a:t>
            </a:r>
            <a:r>
              <a:rPr lang="en-GB" altLang="en-US" sz="2400" b="1" dirty="0">
                <a:latin typeface="+mj-lt"/>
              </a:rPr>
              <a:t>Jesuit missions; Crown; Portuguese settlers</a:t>
            </a:r>
          </a:p>
          <a:p>
            <a:pPr eaLnBrk="1" hangingPunct="1">
              <a:lnSpc>
                <a:spcPct val="80000"/>
              </a:lnSpc>
              <a:defRPr/>
            </a:pPr>
            <a:r>
              <a:rPr lang="en-GB" altLang="en-US" sz="2400" b="1" dirty="0">
                <a:latin typeface="+mj-lt"/>
              </a:rPr>
              <a:t>Amerindians-Indians, Indigenous groups decimated by disease</a:t>
            </a:r>
          </a:p>
          <a:p>
            <a:pPr eaLnBrk="1" hangingPunct="1">
              <a:lnSpc>
                <a:spcPct val="80000"/>
              </a:lnSpc>
              <a:defRPr/>
            </a:pPr>
            <a:r>
              <a:rPr lang="en-GB" altLang="en-US" sz="2400" dirty="0">
                <a:latin typeface="+mj-lt"/>
              </a:rPr>
              <a:t>With development of </a:t>
            </a:r>
            <a:r>
              <a:rPr lang="en-GB" altLang="en-US" sz="2400" b="1" dirty="0">
                <a:latin typeface="+mj-lt"/>
              </a:rPr>
              <a:t>sugar plantations, </a:t>
            </a:r>
            <a:r>
              <a:rPr lang="en-GB" altLang="en-US" sz="2400" dirty="0">
                <a:latin typeface="+mj-lt"/>
              </a:rPr>
              <a:t>Portuguese turn to </a:t>
            </a:r>
            <a:r>
              <a:rPr lang="en-GB" altLang="en-US" sz="2400" b="1" dirty="0">
                <a:latin typeface="+mj-lt"/>
              </a:rPr>
              <a:t>importing enslaved Africans</a:t>
            </a:r>
            <a:endParaRPr lang="en-GB" altLang="en-US" sz="2400" dirty="0">
              <a:latin typeface="+mj-lt"/>
            </a:endParaRPr>
          </a:p>
          <a:p>
            <a:pPr eaLnBrk="1" hangingPunct="1">
              <a:lnSpc>
                <a:spcPct val="80000"/>
              </a:lnSpc>
              <a:defRPr/>
            </a:pPr>
            <a:endParaRPr lang="en-GB" altLang="en-US" sz="2400" b="1" dirty="0">
              <a:latin typeface="+mj-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File:1482 Cosmographia Germanus.JPG">
            <a:extLst>
              <a:ext uri="{FF2B5EF4-FFF2-40B4-BE49-F238E27FC236}">
                <a16:creationId xmlns:a16="http://schemas.microsoft.com/office/drawing/2014/main" id="{C4A1534D-1ED1-8DFD-A65A-FF90F2EE35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4288"/>
            <a:ext cx="76200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Box 2">
            <a:extLst>
              <a:ext uri="{FF2B5EF4-FFF2-40B4-BE49-F238E27FC236}">
                <a16:creationId xmlns:a16="http://schemas.microsoft.com/office/drawing/2014/main" id="{D1CD3434-B83C-F7FF-9A28-8DF7D6E78077}"/>
              </a:ext>
            </a:extLst>
          </p:cNvPr>
          <p:cNvSpPr txBox="1">
            <a:spLocks noChangeArrowheads="1"/>
          </p:cNvSpPr>
          <p:nvPr/>
        </p:nvSpPr>
        <p:spPr bwMode="auto">
          <a:xfrm>
            <a:off x="1371600" y="5867400"/>
            <a:ext cx="6931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fr-FR" altLang="en-US" sz="2400" i="1"/>
              <a:t>Cosmographia</a:t>
            </a:r>
            <a:r>
              <a:rPr lang="fr-FR" altLang="en-US" sz="2400"/>
              <a:t>, Claudius Ptolemaeus, Ulm, 1482.</a:t>
            </a:r>
            <a:endParaRPr lang="en-GB" altLang="en-US" sz="240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4" descr="Image result for Jesuit Missions in Brazil">
            <a:extLst>
              <a:ext uri="{FF2B5EF4-FFF2-40B4-BE49-F238E27FC236}">
                <a16:creationId xmlns:a16="http://schemas.microsoft.com/office/drawing/2014/main" id="{B1BAB905-E585-0335-5AEB-5A473AD54E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88" y="0"/>
            <a:ext cx="4505325" cy="346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7" name="Picture 6" descr="Image result for Jesuit Missions in Brazil">
            <a:extLst>
              <a:ext uri="{FF2B5EF4-FFF2-40B4-BE49-F238E27FC236}">
                <a16:creationId xmlns:a16="http://schemas.microsoft.com/office/drawing/2014/main" id="{463742F2-A696-36CE-49D0-A3993BADCA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3250" y="2638425"/>
            <a:ext cx="6000750" cy="421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a:extLst>
              <a:ext uri="{FF2B5EF4-FFF2-40B4-BE49-F238E27FC236}">
                <a16:creationId xmlns:a16="http://schemas.microsoft.com/office/drawing/2014/main" id="{A3723C0A-0BBF-B747-9AE7-00E251EE6C1E}"/>
              </a:ext>
            </a:extLst>
          </p:cNvPr>
          <p:cNvSpPr>
            <a:spLocks noGrp="1" noChangeArrowheads="1"/>
          </p:cNvSpPr>
          <p:nvPr>
            <p:ph type="title"/>
          </p:nvPr>
        </p:nvSpPr>
        <p:spPr>
          <a:xfrm>
            <a:off x="457200" y="261938"/>
            <a:ext cx="8229600" cy="1143000"/>
          </a:xfrm>
        </p:spPr>
        <p:txBody>
          <a:bodyPr/>
          <a:lstStyle/>
          <a:p>
            <a:r>
              <a:rPr lang="en-GB" altLang="en-US" b="1"/>
              <a:t>Brazil and the Caribbean </a:t>
            </a:r>
          </a:p>
        </p:txBody>
      </p:sp>
      <p:sp>
        <p:nvSpPr>
          <p:cNvPr id="3" name="Content Placeholder 2">
            <a:extLst>
              <a:ext uri="{FF2B5EF4-FFF2-40B4-BE49-F238E27FC236}">
                <a16:creationId xmlns:a16="http://schemas.microsoft.com/office/drawing/2014/main" id="{8395ADED-A59A-2DE6-E954-01B7A0C2BDB2}"/>
              </a:ext>
            </a:extLst>
          </p:cNvPr>
          <p:cNvSpPr>
            <a:spLocks noGrp="1"/>
          </p:cNvSpPr>
          <p:nvPr>
            <p:ph idx="1"/>
          </p:nvPr>
        </p:nvSpPr>
        <p:spPr>
          <a:xfrm>
            <a:off x="431800" y="1676400"/>
            <a:ext cx="8229600" cy="4678363"/>
          </a:xfrm>
        </p:spPr>
        <p:txBody>
          <a:bodyPr/>
          <a:lstStyle/>
          <a:p>
            <a:pPr>
              <a:defRPr/>
            </a:pPr>
            <a:r>
              <a:rPr lang="en-GB" sz="2400" dirty="0">
                <a:latin typeface="+mj-lt"/>
              </a:rPr>
              <a:t>Similar conflict over </a:t>
            </a:r>
            <a:r>
              <a:rPr lang="en-GB" sz="2400" b="1" dirty="0">
                <a:latin typeface="+mj-lt"/>
              </a:rPr>
              <a:t>LABOUR</a:t>
            </a:r>
            <a:r>
              <a:rPr lang="en-GB" sz="2400" dirty="0">
                <a:latin typeface="+mj-lt"/>
              </a:rPr>
              <a:t> (settlers v indigenous peoples)</a:t>
            </a:r>
          </a:p>
          <a:p>
            <a:pPr>
              <a:defRPr/>
            </a:pPr>
            <a:r>
              <a:rPr lang="en-GB" sz="2400" dirty="0">
                <a:latin typeface="+mj-lt"/>
              </a:rPr>
              <a:t>Crown in EACH wants to </a:t>
            </a:r>
            <a:r>
              <a:rPr lang="en-GB" sz="2400" b="1" dirty="0">
                <a:latin typeface="+mj-lt"/>
              </a:rPr>
              <a:t>protect indigenous and save souls</a:t>
            </a:r>
          </a:p>
          <a:p>
            <a:pPr>
              <a:defRPr/>
            </a:pPr>
            <a:r>
              <a:rPr lang="en-GB" sz="2400" dirty="0">
                <a:latin typeface="+mj-lt"/>
              </a:rPr>
              <a:t>But: </a:t>
            </a:r>
            <a:r>
              <a:rPr lang="en-GB" sz="2400" b="1" dirty="0">
                <a:latin typeface="+mj-lt"/>
              </a:rPr>
              <a:t>more debate and soul-searching in Spain</a:t>
            </a:r>
          </a:p>
          <a:p>
            <a:pPr>
              <a:defRPr/>
            </a:pPr>
            <a:r>
              <a:rPr lang="en-GB" sz="2400" b="1" dirty="0">
                <a:latin typeface="+mj-lt"/>
              </a:rPr>
              <a:t>Tropical climates</a:t>
            </a:r>
            <a:r>
              <a:rPr lang="en-GB" sz="2400" dirty="0">
                <a:latin typeface="+mj-lt"/>
              </a:rPr>
              <a:t> make the indigenous especially susceptible to European diseases</a:t>
            </a:r>
          </a:p>
          <a:p>
            <a:pPr>
              <a:defRPr/>
            </a:pPr>
            <a:r>
              <a:rPr lang="en-GB" sz="2400" b="1" dirty="0">
                <a:latin typeface="+mj-lt"/>
              </a:rPr>
              <a:t>Sugar plantations</a:t>
            </a:r>
            <a:r>
              <a:rPr lang="en-GB" sz="2400" dirty="0">
                <a:latin typeface="+mj-lt"/>
              </a:rPr>
              <a:t> help spur the turn to </a:t>
            </a:r>
            <a:r>
              <a:rPr lang="en-GB" sz="2400" b="1" dirty="0">
                <a:latin typeface="+mj-lt"/>
              </a:rPr>
              <a:t>enslaved African labour</a:t>
            </a:r>
            <a:r>
              <a:rPr lang="en-GB" sz="2400" dirty="0">
                <a:latin typeface="+mj-lt"/>
              </a:rPr>
              <a:t> (especially Brazil, but Spanish Caribbean too): </a:t>
            </a:r>
            <a:r>
              <a:rPr lang="en-GB" sz="2400" b="1" dirty="0">
                <a:latin typeface="+mj-lt"/>
              </a:rPr>
              <a:t>90% of Africans in the Americas before 1800 are there as a result of SUGAR</a:t>
            </a:r>
            <a:endParaRPr lang="en-GB" sz="2400" dirty="0">
              <a:latin typeface="+mj-lt"/>
            </a:endParaRPr>
          </a:p>
          <a:p>
            <a:pPr marL="0" indent="0">
              <a:buFontTx/>
              <a:buNone/>
              <a:defRPr/>
            </a:pPr>
            <a:endParaRPr lang="en-GB"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4" descr="Image result for map of brazil">
            <a:extLst>
              <a:ext uri="{FF2B5EF4-FFF2-40B4-BE49-F238E27FC236}">
                <a16:creationId xmlns:a16="http://schemas.microsoft.com/office/drawing/2014/main" id="{4E60876C-B044-7FB7-9EA9-A6E6202EA0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457200"/>
            <a:ext cx="5556250" cy="492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5" name="Picture 4" descr="Image result for map of brazil">
            <a:extLst>
              <a:ext uri="{FF2B5EF4-FFF2-40B4-BE49-F238E27FC236}">
                <a16:creationId xmlns:a16="http://schemas.microsoft.com/office/drawing/2014/main" id="{75C0191E-9F51-34B8-C9E7-D39737862C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457200"/>
            <a:ext cx="6948488" cy="615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
            <a:extLst>
              <a:ext uri="{FF2B5EF4-FFF2-40B4-BE49-F238E27FC236}">
                <a16:creationId xmlns:a16="http://schemas.microsoft.com/office/drawing/2014/main" id="{077E2335-BEF7-CC4C-84A2-9B67842C289E}"/>
              </a:ext>
            </a:extLst>
          </p:cNvPr>
          <p:cNvSpPr>
            <a:spLocks noChangeArrowheads="1"/>
          </p:cNvSpPr>
          <p:nvPr/>
        </p:nvSpPr>
        <p:spPr bwMode="auto">
          <a:xfrm>
            <a:off x="1066800" y="685800"/>
            <a:ext cx="7391400" cy="541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lnSpc>
                <a:spcPct val="107000"/>
              </a:lnSpc>
              <a:spcBef>
                <a:spcPct val="0"/>
              </a:spcBef>
              <a:spcAft>
                <a:spcPts val="450"/>
              </a:spcAft>
              <a:buFontTx/>
              <a:buNone/>
            </a:pPr>
            <a:r>
              <a:rPr lang="en-GB" altLang="en-US" sz="2400" b="1">
                <a:solidFill>
                  <a:srgbClr val="383838"/>
                </a:solidFill>
                <a:ea typeface="Calibri" panose="020F0502020204030204" pitchFamily="34" charset="0"/>
                <a:cs typeface="Times New Roman" panose="02020603050405020304" pitchFamily="18" charset="0"/>
              </a:rPr>
              <a:t>Changing Approaches to Early-Colonial Brazil</a:t>
            </a:r>
          </a:p>
          <a:p>
            <a:pPr>
              <a:lnSpc>
                <a:spcPct val="107000"/>
              </a:lnSpc>
              <a:spcBef>
                <a:spcPct val="0"/>
              </a:spcBef>
              <a:spcAft>
                <a:spcPts val="450"/>
              </a:spcAft>
              <a:buFontTx/>
              <a:buNone/>
            </a:pPr>
            <a:endParaRPr lang="en-GB" altLang="en-US" sz="2400">
              <a:solidFill>
                <a:srgbClr val="383838"/>
              </a:solidFill>
              <a:ea typeface="Calibri" panose="020F0502020204030204" pitchFamily="34" charset="0"/>
              <a:cs typeface="Times New Roman" panose="02020603050405020304" pitchFamily="18" charset="0"/>
            </a:endParaRPr>
          </a:p>
          <a:p>
            <a:pPr>
              <a:lnSpc>
                <a:spcPct val="107000"/>
              </a:lnSpc>
              <a:spcBef>
                <a:spcPct val="0"/>
              </a:spcBef>
              <a:spcAft>
                <a:spcPts val="450"/>
              </a:spcAft>
              <a:buFontTx/>
              <a:buNone/>
            </a:pPr>
            <a:r>
              <a:rPr lang="en-GB" altLang="en-US" sz="2400">
                <a:solidFill>
                  <a:srgbClr val="383838"/>
                </a:solidFill>
                <a:ea typeface="Calibri" panose="020F0502020204030204" pitchFamily="34" charset="0"/>
                <a:cs typeface="Times New Roman" panose="02020603050405020304" pitchFamily="18" charset="0"/>
              </a:rPr>
              <a:t>1970s- Social history </a:t>
            </a:r>
          </a:p>
          <a:p>
            <a:pPr>
              <a:lnSpc>
                <a:spcPct val="107000"/>
              </a:lnSpc>
              <a:spcBef>
                <a:spcPct val="0"/>
              </a:spcBef>
              <a:spcAft>
                <a:spcPts val="450"/>
              </a:spcAft>
              <a:buFontTx/>
              <a:buNone/>
            </a:pPr>
            <a:endParaRPr lang="en-GB" altLang="en-US" sz="2400">
              <a:solidFill>
                <a:srgbClr val="383838"/>
              </a:solidFill>
              <a:ea typeface="Calibri" panose="020F0502020204030204" pitchFamily="34" charset="0"/>
              <a:cs typeface="Times New Roman" panose="02020603050405020304" pitchFamily="18" charset="0"/>
            </a:endParaRPr>
          </a:p>
          <a:p>
            <a:pPr>
              <a:lnSpc>
                <a:spcPct val="107000"/>
              </a:lnSpc>
              <a:spcBef>
                <a:spcPct val="0"/>
              </a:spcBef>
              <a:spcAft>
                <a:spcPts val="450"/>
              </a:spcAft>
              <a:buFontTx/>
              <a:buNone/>
            </a:pPr>
            <a:r>
              <a:rPr lang="en-GB" altLang="en-US" sz="2400">
                <a:solidFill>
                  <a:srgbClr val="383838"/>
                </a:solidFill>
                <a:ea typeface="Calibri" panose="020F0502020204030204" pitchFamily="34" charset="0"/>
                <a:cs typeface="Times New Roman" panose="02020603050405020304" pitchFamily="18" charset="0"/>
              </a:rPr>
              <a:t>Post 1980s Ethnographic research on Arawak, Tupi and indigenous Brazilians.</a:t>
            </a:r>
          </a:p>
          <a:p>
            <a:pPr>
              <a:lnSpc>
                <a:spcPct val="107000"/>
              </a:lnSpc>
              <a:spcBef>
                <a:spcPct val="0"/>
              </a:spcBef>
              <a:spcAft>
                <a:spcPts val="450"/>
              </a:spcAft>
              <a:buFontTx/>
              <a:buNone/>
            </a:pPr>
            <a:endParaRPr lang="en-GB" altLang="en-US" sz="2400">
              <a:solidFill>
                <a:srgbClr val="383838"/>
              </a:solidFill>
              <a:ea typeface="Calibri" panose="020F0502020204030204" pitchFamily="34" charset="0"/>
              <a:cs typeface="Times New Roman" panose="02020603050405020304" pitchFamily="18" charset="0"/>
            </a:endParaRPr>
          </a:p>
          <a:p>
            <a:pPr>
              <a:lnSpc>
                <a:spcPct val="107000"/>
              </a:lnSpc>
              <a:spcBef>
                <a:spcPct val="0"/>
              </a:spcBef>
              <a:spcAft>
                <a:spcPts val="450"/>
              </a:spcAft>
              <a:buFontTx/>
              <a:buNone/>
            </a:pPr>
            <a:r>
              <a:rPr lang="en-GB" altLang="en-US" sz="2400">
                <a:solidFill>
                  <a:srgbClr val="383838"/>
                </a:solidFill>
                <a:ea typeface="Calibri" panose="020F0502020204030204" pitchFamily="34" charset="0"/>
                <a:cs typeface="Times New Roman" panose="02020603050405020304" pitchFamily="18" charset="0"/>
              </a:rPr>
              <a:t>Cultural Histories- Studies of private life- families etc. festivals, religious rites and rituals.</a:t>
            </a:r>
          </a:p>
          <a:p>
            <a:pPr>
              <a:lnSpc>
                <a:spcPct val="107000"/>
              </a:lnSpc>
              <a:spcBef>
                <a:spcPct val="0"/>
              </a:spcBef>
              <a:spcAft>
                <a:spcPts val="450"/>
              </a:spcAft>
              <a:buFontTx/>
              <a:buNone/>
            </a:pPr>
            <a:endParaRPr lang="en-GB" altLang="en-US" sz="2400">
              <a:solidFill>
                <a:srgbClr val="383838"/>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ct val="0"/>
              </a:spcBef>
              <a:spcAft>
                <a:spcPts val="450"/>
              </a:spcAft>
              <a:buFontTx/>
              <a:buNone/>
            </a:pPr>
            <a:endParaRPr lang="en-GB" altLang="en-US" sz="240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ct val="0"/>
              </a:spcBef>
              <a:spcAft>
                <a:spcPts val="450"/>
              </a:spcAft>
              <a:buFontTx/>
              <a:buNone/>
            </a:pPr>
            <a:r>
              <a:rPr lang="en-GB" altLang="en-US" sz="2400">
                <a:solidFill>
                  <a:srgbClr val="383838"/>
                </a:solidFill>
                <a:ea typeface="Calibri" panose="020F0502020204030204" pitchFamily="34" charset="0"/>
                <a:cs typeface="Times New Roman" panose="02020603050405020304" pitchFamily="18" charset="0"/>
              </a:rPr>
              <a:t>Go-betweens, Schwartz and Metcalfe  </a:t>
            </a:r>
            <a:endParaRPr lang="en-GB" altLang="en-US" sz="2400">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
            <a:extLst>
              <a:ext uri="{FF2B5EF4-FFF2-40B4-BE49-F238E27FC236}">
                <a16:creationId xmlns:a16="http://schemas.microsoft.com/office/drawing/2014/main" id="{EF919089-5059-DF9D-E472-C2F89631314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09017" y="304800"/>
            <a:ext cx="3725966" cy="5338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9E676F4C-E3AE-E776-9E0D-E06097B858C4}"/>
              </a:ext>
            </a:extLst>
          </p:cNvPr>
          <p:cNvSpPr txBox="1"/>
          <p:nvPr/>
        </p:nvSpPr>
        <p:spPr>
          <a:xfrm>
            <a:off x="738963" y="5943600"/>
            <a:ext cx="8024037" cy="984885"/>
          </a:xfrm>
          <a:prstGeom prst="rect">
            <a:avLst/>
          </a:prstGeom>
          <a:noFill/>
        </p:spPr>
        <p:txBody>
          <a:bodyPr wrap="square" rtlCol="0">
            <a:spAutoFit/>
          </a:bodyPr>
          <a:lstStyle/>
          <a:p>
            <a:r>
              <a:rPr lang="en-GB" sz="2000" dirty="0">
                <a:latin typeface="+mj-lt"/>
              </a:rPr>
              <a:t>Woodcut from the manuscript </a:t>
            </a:r>
          </a:p>
          <a:p>
            <a:r>
              <a:rPr lang="en-GB" sz="2000" dirty="0" err="1">
                <a:latin typeface="+mj-lt"/>
                <a:hlinkClick r:id="rId3"/>
              </a:rPr>
              <a:t>Christophorus</a:t>
            </a:r>
            <a:r>
              <a:rPr lang="en-GB" sz="2000" dirty="0">
                <a:latin typeface="+mj-lt"/>
                <a:hlinkClick r:id="rId3"/>
              </a:rPr>
              <a:t> </a:t>
            </a:r>
            <a:r>
              <a:rPr lang="en-GB" sz="2000" dirty="0" err="1">
                <a:latin typeface="+mj-lt"/>
                <a:hlinkClick r:id="rId3"/>
              </a:rPr>
              <a:t>Colombus</a:t>
            </a:r>
            <a:r>
              <a:rPr lang="en-GB" sz="2000" dirty="0">
                <a:latin typeface="+mj-lt"/>
                <a:hlinkClick r:id="rId3"/>
              </a:rPr>
              <a:t>, </a:t>
            </a:r>
            <a:r>
              <a:rPr lang="en-GB" sz="2000" b="1" i="1" dirty="0" err="1">
                <a:solidFill>
                  <a:srgbClr val="000000"/>
                </a:solidFill>
                <a:effectLst/>
                <a:latin typeface="+mj-lt"/>
                <a:hlinkClick r:id="rId3"/>
              </a:rPr>
              <a:t>Epistola</a:t>
            </a:r>
            <a:r>
              <a:rPr lang="en-GB" sz="2000" b="1" i="1" dirty="0">
                <a:solidFill>
                  <a:srgbClr val="000000"/>
                </a:solidFill>
                <a:effectLst/>
                <a:latin typeface="+mj-lt"/>
                <a:hlinkClick r:id="rId3"/>
              </a:rPr>
              <a:t> de </a:t>
            </a:r>
            <a:r>
              <a:rPr lang="en-GB" sz="2000" b="1" i="1" dirty="0" err="1">
                <a:solidFill>
                  <a:srgbClr val="000000"/>
                </a:solidFill>
                <a:effectLst/>
                <a:latin typeface="+mj-lt"/>
                <a:hlinkClick r:id="rId3"/>
              </a:rPr>
              <a:t>insulis</a:t>
            </a:r>
            <a:r>
              <a:rPr lang="en-GB" sz="2000" b="1" i="1" dirty="0">
                <a:solidFill>
                  <a:srgbClr val="000000"/>
                </a:solidFill>
                <a:effectLst/>
                <a:latin typeface="+mj-lt"/>
                <a:hlinkClick r:id="rId3"/>
              </a:rPr>
              <a:t> </a:t>
            </a:r>
            <a:r>
              <a:rPr lang="en-GB" sz="2000" b="1" i="1" dirty="0" err="1">
                <a:solidFill>
                  <a:srgbClr val="000000"/>
                </a:solidFill>
                <a:effectLst/>
                <a:latin typeface="+mj-lt"/>
                <a:hlinkClick r:id="rId3"/>
              </a:rPr>
              <a:t>nuper</a:t>
            </a:r>
            <a:r>
              <a:rPr lang="en-GB" sz="2000" b="1" i="1" dirty="0">
                <a:solidFill>
                  <a:srgbClr val="000000"/>
                </a:solidFill>
                <a:effectLst/>
                <a:latin typeface="+mj-lt"/>
                <a:hlinkClick r:id="rId3"/>
              </a:rPr>
              <a:t> </a:t>
            </a:r>
            <a:r>
              <a:rPr lang="en-GB" sz="2000" b="1" i="1" dirty="0" err="1">
                <a:solidFill>
                  <a:srgbClr val="000000"/>
                </a:solidFill>
                <a:effectLst/>
                <a:latin typeface="+mj-lt"/>
                <a:hlinkClick r:id="rId3"/>
              </a:rPr>
              <a:t>inventis</a:t>
            </a:r>
            <a:endParaRPr lang="en-GB" sz="2000" b="1" i="1" dirty="0">
              <a:solidFill>
                <a:srgbClr val="000000"/>
              </a:solidFill>
              <a:effectLst/>
              <a:latin typeface="+mj-lt"/>
            </a:endParaRPr>
          </a:p>
          <a:p>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C5F4C386-60A0-AF46-7A9A-2D6AAFFFE288}"/>
              </a:ext>
            </a:extLst>
          </p:cNvPr>
          <p:cNvSpPr>
            <a:spLocks noGrp="1" noChangeArrowheads="1"/>
          </p:cNvSpPr>
          <p:nvPr>
            <p:ph type="title"/>
          </p:nvPr>
        </p:nvSpPr>
        <p:spPr/>
        <p:txBody>
          <a:bodyPr/>
          <a:lstStyle/>
          <a:p>
            <a:r>
              <a:rPr lang="en-GB" altLang="en-US" b="1"/>
              <a:t>Last week… the Iberian Peninsula</a:t>
            </a:r>
          </a:p>
        </p:txBody>
      </p:sp>
      <p:sp>
        <p:nvSpPr>
          <p:cNvPr id="8195" name="Content Placeholder 2">
            <a:extLst>
              <a:ext uri="{FF2B5EF4-FFF2-40B4-BE49-F238E27FC236}">
                <a16:creationId xmlns:a16="http://schemas.microsoft.com/office/drawing/2014/main" id="{F4B10316-BE58-3327-CFE3-75201AF59CC7}"/>
              </a:ext>
            </a:extLst>
          </p:cNvPr>
          <p:cNvSpPr>
            <a:spLocks noGrp="1" noChangeArrowheads="1"/>
          </p:cNvSpPr>
          <p:nvPr>
            <p:ph idx="1"/>
          </p:nvPr>
        </p:nvSpPr>
        <p:spPr>
          <a:xfrm>
            <a:off x="114300" y="1752600"/>
            <a:ext cx="8915400" cy="4525963"/>
          </a:xfrm>
        </p:spPr>
        <p:txBody>
          <a:bodyPr/>
          <a:lstStyle/>
          <a:p>
            <a:r>
              <a:rPr lang="en-GB" altLang="en-US" sz="2400" b="1" dirty="0"/>
              <a:t>Iberians: </a:t>
            </a:r>
            <a:r>
              <a:rPr lang="en-GB" altLang="en-US" sz="2400" b="1" i="1" dirty="0"/>
              <a:t>Reconquista </a:t>
            </a:r>
            <a:r>
              <a:rPr lang="en-GB" altLang="en-US" sz="2400" b="1" dirty="0"/>
              <a:t>Reconquest from </a:t>
            </a:r>
            <a:r>
              <a:rPr lang="en-GB" altLang="en-US" sz="2400" b="1" i="1" dirty="0"/>
              <a:t>Umayyad</a:t>
            </a:r>
            <a:r>
              <a:rPr lang="en-GB" altLang="en-US" sz="2400" b="1" dirty="0"/>
              <a:t> califates, </a:t>
            </a:r>
            <a:r>
              <a:rPr lang="en-GB" altLang="en-US" sz="2400" b="1" i="1" dirty="0"/>
              <a:t>Al </a:t>
            </a:r>
            <a:r>
              <a:rPr lang="en-GB" altLang="en-US" sz="2400" b="1" i="1" dirty="0" err="1"/>
              <a:t>Andalus</a:t>
            </a:r>
            <a:endParaRPr lang="en-GB" altLang="en-US" sz="2400" b="1" dirty="0"/>
          </a:p>
          <a:p>
            <a:r>
              <a:rPr lang="en-GB" altLang="en-US" sz="2400" dirty="0"/>
              <a:t>desire for social advancement, conquest of new territory; </a:t>
            </a:r>
          </a:p>
          <a:p>
            <a:r>
              <a:rPr lang="en-GB" altLang="en-US" sz="2400" dirty="0"/>
              <a:t>but also:</a:t>
            </a:r>
            <a:r>
              <a:rPr lang="en-GB" altLang="en-US" sz="2400" b="1" dirty="0"/>
              <a:t> Catholicism, conversion of souls for God &amp; for Catholic Monarchs</a:t>
            </a:r>
          </a:p>
          <a:p>
            <a:r>
              <a:rPr lang="en-GB" altLang="en-US" sz="2400" dirty="0"/>
              <a:t>Significant historic role of </a:t>
            </a:r>
            <a:r>
              <a:rPr lang="en-GB" altLang="en-US" sz="2400" b="1" i="1" dirty="0"/>
              <a:t>mestizaje</a:t>
            </a:r>
            <a:r>
              <a:rPr lang="en-GB" altLang="en-US" sz="2400" b="1" dirty="0"/>
              <a:t> </a:t>
            </a:r>
            <a:r>
              <a:rPr lang="en-GB" altLang="en-US" sz="2400" dirty="0"/>
              <a:t>(mixing); co-existence of racial and religious groups;</a:t>
            </a:r>
            <a:r>
              <a:rPr lang="en-GB" altLang="en-US" sz="2400" b="1" dirty="0"/>
              <a:t> North and Sub-Saharan Africa…</a:t>
            </a:r>
          </a:p>
          <a:p>
            <a:r>
              <a:rPr lang="en-GB" altLang="en-US" sz="2400" dirty="0"/>
              <a:t>More recent turn </a:t>
            </a:r>
            <a:r>
              <a:rPr lang="en-GB" altLang="en-US" sz="2400" b="1" dirty="0"/>
              <a:t>away from tolerance and co-existence towards a crusading Christianity</a:t>
            </a:r>
          </a:p>
          <a:p>
            <a:r>
              <a:rPr lang="en-GB" altLang="en-US" sz="2400" b="1" dirty="0"/>
              <a:t>Portuguese: </a:t>
            </a:r>
            <a:r>
              <a:rPr lang="en-GB" altLang="en-US" sz="2400" dirty="0"/>
              <a:t>similar in some ways but different in others (earlier Reconquest; turn out towards Atlantic trading empire)</a:t>
            </a:r>
            <a:endParaRPr lang="en-GB" altLang="en-US" sz="2800" b="1" dirty="0"/>
          </a:p>
          <a:p>
            <a:endParaRPr lang="en-GB" altLang="en-US" sz="2800" dirty="0"/>
          </a:p>
          <a:p>
            <a:endParaRPr lang="en-GB" altLang="en-US"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9DF2F7E7-E8C6-09CB-6CB0-C18A9E18C711}"/>
              </a:ext>
            </a:extLst>
          </p:cNvPr>
          <p:cNvSpPr>
            <a:spLocks noGrp="1" noChangeArrowheads="1"/>
          </p:cNvSpPr>
          <p:nvPr>
            <p:ph type="title"/>
          </p:nvPr>
        </p:nvSpPr>
        <p:spPr/>
        <p:txBody>
          <a:bodyPr/>
          <a:lstStyle/>
          <a:p>
            <a:r>
              <a:rPr lang="en-GB" altLang="en-US" b="1"/>
              <a:t>Patterns in the pre-Columbian Americas</a:t>
            </a:r>
          </a:p>
        </p:txBody>
      </p:sp>
      <p:sp>
        <p:nvSpPr>
          <p:cNvPr id="9219" name="Content Placeholder 2">
            <a:extLst>
              <a:ext uri="{FF2B5EF4-FFF2-40B4-BE49-F238E27FC236}">
                <a16:creationId xmlns:a16="http://schemas.microsoft.com/office/drawing/2014/main" id="{03698920-FFB9-64CF-94AA-FF1DB0D34DCF}"/>
              </a:ext>
            </a:extLst>
          </p:cNvPr>
          <p:cNvSpPr>
            <a:spLocks noGrp="1" noChangeArrowheads="1"/>
          </p:cNvSpPr>
          <p:nvPr>
            <p:ph idx="1"/>
          </p:nvPr>
        </p:nvSpPr>
        <p:spPr/>
        <p:txBody>
          <a:bodyPr/>
          <a:lstStyle/>
          <a:p>
            <a:r>
              <a:rPr lang="en-GB" altLang="en-US" sz="2000" b="1" dirty="0"/>
              <a:t>Tremendous diversity of pre-Columbian peoples</a:t>
            </a:r>
            <a:endParaRPr lang="en-GB" altLang="en-US" sz="2000" dirty="0"/>
          </a:p>
          <a:p>
            <a:r>
              <a:rPr lang="en-GB" altLang="en-US" sz="2000" dirty="0"/>
              <a:t>But, some significant </a:t>
            </a:r>
            <a:r>
              <a:rPr lang="en-GB" altLang="en-US" sz="2000" b="1" dirty="0"/>
              <a:t>PATTERNS</a:t>
            </a:r>
            <a:r>
              <a:rPr lang="en-GB" altLang="en-US" sz="2000" dirty="0"/>
              <a:t> help shape the conquest/ colonisation process</a:t>
            </a:r>
          </a:p>
          <a:p>
            <a:r>
              <a:rPr lang="en-GB" altLang="en-US" sz="2000" b="1" dirty="0"/>
              <a:t>Mexico and Peru: densely settled, urban people; recognisable political structures; TRIBUTE</a:t>
            </a:r>
            <a:endParaRPr lang="en-GB" altLang="en-US" sz="2000" dirty="0"/>
          </a:p>
          <a:p>
            <a:r>
              <a:rPr lang="en-GB" altLang="en-US" sz="2000" b="1" dirty="0"/>
              <a:t>Caribbean and Brazil: “semi-sedentary” or “non-sedentary” peoples: </a:t>
            </a:r>
            <a:r>
              <a:rPr lang="en-GB" altLang="en-US" sz="2000" b="1" dirty="0" err="1"/>
              <a:t>Tupi</a:t>
            </a:r>
            <a:r>
              <a:rPr lang="en-GB" altLang="en-US" sz="2000" b="1" dirty="0"/>
              <a:t>; Arawaks; Taino; Caribs</a:t>
            </a:r>
            <a:endParaRPr lang="en-GB" altLang="en-US" sz="2000" dirty="0"/>
          </a:p>
          <a:p>
            <a:r>
              <a:rPr lang="en-GB" altLang="en-US" sz="2000" b="1" dirty="0"/>
              <a:t>Less familiar social organisation; less easy to put to WORK.</a:t>
            </a:r>
            <a:endParaRPr lang="en-GB" altLang="en-US" sz="2000" dirty="0"/>
          </a:p>
          <a:p>
            <a:r>
              <a:rPr lang="en-GB" altLang="en-US" sz="2000" b="1" dirty="0"/>
              <a:t>Plus: especially susceptible to European DISEASES.</a:t>
            </a:r>
            <a:endParaRPr lang="en-GB" altLang="en-US" sz="2000" dirty="0"/>
          </a:p>
          <a:p>
            <a:r>
              <a:rPr lang="en-GB" altLang="en-US" sz="2000" dirty="0"/>
              <a:t>Early contact phase: shapes </a:t>
            </a:r>
            <a:r>
              <a:rPr lang="en-GB" altLang="en-US" sz="2000" b="1" dirty="0"/>
              <a:t>PATTERNS </a:t>
            </a:r>
            <a:r>
              <a:rPr lang="en-GB" altLang="en-US" sz="2000" dirty="0"/>
              <a:t>that later mainland conquests will spring from</a:t>
            </a:r>
          </a:p>
          <a:p>
            <a:r>
              <a:rPr lang="en-GB" altLang="en-US" sz="2000" b="1" dirty="0"/>
              <a:t>Think about: SIMILARITIES between Spanish Caribbean and Portuguese patterns, as well as differences between empires…</a:t>
            </a:r>
            <a:endParaRPr lang="en-GB" altLang="en-US" sz="2000" dirty="0"/>
          </a:p>
          <a:p>
            <a:endParaRPr lang="en-GB" altLang="en-US" sz="1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5" descr="Diversity of Amerindian World">
            <a:extLst>
              <a:ext uri="{FF2B5EF4-FFF2-40B4-BE49-F238E27FC236}">
                <a16:creationId xmlns:a16="http://schemas.microsoft.com/office/drawing/2014/main" id="{63884F7B-0044-0EAC-0F23-F88FC9F72CB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52400"/>
            <a:ext cx="5257800" cy="657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F23FD771-5A21-05BD-9BEE-FAC0140D8407}"/>
              </a:ext>
            </a:extLst>
          </p:cNvPr>
          <p:cNvSpPr>
            <a:spLocks noGrp="1" noChangeArrowheads="1"/>
          </p:cNvSpPr>
          <p:nvPr>
            <p:ph type="title"/>
          </p:nvPr>
        </p:nvSpPr>
        <p:spPr>
          <a:xfrm>
            <a:off x="609600" y="198438"/>
            <a:ext cx="8229600" cy="1143000"/>
          </a:xfrm>
        </p:spPr>
        <p:txBody>
          <a:bodyPr/>
          <a:lstStyle/>
          <a:p>
            <a:r>
              <a:rPr lang="en-US" altLang="en-US" sz="3200"/>
              <a:t>Colonial Encounters: a Taino Zemi</a:t>
            </a:r>
          </a:p>
        </p:txBody>
      </p:sp>
      <p:pic>
        <p:nvPicPr>
          <p:cNvPr id="11267" name="Picture 4">
            <a:extLst>
              <a:ext uri="{FF2B5EF4-FFF2-40B4-BE49-F238E27FC236}">
                <a16:creationId xmlns:a16="http://schemas.microsoft.com/office/drawing/2014/main" id="{3E4A75B4-27EC-DF39-48BE-E734AB13572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1524000"/>
            <a:ext cx="4038600" cy="514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Content Placeholder 4">
            <a:extLst>
              <a:ext uri="{FF2B5EF4-FFF2-40B4-BE49-F238E27FC236}">
                <a16:creationId xmlns:a16="http://schemas.microsoft.com/office/drawing/2014/main" id="{F78F1130-1520-08E3-0193-E37C2D61EE0E}"/>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67041" r="-67041"/>
          <a:stretch>
            <a:fillRect/>
          </a:stretch>
        </p:blipFill>
        <p:spPr>
          <a:xfrm>
            <a:off x="-1866900" y="1752600"/>
            <a:ext cx="8229600" cy="4525963"/>
          </a:xfrm>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427753cb-be06-45cf-ad60-22eadfd2a33e"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F3AD75740C1C64585645ED23F4B391B" ma:contentTypeVersion="19" ma:contentTypeDescription="Create a new document." ma:contentTypeScope="" ma:versionID="0a7932b8644fbfc9d7b0d2484f910dd0">
  <xsd:schema xmlns:xsd="http://www.w3.org/2001/XMLSchema" xmlns:xs="http://www.w3.org/2001/XMLSchema" xmlns:p="http://schemas.microsoft.com/office/2006/metadata/properties" xmlns:ns3="11db2d92-1f16-47bb-8804-3a24efa45e06" xmlns:ns4="427753cb-be06-45cf-ad60-22eadfd2a33e" targetNamespace="http://schemas.microsoft.com/office/2006/metadata/properties" ma:root="true" ma:fieldsID="01f5d29c7a4bc3b2880b19ed769261ca" ns3:_="" ns4:_="">
    <xsd:import namespace="11db2d92-1f16-47bb-8804-3a24efa45e06"/>
    <xsd:import namespace="427753cb-be06-45cf-ad60-22eadfd2a33e"/>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AutoKeyPoints" minOccurs="0"/>
                <xsd:element ref="ns4:MediaServiceKeyPoints" minOccurs="0"/>
                <xsd:element ref="ns4:MediaServiceGenerationTime" minOccurs="0"/>
                <xsd:element ref="ns4:MediaServiceEventHashCode" minOccurs="0"/>
                <xsd:element ref="ns4:MediaLengthInSeconds"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db2d92-1f16-47bb-8804-3a24efa45e0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427753cb-be06-45cf-ad60-22eadfd2a33e"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description="" ma:internalName="MediaServiceAutoTags" ma:readOnly="true">
      <xsd:simpleType>
        <xsd:restriction base="dms:Text"/>
      </xsd:simpleType>
    </xsd:element>
    <xsd:element name="MediaServiceOCR" ma:index="17" nillable="true" ma:displayName="MediaServiceOCR"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_activity" ma:index="23" nillable="true" ma:displayName="_activity" ma:hidden="true" ma:internalName="_activity">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ystemTags" ma:index="25" nillable="true" ma:displayName="MediaServiceSystemTags" ma:hidden="true" ma:internalName="MediaServiceSystemTags" ma:readOnly="true">
      <xsd:simpleType>
        <xsd:restriction base="dms:Note"/>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0F4F02F-0C46-44AD-BE2B-AA2DA284973B}">
  <ds:schemaRefs>
    <ds:schemaRef ds:uri="http://schemas.microsoft.com/office/2006/metadata/properties"/>
    <ds:schemaRef ds:uri="http://purl.org/dc/dcmitype/"/>
    <ds:schemaRef ds:uri="http://purl.org/dc/elements/1.1/"/>
    <ds:schemaRef ds:uri="http://schemas.openxmlformats.org/package/2006/metadata/core-properties"/>
    <ds:schemaRef ds:uri="http://schemas.microsoft.com/office/2006/documentManagement/types"/>
    <ds:schemaRef ds:uri="http://schemas.microsoft.com/office/infopath/2007/PartnerControls"/>
    <ds:schemaRef ds:uri="427753cb-be06-45cf-ad60-22eadfd2a33e"/>
    <ds:schemaRef ds:uri="11db2d92-1f16-47bb-8804-3a24efa45e06"/>
    <ds:schemaRef ds:uri="http://www.w3.org/XML/1998/namespace"/>
    <ds:schemaRef ds:uri="http://purl.org/dc/terms/"/>
  </ds:schemaRefs>
</ds:datastoreItem>
</file>

<file path=customXml/itemProps2.xml><?xml version="1.0" encoding="utf-8"?>
<ds:datastoreItem xmlns:ds="http://schemas.openxmlformats.org/officeDocument/2006/customXml" ds:itemID="{700ADBA7-A8BB-4018-B436-E81B56536550}">
  <ds:schemaRefs>
    <ds:schemaRef ds:uri="http://schemas.microsoft.com/sharepoint/v3/contenttype/forms"/>
  </ds:schemaRefs>
</ds:datastoreItem>
</file>

<file path=customXml/itemProps3.xml><?xml version="1.0" encoding="utf-8"?>
<ds:datastoreItem xmlns:ds="http://schemas.openxmlformats.org/officeDocument/2006/customXml" ds:itemID="{AD2DE9F4-1869-4DE5-94D5-3136C33795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1db2d92-1f16-47bb-8804-3a24efa45e06"/>
    <ds:schemaRef ds:uri="427753cb-be06-45cf-ad60-22eadfd2a33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13013</TotalTime>
  <Words>1794</Words>
  <Application>Microsoft Office PowerPoint</Application>
  <PresentationFormat>On-screen Show (4:3)</PresentationFormat>
  <Paragraphs>152</Paragraphs>
  <Slides>43</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43</vt:i4>
      </vt:variant>
    </vt:vector>
  </HeadingPairs>
  <TitlesOfParts>
    <vt:vector size="49" baseType="lpstr">
      <vt:lpstr>Arial</vt:lpstr>
      <vt:lpstr>Calibri</vt:lpstr>
      <vt:lpstr>Times New Roman</vt:lpstr>
      <vt:lpstr>ＭＳ Ｐゴシック</vt:lpstr>
      <vt:lpstr>Wingdings</vt:lpstr>
      <vt:lpstr>Default Design</vt:lpstr>
      <vt:lpstr>Early contact in the Caribbean and Brazil</vt:lpstr>
      <vt:lpstr>Portuguese soldiers and traders depicted in brass castes made by the Edo people of Benin (Nigeria) c17 and c18</vt:lpstr>
      <vt:lpstr>PowerPoint Presentation</vt:lpstr>
      <vt:lpstr>PowerPoint Presentation</vt:lpstr>
      <vt:lpstr>PowerPoint Presentation</vt:lpstr>
      <vt:lpstr>Last week… the Iberian Peninsula</vt:lpstr>
      <vt:lpstr>Patterns in the pre-Columbian Americas</vt:lpstr>
      <vt:lpstr>PowerPoint Presentation</vt:lpstr>
      <vt:lpstr>Colonial Encounters: a Taino Zemi</vt:lpstr>
      <vt:lpstr>PowerPoint Presentation</vt:lpstr>
      <vt:lpstr>Columbus’ Background</vt:lpstr>
      <vt:lpstr>PowerPoint Presentation</vt:lpstr>
      <vt:lpstr>Caribbean Colonisation</vt:lpstr>
      <vt:lpstr>From Columbus’ first letter, describing the island of Hispaniola (and the Taíno people) 9 re-printings in 1493: </vt:lpstr>
      <vt:lpstr>PowerPoint Presentation</vt:lpstr>
      <vt:lpstr>Voyages to the Carribbean</vt:lpstr>
      <vt:lpstr>Columbus’ Voyages</vt:lpstr>
      <vt:lpstr>PowerPoint Presentation</vt:lpstr>
      <vt:lpstr>PowerPoint Presentation</vt:lpstr>
      <vt:lpstr>PowerPoint Presentation</vt:lpstr>
      <vt:lpstr>PowerPoint Presentation</vt:lpstr>
      <vt:lpstr>Columbus: changing scholarly conceptions</vt:lpstr>
      <vt:lpstr>PowerPoint Presentation</vt:lpstr>
      <vt:lpstr>PowerPoint Presentation</vt:lpstr>
      <vt:lpstr>Columbus: changing scholarly conceptions</vt:lpstr>
      <vt:lpstr>Columbus: changing scholarly conceptions</vt:lpstr>
      <vt:lpstr>Columbus: changing scholarly conceptions</vt:lpstr>
      <vt:lpstr>Colonial Encounters: Gonzalo Fernández de Oviedo’s image of a hammock (1535) </vt:lpstr>
      <vt:lpstr>Colonial Encounters: a Taino Zemi</vt:lpstr>
      <vt:lpstr>Importance of the Caribbean “Phase”</vt:lpstr>
      <vt:lpstr>Spanish Colonisation of the Caribbean</vt:lpstr>
      <vt:lpstr>PowerPoint Presentation</vt:lpstr>
      <vt:lpstr>PowerPoint Presentation</vt:lpstr>
      <vt:lpstr>PowerPoint Presentation</vt:lpstr>
      <vt:lpstr>PowerPoint Presentation</vt:lpstr>
      <vt:lpstr>“Discovery” and Colonisation of Brazil</vt:lpstr>
      <vt:lpstr>PowerPoint Presentation</vt:lpstr>
      <vt:lpstr>PowerPoint Presentation</vt:lpstr>
      <vt:lpstr>Portuguese-Indigenous Relations</vt:lpstr>
      <vt:lpstr>PowerPoint Presentation</vt:lpstr>
      <vt:lpstr>Brazil and the Caribbean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Doyle, Rosie</dc:creator>
  <cp:lastModifiedBy>Doyle, Rosie</cp:lastModifiedBy>
  <cp:revision>62</cp:revision>
  <cp:lastPrinted>1601-01-01T00:00:00Z</cp:lastPrinted>
  <dcterms:created xsi:type="dcterms:W3CDTF">1601-01-01T00:00:00Z</dcterms:created>
  <dcterms:modified xsi:type="dcterms:W3CDTF">2024-10-24T11:29:54Z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ContentTypeId">
    <vt:lpwstr>0x010100EF3AD75740C1C64585645ED23F4B391B</vt:lpwstr>
  </property>
</Properties>
</file>