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7" r:id="rId2"/>
    <p:sldId id="267" r:id="rId3"/>
    <p:sldId id="306" r:id="rId4"/>
    <p:sldId id="280" r:id="rId5"/>
    <p:sldId id="291" r:id="rId6"/>
    <p:sldId id="278" r:id="rId7"/>
    <p:sldId id="307" r:id="rId8"/>
    <p:sldId id="308" r:id="rId9"/>
    <p:sldId id="273" r:id="rId10"/>
    <p:sldId id="274" r:id="rId11"/>
    <p:sldId id="312" r:id="rId12"/>
    <p:sldId id="315" r:id="rId13"/>
    <p:sldId id="313" r:id="rId14"/>
    <p:sldId id="310" r:id="rId15"/>
    <p:sldId id="316" r:id="rId16"/>
    <p:sldId id="317" r:id="rId17"/>
    <p:sldId id="318" r:id="rId18"/>
    <p:sldId id="319" r:id="rId19"/>
    <p:sldId id="314" r:id="rId20"/>
    <p:sldId id="321" r:id="rId21"/>
    <p:sldId id="322" r:id="rId22"/>
    <p:sldId id="324" r:id="rId23"/>
    <p:sldId id="32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15"/>
    <p:restoredTop sz="94676"/>
  </p:normalViewPr>
  <p:slideViewPr>
    <p:cSldViewPr snapToGrid="0">
      <p:cViewPr>
        <p:scale>
          <a:sx n="68" d="100"/>
          <a:sy n="68" d="100"/>
        </p:scale>
        <p:origin x="144" y="1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BDEA0B-B9BE-424A-BA04-47A5A7703B0A}" type="datetimeFigureOut">
              <a:rPr lang="en-US" smtClean="0"/>
              <a:t>3/17/26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10D452-92D3-D64D-B644-6E9D48051DBE}" type="slidenum">
              <a:rPr lang="en-US" smtClean="0"/>
              <a:t>‹#›</a:t>
            </a:fld>
            <a:endParaRPr lang="en-US"/>
          </a:p>
        </p:txBody>
      </p:sp>
    </p:spTree>
    <p:extLst>
      <p:ext uri="{BB962C8B-B14F-4D97-AF65-F5344CB8AC3E}">
        <p14:creationId xmlns:p14="http://schemas.microsoft.com/office/powerpoint/2010/main" val="181516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E66677-6AA1-416C-B4A6-3AA0283EAC9B}" type="slidenum">
              <a:rPr lang="en-GB" smtClean="0"/>
              <a:t>11</a:t>
            </a:fld>
            <a:endParaRPr lang="en-GB"/>
          </a:p>
        </p:txBody>
      </p:sp>
    </p:spTree>
    <p:extLst>
      <p:ext uri="{BB962C8B-B14F-4D97-AF65-F5344CB8AC3E}">
        <p14:creationId xmlns:p14="http://schemas.microsoft.com/office/powerpoint/2010/main" val="3351397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6D609-F7B1-1E40-1A11-2BE830F8DAB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709A611-5BE8-B160-4B69-FCCB2E0F78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29DB23D-5665-1541-9CFA-5C57C83DA944}"/>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5" name="Footer Placeholder 4">
            <a:extLst>
              <a:ext uri="{FF2B5EF4-FFF2-40B4-BE49-F238E27FC236}">
                <a16:creationId xmlns:a16="http://schemas.microsoft.com/office/drawing/2014/main" id="{16313885-51E0-1E6E-EFB6-7736D335C5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3E4526-3DAF-EE3F-DDC6-D04D383FC811}"/>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218823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ED95D-A004-0ABD-2C73-3A030F35767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2781A8E-43FB-C888-8E19-04D74A84370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88FB911-C17F-2F09-095D-1DCBC5912CC7}"/>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5" name="Footer Placeholder 4">
            <a:extLst>
              <a:ext uri="{FF2B5EF4-FFF2-40B4-BE49-F238E27FC236}">
                <a16:creationId xmlns:a16="http://schemas.microsoft.com/office/drawing/2014/main" id="{1DC5B3FF-F52C-495E-592F-F843F3B2C2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6A4D7-BF27-2216-2115-F167C07D1E16}"/>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1986816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CD2B12-808C-84FF-F92A-85296B066AF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BEBC20E-B414-79F2-EC06-2C4731884F7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6BD9463-F7F8-710B-93B2-BC114B2092DB}"/>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5" name="Footer Placeholder 4">
            <a:extLst>
              <a:ext uri="{FF2B5EF4-FFF2-40B4-BE49-F238E27FC236}">
                <a16:creationId xmlns:a16="http://schemas.microsoft.com/office/drawing/2014/main" id="{F39EB5DC-5CF5-C5EF-2C9D-84FF8AE913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F993F1-0BAB-D8AE-0448-E2B14BE92417}"/>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3910735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DD43E-ECE0-7695-509E-4C4A5E9666F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54860C0-B21D-04FA-5C4F-3168F464B47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E33F09-B253-31BC-F3DC-307894B56785}"/>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5" name="Footer Placeholder 4">
            <a:extLst>
              <a:ext uri="{FF2B5EF4-FFF2-40B4-BE49-F238E27FC236}">
                <a16:creationId xmlns:a16="http://schemas.microsoft.com/office/drawing/2014/main" id="{28F54B3C-7A4A-6501-B49B-3298554EFF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80D4CE-B60E-1C6E-6434-4BD80054FE69}"/>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2923187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DD3A5-9742-3255-1DBC-83FEF99E1A5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C149355-99C6-B5DD-9A99-8DB8F81416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20D1796-1F16-76C2-36D0-1DD6508CCD2E}"/>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5" name="Footer Placeholder 4">
            <a:extLst>
              <a:ext uri="{FF2B5EF4-FFF2-40B4-BE49-F238E27FC236}">
                <a16:creationId xmlns:a16="http://schemas.microsoft.com/office/drawing/2014/main" id="{A456CE1C-B1F9-5BBA-48DC-C37C7FA01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75789C-5D9D-3E2A-87FD-C79202D6FD6F}"/>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2445159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9ACCE-8CD7-24B9-B6FE-05DC7DCF4E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1B6AE14-BA1D-E1ED-2A26-7DD29124FC5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6AF2088-27EC-49FA-72A3-C1C0C196E4E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E9577B-4F9D-FC37-C01F-BD096121B1A3}"/>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6" name="Footer Placeholder 5">
            <a:extLst>
              <a:ext uri="{FF2B5EF4-FFF2-40B4-BE49-F238E27FC236}">
                <a16:creationId xmlns:a16="http://schemas.microsoft.com/office/drawing/2014/main" id="{699500AD-3DE6-E3A7-0452-D17CAA86DD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378181-2D7D-797E-DDA6-567467758B4E}"/>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842361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DE2B6-25C0-DFDC-2881-5BF9508B07E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3321DD2-2B86-CF1F-C4CD-8B15438518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ABF3FA4-AE3D-ACB1-2C3A-7DA2D5A2ECF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16F78CB-233E-F6A9-FA59-B9B3CFFA78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3714D77-3E21-3CAB-70EB-DADD7CB2039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4F102DC-7B9D-3F22-E081-BBA33CDB39A9}"/>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8" name="Footer Placeholder 7">
            <a:extLst>
              <a:ext uri="{FF2B5EF4-FFF2-40B4-BE49-F238E27FC236}">
                <a16:creationId xmlns:a16="http://schemas.microsoft.com/office/drawing/2014/main" id="{EBA6A317-2116-0382-AF49-20088C3A2F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61039E-7F31-AD4E-7BDB-F70115E75207}"/>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3947472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FE0EE-B358-BF5D-4389-2B7728C6E9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3CAE485-5F86-3F3C-6976-C35ADC6C57D0}"/>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4" name="Footer Placeholder 3">
            <a:extLst>
              <a:ext uri="{FF2B5EF4-FFF2-40B4-BE49-F238E27FC236}">
                <a16:creationId xmlns:a16="http://schemas.microsoft.com/office/drawing/2014/main" id="{4180797C-9159-685F-0B03-A1EE0D2F92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31A120F-17CD-16A0-1816-3DECA73F519A}"/>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741491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0A0823-3561-4F36-A700-9EE9BDB3F09C}"/>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3" name="Footer Placeholder 2">
            <a:extLst>
              <a:ext uri="{FF2B5EF4-FFF2-40B4-BE49-F238E27FC236}">
                <a16:creationId xmlns:a16="http://schemas.microsoft.com/office/drawing/2014/main" id="{D7F75F70-E4A8-A249-852A-34A6467D6B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621708-B8E1-035A-6820-3301F810BFB9}"/>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2659384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DC24-0976-A9A3-2CE6-3EC36CF2CA2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1B28659-F020-DC82-66BC-6254B9AE1D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9FD32FF-95E0-7786-AC24-0D0D22293C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96F195C-B1A2-E791-EDFC-0E155EABA167}"/>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6" name="Footer Placeholder 5">
            <a:extLst>
              <a:ext uri="{FF2B5EF4-FFF2-40B4-BE49-F238E27FC236}">
                <a16:creationId xmlns:a16="http://schemas.microsoft.com/office/drawing/2014/main" id="{4656EFB0-CE10-1674-C50B-35B318BE4A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DB46F7-A551-0457-5EA4-D09486AACC5C}"/>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133658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A0D3-EBFF-5C9D-84BB-6EAD14F89A4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BE74ABE-8EA3-F811-6761-855170A9BA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1FACD7-6F9C-D651-6799-CC0EC7F79A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C59AB40-19B3-7A08-F6E8-DAB43A958E4C}"/>
              </a:ext>
            </a:extLst>
          </p:cNvPr>
          <p:cNvSpPr>
            <a:spLocks noGrp="1"/>
          </p:cNvSpPr>
          <p:nvPr>
            <p:ph type="dt" sz="half" idx="10"/>
          </p:nvPr>
        </p:nvSpPr>
        <p:spPr/>
        <p:txBody>
          <a:bodyPr/>
          <a:lstStyle/>
          <a:p>
            <a:fld id="{4886F032-00D8-F749-8388-DC05F341C5F6}" type="datetimeFigureOut">
              <a:rPr lang="en-US" smtClean="0"/>
              <a:t>3/17/26</a:t>
            </a:fld>
            <a:endParaRPr lang="en-US"/>
          </a:p>
        </p:txBody>
      </p:sp>
      <p:sp>
        <p:nvSpPr>
          <p:cNvPr id="6" name="Footer Placeholder 5">
            <a:extLst>
              <a:ext uri="{FF2B5EF4-FFF2-40B4-BE49-F238E27FC236}">
                <a16:creationId xmlns:a16="http://schemas.microsoft.com/office/drawing/2014/main" id="{3D541026-6972-301C-D53B-0872A61E7E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93DB0A-99DD-0433-2940-3A6EAB71445F}"/>
              </a:ext>
            </a:extLst>
          </p:cNvPr>
          <p:cNvSpPr>
            <a:spLocks noGrp="1"/>
          </p:cNvSpPr>
          <p:nvPr>
            <p:ph type="sldNum" sz="quarter" idx="12"/>
          </p:nvPr>
        </p:nvSpPr>
        <p:spPr/>
        <p:txBody>
          <a:bodyPr/>
          <a:lstStyle/>
          <a:p>
            <a:fld id="{B0FB7575-2428-0449-B2F5-6E37A8943662}" type="slidenum">
              <a:rPr lang="en-US" smtClean="0"/>
              <a:t>‹#›</a:t>
            </a:fld>
            <a:endParaRPr lang="en-US"/>
          </a:p>
        </p:txBody>
      </p:sp>
    </p:spTree>
    <p:extLst>
      <p:ext uri="{BB962C8B-B14F-4D97-AF65-F5344CB8AC3E}">
        <p14:creationId xmlns:p14="http://schemas.microsoft.com/office/powerpoint/2010/main" val="2362232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DE087B-23B1-0E37-2EA6-69BACF165A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26C2C4-3DBA-CB23-B051-5E12B79882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DF93F95-455C-5299-8039-878FB2ADC4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886F032-00D8-F749-8388-DC05F341C5F6}" type="datetimeFigureOut">
              <a:rPr lang="en-US" smtClean="0"/>
              <a:t>3/17/26</a:t>
            </a:fld>
            <a:endParaRPr lang="en-US"/>
          </a:p>
        </p:txBody>
      </p:sp>
      <p:sp>
        <p:nvSpPr>
          <p:cNvPr id="5" name="Footer Placeholder 4">
            <a:extLst>
              <a:ext uri="{FF2B5EF4-FFF2-40B4-BE49-F238E27FC236}">
                <a16:creationId xmlns:a16="http://schemas.microsoft.com/office/drawing/2014/main" id="{0CABC321-F990-31D1-34C7-8C689099AA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F96C255-9C90-830E-A420-75BEA30DDF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0FB7575-2428-0449-B2F5-6E37A8943662}" type="slidenum">
              <a:rPr lang="en-US" smtClean="0"/>
              <a:t>‹#›</a:t>
            </a:fld>
            <a:endParaRPr lang="en-US"/>
          </a:p>
        </p:txBody>
      </p:sp>
    </p:spTree>
    <p:extLst>
      <p:ext uri="{BB962C8B-B14F-4D97-AF65-F5344CB8AC3E}">
        <p14:creationId xmlns:p14="http://schemas.microsoft.com/office/powerpoint/2010/main" val="944447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nobelprize.org/mediaplayer/index.php?id=149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180DE06-7362-4888-AADA-7AADD57AC4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331384" y="679730"/>
            <a:ext cx="4171994" cy="3932729"/>
          </a:xfrm>
        </p:spPr>
        <p:txBody>
          <a:bodyPr>
            <a:normAutofit/>
          </a:bodyPr>
          <a:lstStyle/>
          <a:p>
            <a:pPr algn="l"/>
            <a:br>
              <a:rPr lang="en-US" sz="5100" dirty="0"/>
            </a:br>
            <a:r>
              <a:rPr lang="en-US" sz="5100" dirty="0"/>
              <a:t>Revolution and Reaction</a:t>
            </a:r>
          </a:p>
        </p:txBody>
      </p:sp>
      <p:grpSp>
        <p:nvGrpSpPr>
          <p:cNvPr id="11" name="Group 10">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2218698" y="2733627"/>
            <a:ext cx="1340409" cy="5777807"/>
            <a:chOff x="329184" y="2"/>
            <a:chExt cx="524256" cy="5777807"/>
          </a:xfrm>
        </p:grpSpPr>
        <p:cxnSp>
          <p:nvCxnSpPr>
            <p:cNvPr id="12" name="Straight Connector 11">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2"/>
              <a:ext cx="524256" cy="5666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Subtitle 2"/>
          <p:cNvSpPr>
            <a:spLocks noGrp="1"/>
          </p:cNvSpPr>
          <p:nvPr>
            <p:ph type="subTitle" idx="1"/>
          </p:nvPr>
        </p:nvSpPr>
        <p:spPr>
          <a:xfrm>
            <a:off x="7331383" y="5227455"/>
            <a:ext cx="3876085" cy="857461"/>
          </a:xfrm>
        </p:spPr>
        <p:txBody>
          <a:bodyPr>
            <a:normAutofit/>
          </a:bodyPr>
          <a:lstStyle/>
          <a:p>
            <a:pPr algn="l"/>
            <a:r>
              <a:rPr lang="en-US" sz="1500"/>
              <a:t> </a:t>
            </a:r>
          </a:p>
          <a:p>
            <a:pPr algn="l"/>
            <a:br>
              <a:rPr lang="en-US" sz="1500"/>
            </a:br>
            <a:endParaRPr lang="en-US" sz="1500"/>
          </a:p>
        </p:txBody>
      </p:sp>
      <p:sp>
        <p:nvSpPr>
          <p:cNvPr id="15" name="Rectangle 1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623" y="372533"/>
            <a:ext cx="6116779" cy="606872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Wk8 Ch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662" y="612553"/>
            <a:ext cx="4914700" cy="5632894"/>
          </a:xfrm>
          <a:prstGeom prst="rect">
            <a:avLst/>
          </a:prstGeom>
        </p:spPr>
      </p:pic>
    </p:spTree>
    <p:extLst>
      <p:ext uri="{BB962C8B-B14F-4D97-AF65-F5344CB8AC3E}">
        <p14:creationId xmlns:p14="http://schemas.microsoft.com/office/powerpoint/2010/main" val="12709474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Latin American Reactions</a:t>
            </a:r>
          </a:p>
        </p:txBody>
      </p:sp>
      <p:sp>
        <p:nvSpPr>
          <p:cNvPr id="3" name="Content Placeholder 2"/>
          <p:cNvSpPr>
            <a:spLocks noGrp="1"/>
          </p:cNvSpPr>
          <p:nvPr>
            <p:ph idx="1"/>
          </p:nvPr>
        </p:nvSpPr>
        <p:spPr>
          <a:xfrm>
            <a:off x="1981200" y="1934498"/>
            <a:ext cx="8229600" cy="4525963"/>
          </a:xfrm>
        </p:spPr>
        <p:txBody>
          <a:bodyPr>
            <a:normAutofit/>
          </a:bodyPr>
          <a:lstStyle/>
          <a:p>
            <a:r>
              <a:rPr lang="en-US" dirty="0"/>
              <a:t>Heralds new sense of self-determination: ‘Now we are the citizens of all humanity’ (Octavio Paz)</a:t>
            </a:r>
          </a:p>
          <a:p>
            <a:endParaRPr lang="en-US" dirty="0"/>
          </a:p>
          <a:p>
            <a:r>
              <a:rPr lang="en-US" dirty="0"/>
              <a:t>Inspires guerrilla </a:t>
            </a:r>
            <a:r>
              <a:rPr lang="en-US" i="1" dirty="0" err="1"/>
              <a:t>foco</a:t>
            </a:r>
            <a:r>
              <a:rPr lang="en-US" dirty="0"/>
              <a:t> movements throughout Latin America.</a:t>
            </a:r>
          </a:p>
          <a:p>
            <a:endParaRPr lang="en-US" dirty="0"/>
          </a:p>
          <a:p>
            <a:r>
              <a:rPr lang="en-US" dirty="0"/>
              <a:t>Inspires electoral, socialist success.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37523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e.g. Douglas Bravo in Venezuela</a:t>
            </a:r>
            <a:br>
              <a:rPr lang="en-GB" dirty="0"/>
            </a:br>
            <a:endParaRPr lang="en-US" dirty="0"/>
          </a:p>
        </p:txBody>
      </p:sp>
      <p:pic>
        <p:nvPicPr>
          <p:cNvPr id="4" name="Content Placeholder 3" descr="Screen Shot 2019-02-27 at 8.40.58 AM.png"/>
          <p:cNvPicPr>
            <a:picLocks noGrp="1" noChangeAspect="1"/>
          </p:cNvPicPr>
          <p:nvPr>
            <p:ph idx="1"/>
          </p:nvPr>
        </p:nvPicPr>
        <p:blipFill>
          <a:blip r:embed="rId3">
            <a:extLst>
              <a:ext uri="{28A0092B-C50C-407E-A947-70E740481C1C}">
                <a14:useLocalDpi xmlns:a14="http://schemas.microsoft.com/office/drawing/2010/main" val="0"/>
              </a:ext>
            </a:extLst>
          </a:blip>
          <a:srcRect t="16123" b="16123"/>
          <a:stretch>
            <a:fillRect/>
          </a:stretch>
        </p:blipFill>
        <p:spPr/>
      </p:pic>
    </p:spTree>
    <p:extLst>
      <p:ext uri="{BB962C8B-B14F-4D97-AF65-F5344CB8AC3E}">
        <p14:creationId xmlns:p14="http://schemas.microsoft.com/office/powerpoint/2010/main" val="2194334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couple of men in military uniforms&#10;&#10;AI-generated content may be incorrect.">
            <a:extLst>
              <a:ext uri="{FF2B5EF4-FFF2-40B4-BE49-F238E27FC236}">
                <a16:creationId xmlns:a16="http://schemas.microsoft.com/office/drawing/2014/main" id="{9AFAB6F5-73CB-FE95-5DDB-7F99607D376F}"/>
              </a:ext>
            </a:extLst>
          </p:cNvPr>
          <p:cNvPicPr>
            <a:picLocks noChangeAspect="1"/>
          </p:cNvPicPr>
          <p:nvPr/>
        </p:nvPicPr>
        <p:blipFill>
          <a:blip r:embed="rId2"/>
          <a:srcRect l="8625" r="265" b="1"/>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eg. Colombian Guerrilla-ELN/ FARC</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71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200" kern="1200">
                <a:solidFill>
                  <a:srgbClr val="FFFFFF"/>
                </a:solidFill>
                <a:latin typeface="+mj-lt"/>
                <a:ea typeface="+mj-ea"/>
                <a:cs typeface="+mj-cs"/>
              </a:rPr>
              <a:t>1965 Ciudad Madera (Mexico) barracks attack</a:t>
            </a:r>
            <a:br>
              <a:rPr lang="en-US" sz="2200" kern="1200">
                <a:solidFill>
                  <a:srgbClr val="FFFFFF"/>
                </a:solidFill>
                <a:latin typeface="+mj-lt"/>
                <a:ea typeface="+mj-ea"/>
                <a:cs typeface="+mj-cs"/>
              </a:rPr>
            </a:br>
            <a:endParaRPr lang="en-US" sz="2200" kern="1200">
              <a:solidFill>
                <a:srgbClr val="FFFFFF"/>
              </a:solidFill>
              <a:latin typeface="+mj-lt"/>
              <a:ea typeface="+mj-ea"/>
              <a:cs typeface="+mj-cs"/>
            </a:endParaRPr>
          </a:p>
        </p:txBody>
      </p:sp>
      <p:pic>
        <p:nvPicPr>
          <p:cNvPr id="4" name="Content Placeholder 3" descr="Screen Shot 2019-02-27 at 8.44.22 AM.png"/>
          <p:cNvPicPr>
            <a:picLocks noGrp="1" noChangeAspect="1"/>
          </p:cNvPicPr>
          <p:nvPr>
            <p:ph idx="1"/>
          </p:nvPr>
        </p:nvPicPr>
        <p:blipFill>
          <a:blip r:embed="rId2">
            <a:extLst>
              <a:ext uri="{28A0092B-C50C-407E-A947-70E740481C1C}">
                <a14:useLocalDpi xmlns:a14="http://schemas.microsoft.com/office/drawing/2010/main" val="0"/>
              </a:ext>
            </a:extLst>
          </a:blip>
          <a:srcRect t="1551" b="1551"/>
          <a:stretch>
            <a:fillRect/>
          </a:stretch>
        </p:blipFill>
        <p:spPr>
          <a:xfrm>
            <a:off x="4038600" y="1450926"/>
            <a:ext cx="7188199" cy="3952759"/>
          </a:xfrm>
          <a:prstGeom prst="rect">
            <a:avLst/>
          </a:prstGeom>
        </p:spPr>
      </p:pic>
    </p:spTree>
    <p:extLst>
      <p:ext uri="{BB962C8B-B14F-4D97-AF65-F5344CB8AC3E}">
        <p14:creationId xmlns:p14="http://schemas.microsoft.com/office/powerpoint/2010/main" val="648778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DA216DF-C268-4A25-A2DC-51E15F550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8881" y="4474080"/>
            <a:ext cx="10909640" cy="1065836"/>
          </a:xfrm>
        </p:spPr>
        <p:txBody>
          <a:bodyPr vert="horz" lIns="91440" tIns="45720" rIns="91440" bIns="45720" rtlCol="0" anchor="ctr">
            <a:normAutofit/>
          </a:bodyPr>
          <a:lstStyle/>
          <a:p>
            <a:pPr algn="ctr"/>
            <a:br>
              <a:rPr lang="en-US" sz="2100"/>
            </a:br>
            <a:r>
              <a:rPr lang="en-US" sz="2100"/>
              <a:t>Cultural  capital: Latin American literature “boom”</a:t>
            </a:r>
            <a:br>
              <a:rPr lang="en-US" sz="2100"/>
            </a:br>
            <a:endParaRPr lang="en-US" sz="2100"/>
          </a:p>
        </p:txBody>
      </p:sp>
      <p:pic>
        <p:nvPicPr>
          <p:cNvPr id="5" name="Picture 4" descr="A book cover with a boat and a mermaid&#10;&#10;AI-generated content may be incorrect.">
            <a:extLst>
              <a:ext uri="{FF2B5EF4-FFF2-40B4-BE49-F238E27FC236}">
                <a16:creationId xmlns:a16="http://schemas.microsoft.com/office/drawing/2014/main" id="{0A7AA5C3-5962-C678-9C61-8160C7EC3B55}"/>
              </a:ext>
            </a:extLst>
          </p:cNvPr>
          <p:cNvPicPr>
            <a:picLocks noChangeAspect="1"/>
          </p:cNvPicPr>
          <p:nvPr/>
        </p:nvPicPr>
        <p:blipFill>
          <a:blip r:embed="rId2"/>
          <a:stretch>
            <a:fillRect/>
          </a:stretch>
        </p:blipFill>
        <p:spPr>
          <a:xfrm>
            <a:off x="775811" y="164592"/>
            <a:ext cx="2810065" cy="4087368"/>
          </a:xfrm>
          <a:prstGeom prst="rect">
            <a:avLst/>
          </a:prstGeom>
        </p:spPr>
      </p:pic>
      <p:pic>
        <p:nvPicPr>
          <p:cNvPr id="7" name="Picture 6" descr="A book with a picture of two glasses&#10;&#10;AI-generated content may be incorrect.">
            <a:extLst>
              <a:ext uri="{FF2B5EF4-FFF2-40B4-BE49-F238E27FC236}">
                <a16:creationId xmlns:a16="http://schemas.microsoft.com/office/drawing/2014/main" id="{17C513C7-F7F4-B0FE-2D7B-6BE8656E1296}"/>
              </a:ext>
            </a:extLst>
          </p:cNvPr>
          <p:cNvPicPr>
            <a:picLocks noChangeAspect="1"/>
          </p:cNvPicPr>
          <p:nvPr/>
        </p:nvPicPr>
        <p:blipFill>
          <a:blip r:embed="rId3"/>
          <a:stretch>
            <a:fillRect/>
          </a:stretch>
        </p:blipFill>
        <p:spPr>
          <a:xfrm>
            <a:off x="4667932" y="164592"/>
            <a:ext cx="2871375" cy="4087368"/>
          </a:xfrm>
          <a:prstGeom prst="rect">
            <a:avLst/>
          </a:prstGeom>
        </p:spPr>
      </p:pic>
      <p:pic>
        <p:nvPicPr>
          <p:cNvPr id="4" name="Content Placeholder 3" descr="Screen Shot 2019-02-27 at 8.31.45 AM.png"/>
          <p:cNvPicPr>
            <a:picLocks noGrp="1" noChangeAspect="1"/>
          </p:cNvPicPr>
          <p:nvPr>
            <p:ph idx="1"/>
          </p:nvPr>
        </p:nvPicPr>
        <p:blipFill>
          <a:blip r:embed="rId4">
            <a:extLst>
              <a:ext uri="{28A0092B-C50C-407E-A947-70E740481C1C}">
                <a14:useLocalDpi xmlns:a14="http://schemas.microsoft.com/office/drawing/2010/main" val="0"/>
              </a:ext>
            </a:extLst>
          </a:blip>
          <a:srcRect t="10842" b="10842"/>
          <a:stretch>
            <a:fillRect/>
          </a:stretch>
        </p:blipFill>
        <p:spPr>
          <a:xfrm>
            <a:off x="8147304" y="1174457"/>
            <a:ext cx="3758184" cy="2067638"/>
          </a:xfrm>
          <a:prstGeom prst="rect">
            <a:avLst/>
          </a:prstGeom>
        </p:spPr>
      </p:pic>
      <p:sp>
        <p:nvSpPr>
          <p:cNvPr id="14" name="sketch line">
            <a:extLst>
              <a:ext uri="{FF2B5EF4-FFF2-40B4-BE49-F238E27FC236}">
                <a16:creationId xmlns:a16="http://schemas.microsoft.com/office/drawing/2014/main" id="{DE127D07-37F2-4FE3-9F47-F0CD6740D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5634765"/>
            <a:ext cx="5410200" cy="18288"/>
          </a:xfrm>
          <a:custGeom>
            <a:avLst/>
            <a:gdLst>
              <a:gd name="csX0" fmla="*/ 0 w 5410200"/>
              <a:gd name="csY0" fmla="*/ 0 h 18288"/>
              <a:gd name="csX1" fmla="*/ 568071 w 5410200"/>
              <a:gd name="csY1" fmla="*/ 0 h 18288"/>
              <a:gd name="csX2" fmla="*/ 1298448 w 5410200"/>
              <a:gd name="csY2" fmla="*/ 0 h 18288"/>
              <a:gd name="csX3" fmla="*/ 1920621 w 5410200"/>
              <a:gd name="csY3" fmla="*/ 0 h 18288"/>
              <a:gd name="csX4" fmla="*/ 2488692 w 5410200"/>
              <a:gd name="csY4" fmla="*/ 0 h 18288"/>
              <a:gd name="csX5" fmla="*/ 3219069 w 5410200"/>
              <a:gd name="csY5" fmla="*/ 0 h 18288"/>
              <a:gd name="csX6" fmla="*/ 3895344 w 5410200"/>
              <a:gd name="csY6" fmla="*/ 0 h 18288"/>
              <a:gd name="csX7" fmla="*/ 4571619 w 5410200"/>
              <a:gd name="csY7" fmla="*/ 0 h 18288"/>
              <a:gd name="csX8" fmla="*/ 5410200 w 5410200"/>
              <a:gd name="csY8" fmla="*/ 0 h 18288"/>
              <a:gd name="csX9" fmla="*/ 5410200 w 5410200"/>
              <a:gd name="csY9" fmla="*/ 18288 h 18288"/>
              <a:gd name="csX10" fmla="*/ 4842129 w 5410200"/>
              <a:gd name="csY10" fmla="*/ 18288 h 18288"/>
              <a:gd name="csX11" fmla="*/ 4328160 w 5410200"/>
              <a:gd name="csY11" fmla="*/ 18288 h 18288"/>
              <a:gd name="csX12" fmla="*/ 3597783 w 5410200"/>
              <a:gd name="csY12" fmla="*/ 18288 h 18288"/>
              <a:gd name="csX13" fmla="*/ 3029712 w 5410200"/>
              <a:gd name="csY13" fmla="*/ 18288 h 18288"/>
              <a:gd name="csX14" fmla="*/ 2299335 w 5410200"/>
              <a:gd name="csY14" fmla="*/ 18288 h 18288"/>
              <a:gd name="csX15" fmla="*/ 1514856 w 5410200"/>
              <a:gd name="csY15" fmla="*/ 18288 h 18288"/>
              <a:gd name="csX16" fmla="*/ 892683 w 5410200"/>
              <a:gd name="csY16" fmla="*/ 18288 h 18288"/>
              <a:gd name="csX17" fmla="*/ 0 w 5410200"/>
              <a:gd name="csY17" fmla="*/ 18288 h 18288"/>
              <a:gd name="csX18" fmla="*/ 0 w 5410200"/>
              <a:gd name="csY1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5492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erson holding a microphone and raising his hand&#10;&#10;AI-generated content may be incorrect.">
            <a:extLst>
              <a:ext uri="{FF2B5EF4-FFF2-40B4-BE49-F238E27FC236}">
                <a16:creationId xmlns:a16="http://schemas.microsoft.com/office/drawing/2014/main" id="{08F86C87-9EF3-F997-9E79-AFE0EF2AB007}"/>
              </a:ext>
            </a:extLst>
          </p:cNvPr>
          <p:cNvPicPr>
            <a:picLocks noGrp="1" noChangeAspect="1"/>
          </p:cNvPicPr>
          <p:nvPr>
            <p:ph idx="1"/>
          </p:nvPr>
        </p:nvPicPr>
        <p:blipFill>
          <a:blip r:embed="rId2"/>
          <a:srcRect t="10000"/>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5061B3-76E6-EB46-FDA9-84FD1D7DA987}"/>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Electoral Succes: Chile 1970</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128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men in military uniforms&#10;&#10;AI-generated content may be incorrect.">
            <a:extLst>
              <a:ext uri="{FF2B5EF4-FFF2-40B4-BE49-F238E27FC236}">
                <a16:creationId xmlns:a16="http://schemas.microsoft.com/office/drawing/2014/main" id="{8CBF9E4A-F475-3BDF-905B-BDD83711612D}"/>
              </a:ext>
            </a:extLst>
          </p:cNvPr>
          <p:cNvPicPr>
            <a:picLocks noChangeAspect="1"/>
          </p:cNvPicPr>
          <p:nvPr/>
        </p:nvPicPr>
        <p:blipFill>
          <a:blip r:embed="rId2"/>
          <a:srcRect l="8580" r="12461"/>
          <a:stretch>
            <a:fillRect/>
          </a:stretch>
        </p:blipFill>
        <p:spPr>
          <a:xfrm>
            <a:off x="1"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45B4ABE-E282-92AB-ACAF-4149E445A419}"/>
              </a:ext>
            </a:extLst>
          </p:cNvPr>
          <p:cNvSpPr>
            <a:spLocks noGrp="1"/>
          </p:cNvSpPr>
          <p:nvPr>
            <p:ph type="title"/>
          </p:nvPr>
        </p:nvSpPr>
        <p:spPr>
          <a:xfrm>
            <a:off x="7531610" y="365125"/>
            <a:ext cx="3822189" cy="1899912"/>
          </a:xfrm>
        </p:spPr>
        <p:txBody>
          <a:bodyPr>
            <a:normAutofit/>
          </a:bodyPr>
          <a:lstStyle/>
          <a:p>
            <a:r>
              <a:rPr lang="en-US" sz="4000"/>
              <a:t>Reaction</a:t>
            </a:r>
          </a:p>
        </p:txBody>
      </p:sp>
      <p:sp>
        <p:nvSpPr>
          <p:cNvPr id="3" name="Content Placeholder 2">
            <a:extLst>
              <a:ext uri="{FF2B5EF4-FFF2-40B4-BE49-F238E27FC236}">
                <a16:creationId xmlns:a16="http://schemas.microsoft.com/office/drawing/2014/main" id="{2B14B5EA-BEE5-2D6F-97E6-1D9264A37153}"/>
              </a:ext>
            </a:extLst>
          </p:cNvPr>
          <p:cNvSpPr>
            <a:spLocks noGrp="1"/>
          </p:cNvSpPr>
          <p:nvPr>
            <p:ph idx="1"/>
          </p:nvPr>
        </p:nvSpPr>
        <p:spPr>
          <a:xfrm>
            <a:off x="7531610" y="2434201"/>
            <a:ext cx="3822189" cy="3742762"/>
          </a:xfrm>
        </p:spPr>
        <p:txBody>
          <a:bodyPr>
            <a:normAutofit/>
          </a:bodyPr>
          <a:lstStyle/>
          <a:p>
            <a:endParaRPr lang="en-US" sz="1900" dirty="0"/>
          </a:p>
          <a:p>
            <a:r>
              <a:rPr lang="en-US" sz="1900" dirty="0"/>
              <a:t>1954 Guatemala coup against Jacobo Arbenz was the example,</a:t>
            </a:r>
          </a:p>
          <a:p>
            <a:pPr lvl="1"/>
            <a:r>
              <a:rPr lang="en-US" sz="1900" dirty="0"/>
              <a:t>Use of psyops (paid journalists, fake radio stations) used to </a:t>
            </a:r>
          </a:p>
          <a:p>
            <a:pPr lvl="2"/>
            <a:r>
              <a:rPr lang="en-US" sz="1500" dirty="0"/>
              <a:t>persuade U.S. public that Guatemala a threat </a:t>
            </a:r>
          </a:p>
          <a:p>
            <a:pPr lvl="2"/>
            <a:r>
              <a:rPr lang="en-US" sz="1500" dirty="0"/>
              <a:t>to persuade Guatemalans that their country was in chaos, and that only strong military figure could bring order</a:t>
            </a:r>
          </a:p>
          <a:p>
            <a:pPr lvl="1"/>
            <a:r>
              <a:rPr lang="en-US" sz="1900" dirty="0"/>
              <a:t>Use of military </a:t>
            </a:r>
          </a:p>
          <a:p>
            <a:pPr lvl="1"/>
            <a:endParaRPr lang="en-US" sz="1900" dirty="0"/>
          </a:p>
        </p:txBody>
      </p:sp>
    </p:spTree>
    <p:extLst>
      <p:ext uri="{BB962C8B-B14F-4D97-AF65-F5344CB8AC3E}">
        <p14:creationId xmlns:p14="http://schemas.microsoft.com/office/powerpoint/2010/main" val="3927373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Screen Shot 2019-02-27 at 8.34.04 AM.png">
            <a:extLst>
              <a:ext uri="{FF2B5EF4-FFF2-40B4-BE49-F238E27FC236}">
                <a16:creationId xmlns:a16="http://schemas.microsoft.com/office/drawing/2014/main" id="{8DF794D6-495F-7CFD-AAEA-194CAE9B65B6}"/>
              </a:ext>
            </a:extLst>
          </p:cNvPr>
          <p:cNvPicPr>
            <a:picLocks noChangeAspect="1"/>
          </p:cNvPicPr>
          <p:nvPr/>
        </p:nvPicPr>
        <p:blipFill>
          <a:blip r:embed="rId2">
            <a:extLst>
              <a:ext uri="{28A0092B-C50C-407E-A947-70E740481C1C}">
                <a14:useLocalDpi xmlns:a14="http://schemas.microsoft.com/office/drawing/2010/main" val="0"/>
              </a:ext>
            </a:extLst>
          </a:blip>
          <a:srcRect l="3825" r="25075"/>
          <a:stretch>
            <a:fillRect/>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A42CFB-F0D6-35C1-6CAE-F562F9081FC7}"/>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solidFill>
                  <a:schemeClr val="bg1"/>
                </a:solidFill>
              </a:rPr>
              <a:t>Over the decades, U.S. added to its strategies</a:t>
            </a:r>
          </a:p>
        </p:txBody>
      </p:sp>
      <p:sp>
        <p:nvSpPr>
          <p:cNvPr id="3" name="Content Placeholder 2">
            <a:extLst>
              <a:ext uri="{FF2B5EF4-FFF2-40B4-BE49-F238E27FC236}">
                <a16:creationId xmlns:a16="http://schemas.microsoft.com/office/drawing/2014/main" id="{9B13416B-F213-4B62-1D4A-E3D5D817CB9E}"/>
              </a:ext>
            </a:extLst>
          </p:cNvPr>
          <p:cNvSpPr>
            <a:spLocks noGrp="1"/>
          </p:cNvSpPr>
          <p:nvPr>
            <p:ph idx="1"/>
          </p:nvPr>
        </p:nvSpPr>
        <p:spPr>
          <a:xfrm>
            <a:off x="477980" y="4872922"/>
            <a:ext cx="4023359" cy="1208141"/>
          </a:xfrm>
        </p:spPr>
        <p:txBody>
          <a:bodyPr vert="horz" lIns="91440" tIns="45720" rIns="91440" bIns="45720" rtlCol="0">
            <a:normAutofit/>
          </a:bodyPr>
          <a:lstStyle/>
          <a:p>
            <a:pPr marL="0" indent="0">
              <a:buNone/>
            </a:pPr>
            <a:r>
              <a:rPr lang="en-US" sz="2000" dirty="0">
                <a:solidFill>
                  <a:schemeClr val="bg1"/>
                </a:solidFill>
              </a:rPr>
              <a:t>1) Training of paramilitaries e.g. Bay of Pigs</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9268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248D9D3-987B-F3C1-457D-0C8966B91DC9}"/>
              </a:ext>
            </a:extLst>
          </p:cNvPr>
          <p:cNvSpPr>
            <a:spLocks noGrp="1"/>
          </p:cNvSpPr>
          <p:nvPr>
            <p:ph type="title"/>
          </p:nvPr>
        </p:nvSpPr>
        <p:spPr>
          <a:xfrm>
            <a:off x="589560" y="856180"/>
            <a:ext cx="4560584" cy="1128068"/>
          </a:xfrm>
        </p:spPr>
        <p:txBody>
          <a:bodyPr anchor="ctr">
            <a:normAutofit/>
          </a:bodyPr>
          <a:lstStyle/>
          <a:p>
            <a:r>
              <a:rPr lang="en-US" sz="3700"/>
              <a:t>2) Training of military officials</a:t>
            </a:r>
          </a:p>
        </p:txBody>
      </p:sp>
      <p:grpSp>
        <p:nvGrpSpPr>
          <p:cNvPr id="23" name="Group 2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4" name="Rectangle 2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FC6E246-EB95-B91D-E851-3A18A5630D6B}"/>
              </a:ext>
            </a:extLst>
          </p:cNvPr>
          <p:cNvSpPr>
            <a:spLocks noGrp="1"/>
          </p:cNvSpPr>
          <p:nvPr>
            <p:ph idx="1"/>
          </p:nvPr>
        </p:nvSpPr>
        <p:spPr>
          <a:xfrm>
            <a:off x="590719" y="2330505"/>
            <a:ext cx="4559425" cy="3979585"/>
          </a:xfrm>
        </p:spPr>
        <p:txBody>
          <a:bodyPr anchor="ctr">
            <a:normAutofit/>
          </a:bodyPr>
          <a:lstStyle/>
          <a:p>
            <a:r>
              <a:rPr lang="en-US" sz="1000"/>
              <a:t>1961 Kennedy administration demands that School of the Americas in Georgia concentrates on training “anti-communist counter-insurgency techniques”</a:t>
            </a:r>
          </a:p>
          <a:p>
            <a:endParaRPr lang="en-US" sz="1000"/>
          </a:p>
          <a:p>
            <a:r>
              <a:rPr lang="en-US" sz="1000"/>
              <a:t>1961-1990, School of the Americas trains 55,000 Latin American soldiers. </a:t>
            </a:r>
          </a:p>
          <a:p>
            <a:endParaRPr lang="en-US" sz="1000"/>
          </a:p>
          <a:p>
            <a:r>
              <a:rPr lang="en-US" sz="1000"/>
              <a:t>Counter-insurgency techniques include lessons of torture and the extortion of information. </a:t>
            </a:r>
          </a:p>
          <a:p>
            <a:endParaRPr lang="en-US" sz="1000"/>
          </a:p>
          <a:p>
            <a:r>
              <a:rPr lang="en-US" sz="1000"/>
              <a:t>Former teacher, Major Joseph Blair:</a:t>
            </a:r>
          </a:p>
          <a:p>
            <a:endParaRPr lang="en-US" sz="1000"/>
          </a:p>
          <a:p>
            <a:r>
              <a:rPr lang="en-US" sz="1000"/>
              <a:t>“The doctrine that was taught was that if you want information you use physical abuse, you use false imprisonment, you use threats to family members, you use virtually any method necessary to get what you want... [including torture] and killing. If there's someone you don't want you kill them. If you can't get the information you want, if you can't get that person to shut up or to stop what they're doing you simply assassinate them, and you assassinate them with one of your death squads.”</a:t>
            </a:r>
          </a:p>
          <a:p>
            <a:endParaRPr lang="en-US" sz="1000"/>
          </a:p>
        </p:txBody>
      </p:sp>
      <p:sp>
        <p:nvSpPr>
          <p:cNvPr id="29" name="Rectangle 2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large building surrounded by trees&#10;&#10;AI-generated content may be incorrect.">
            <a:extLst>
              <a:ext uri="{FF2B5EF4-FFF2-40B4-BE49-F238E27FC236}">
                <a16:creationId xmlns:a16="http://schemas.microsoft.com/office/drawing/2014/main" id="{7EE8C34A-1292-1AC3-D75E-AB2AD39E326F}"/>
              </a:ext>
            </a:extLst>
          </p:cNvPr>
          <p:cNvPicPr>
            <a:picLocks noChangeAspect="1"/>
          </p:cNvPicPr>
          <p:nvPr/>
        </p:nvPicPr>
        <p:blipFill>
          <a:blip r:embed="rId2"/>
          <a:srcRect l="14891" r="34561" b="-1"/>
          <a:stretch>
            <a:fillRect/>
          </a:stretch>
        </p:blipFill>
        <p:spPr>
          <a:xfrm>
            <a:off x="5977788" y="799352"/>
            <a:ext cx="5425410" cy="5259296"/>
          </a:xfrm>
          <a:prstGeom prst="rect">
            <a:avLst/>
          </a:prstGeom>
        </p:spPr>
      </p:pic>
    </p:spTree>
    <p:extLst>
      <p:ext uri="{BB962C8B-B14F-4D97-AF65-F5344CB8AC3E}">
        <p14:creationId xmlns:p14="http://schemas.microsoft.com/office/powerpoint/2010/main" val="2687783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Flowchart: Document 33">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kern="1200">
                <a:solidFill>
                  <a:srgbClr val="FFFFFF"/>
                </a:solidFill>
                <a:latin typeface="+mj-lt"/>
                <a:ea typeface="+mj-ea"/>
                <a:cs typeface="+mj-cs"/>
              </a:rPr>
              <a:t>3) Assasination </a:t>
            </a:r>
          </a:p>
        </p:txBody>
      </p:sp>
      <p:pic>
        <p:nvPicPr>
          <p:cNvPr id="5" name="Content Placeholder 4" descr="A paper with writing on it&#10;&#10;AI-generated content may be incorrect.">
            <a:extLst>
              <a:ext uri="{FF2B5EF4-FFF2-40B4-BE49-F238E27FC236}">
                <a16:creationId xmlns:a16="http://schemas.microsoft.com/office/drawing/2014/main" id="{A1711336-3EAC-CAC2-5646-AEDBA45BD85C}"/>
              </a:ext>
            </a:extLst>
          </p:cNvPr>
          <p:cNvPicPr>
            <a:picLocks noGrp="1" noChangeAspect="1"/>
          </p:cNvPicPr>
          <p:nvPr>
            <p:ph idx="1"/>
          </p:nvPr>
        </p:nvPicPr>
        <p:blipFill>
          <a:blip r:embed="rId2"/>
          <a:stretch>
            <a:fillRect/>
          </a:stretch>
        </p:blipFill>
        <p:spPr>
          <a:xfrm>
            <a:off x="5475837" y="640080"/>
            <a:ext cx="4811728" cy="5578816"/>
          </a:xfrm>
          <a:prstGeom prst="rect">
            <a:avLst/>
          </a:prstGeom>
        </p:spPr>
      </p:pic>
    </p:spTree>
    <p:extLst>
      <p:ext uri="{BB962C8B-B14F-4D97-AF65-F5344CB8AC3E}">
        <p14:creationId xmlns:p14="http://schemas.microsoft.com/office/powerpoint/2010/main" val="304319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Gabriel </a:t>
            </a:r>
            <a:r>
              <a:rPr lang="en-US" dirty="0" err="1"/>
              <a:t>García</a:t>
            </a:r>
            <a:r>
              <a:rPr lang="en-US" dirty="0"/>
              <a:t> Marquez Nobel Prize Speech, 1982</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a:t>
            </a:r>
            <a:r>
              <a:rPr lang="en-GB" i="1" dirty="0"/>
              <a:t>“We have not had a moment’s rest… There have been five wars and seventeen military coups; there emerged a diabolic dictator who is carrying out, in God's name, the first Latin American ethnocide of our time. In the meantime, twenty million Latin American children died before the age of one - more than have been born in Europe since 1970. Those missing because of repression number nearly one hundred and twenty thousand, which is as if no one could account for all the inhabitants of Uppsala. Numerous women arrested while pregnant have given birth in Argentine prisons, yet nobody knows the whereabouts and identity of their children who were furtively adopted or sent to an orphanage by order of the military authorities… One million people have fled Chile, a country with a tradition of hospitality - that is, ten per cent of its population. Uruguay, a tiny nation of two and a half million inhabitants which considered itself the continent's most civilized country, has lost to exile one out of every five citizens. Since 1979, the civil war in El Salvador has produced almost one refugee every twenty minutes. The country that could be formed of all the exiles and forced emigrants of Latin America would have a population larger than that of Norway.” </a:t>
            </a:r>
          </a:p>
          <a:p>
            <a:pPr marL="0" indent="0">
              <a:buNone/>
            </a:pPr>
            <a:endParaRPr lang="en-GB" i="1" dirty="0"/>
          </a:p>
          <a:p>
            <a:pPr marL="0" indent="0">
              <a:buNone/>
            </a:pPr>
            <a:r>
              <a:rPr lang="en-GB" dirty="0">
                <a:hlinkClick r:id="rId2"/>
              </a:rPr>
              <a:t>http://www.nobelprize.org/mediaplayer/index.php?id=1496</a:t>
            </a:r>
            <a:r>
              <a:rPr lang="en-GB" dirty="0"/>
              <a:t> 6.30</a:t>
            </a:r>
          </a:p>
          <a:p>
            <a:pPr marL="0" indent="0">
              <a:buNone/>
            </a:pPr>
            <a:endParaRPr lang="en-US" dirty="0"/>
          </a:p>
        </p:txBody>
      </p:sp>
    </p:spTree>
    <p:extLst>
      <p:ext uri="{BB962C8B-B14F-4D97-AF65-F5344CB8AC3E}">
        <p14:creationId xmlns:p14="http://schemas.microsoft.com/office/powerpoint/2010/main" val="3684853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888BED7-64CF-6093-946E-E1456D43E2F4}"/>
              </a:ext>
            </a:extLst>
          </p:cNvPr>
          <p:cNvPicPr>
            <a:picLocks noChangeAspect="1"/>
          </p:cNvPicPr>
          <p:nvPr/>
        </p:nvPicPr>
        <p:blipFill>
          <a:blip r:embed="rId2"/>
          <a:srcRect l="9620" r="13956" b="9091"/>
          <a:stretch>
            <a:fillRect/>
          </a:stretch>
        </p:blipFill>
        <p:spPr>
          <a:xfrm>
            <a:off x="3522468" y="10"/>
            <a:ext cx="8669532" cy="6857990"/>
          </a:xfrm>
          <a:prstGeom prst="rect">
            <a:avLst/>
          </a:prstGeom>
        </p:spPr>
      </p:pic>
      <p:sp>
        <p:nvSpPr>
          <p:cNvPr id="12" name="Rectangle 1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A5E89AE-C0FE-9635-F126-6CD76E6F704D}"/>
              </a:ext>
            </a:extLst>
          </p:cNvPr>
          <p:cNvSpPr>
            <a:spLocks noGrp="1"/>
          </p:cNvSpPr>
          <p:nvPr>
            <p:ph type="title"/>
          </p:nvPr>
        </p:nvSpPr>
        <p:spPr>
          <a:xfrm>
            <a:off x="371094" y="1161288"/>
            <a:ext cx="3438144" cy="1124712"/>
          </a:xfrm>
        </p:spPr>
        <p:txBody>
          <a:bodyPr anchor="b">
            <a:normAutofit/>
          </a:bodyPr>
          <a:lstStyle/>
          <a:p>
            <a:r>
              <a:rPr lang="en-US" sz="2800">
                <a:solidFill>
                  <a:schemeClr val="bg1"/>
                </a:solidFill>
              </a:rPr>
              <a:t>4) Economic pressure</a:t>
            </a:r>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099C26A-BBEA-43EA-960A-D740878A0DAF}"/>
              </a:ext>
            </a:extLst>
          </p:cNvPr>
          <p:cNvSpPr>
            <a:spLocks noGrp="1"/>
          </p:cNvSpPr>
          <p:nvPr>
            <p:ph idx="1"/>
          </p:nvPr>
        </p:nvSpPr>
        <p:spPr>
          <a:xfrm>
            <a:off x="371094" y="2718054"/>
            <a:ext cx="3438906" cy="3207258"/>
          </a:xfrm>
        </p:spPr>
        <p:txBody>
          <a:bodyPr anchor="t">
            <a:normAutofit/>
          </a:bodyPr>
          <a:lstStyle/>
          <a:p>
            <a:r>
              <a:rPr lang="en-US" sz="1200">
                <a:solidFill>
                  <a:schemeClr val="bg1"/>
                </a:solidFill>
              </a:rPr>
              <a:t>In 1970 President Nixon demanded that the CIA “make the Chilean economy scream” and hence create a “coup climate”. </a:t>
            </a:r>
          </a:p>
          <a:p>
            <a:endParaRPr lang="en-US" sz="1200">
              <a:solidFill>
                <a:schemeClr val="bg1"/>
              </a:solidFill>
            </a:endParaRPr>
          </a:p>
          <a:p>
            <a:r>
              <a:rPr lang="en-US" sz="1200">
                <a:solidFill>
                  <a:schemeClr val="bg1"/>
                </a:solidFill>
              </a:rPr>
              <a:t>Pulled U.S. investments</a:t>
            </a:r>
          </a:p>
          <a:p>
            <a:endParaRPr lang="en-US" sz="1200">
              <a:solidFill>
                <a:schemeClr val="bg1"/>
              </a:solidFill>
            </a:endParaRPr>
          </a:p>
          <a:p>
            <a:r>
              <a:rPr lang="en-US" sz="1200">
                <a:solidFill>
                  <a:schemeClr val="bg1"/>
                </a:solidFill>
              </a:rPr>
              <a:t>Funded strikes</a:t>
            </a:r>
          </a:p>
          <a:p>
            <a:endParaRPr lang="en-US" sz="1200">
              <a:solidFill>
                <a:schemeClr val="bg1"/>
              </a:solidFill>
            </a:endParaRPr>
          </a:p>
          <a:p>
            <a:r>
              <a:rPr lang="en-US" sz="1200">
                <a:solidFill>
                  <a:schemeClr val="bg1"/>
                </a:solidFill>
              </a:rPr>
              <a:t>Vetoed international loans. </a:t>
            </a:r>
          </a:p>
          <a:p>
            <a:endParaRPr lang="en-US" sz="1200">
              <a:solidFill>
                <a:schemeClr val="bg1"/>
              </a:solidFill>
            </a:endParaRPr>
          </a:p>
          <a:p>
            <a:r>
              <a:rPr lang="en-US" sz="1200">
                <a:solidFill>
                  <a:schemeClr val="bg1"/>
                </a:solidFill>
              </a:rPr>
              <a:t>By 1972, inflation in Chile ran at 150%</a:t>
            </a:r>
          </a:p>
        </p:txBody>
      </p:sp>
    </p:spTree>
    <p:extLst>
      <p:ext uri="{BB962C8B-B14F-4D97-AF65-F5344CB8AC3E}">
        <p14:creationId xmlns:p14="http://schemas.microsoft.com/office/powerpoint/2010/main" val="12038814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90A269E4-2D3E-53C8-949F-AB80C25923D7}"/>
              </a:ext>
            </a:extLst>
          </p:cNvPr>
          <p:cNvSpPr>
            <a:spLocks noGrp="1"/>
          </p:cNvSpPr>
          <p:nvPr>
            <p:ph type="title"/>
          </p:nvPr>
        </p:nvSpPr>
        <p:spPr>
          <a:xfrm>
            <a:off x="838200" y="448721"/>
            <a:ext cx="4707671" cy="1225650"/>
          </a:xfrm>
        </p:spPr>
        <p:txBody>
          <a:bodyPr anchor="b">
            <a:normAutofit/>
          </a:bodyPr>
          <a:lstStyle/>
          <a:p>
            <a:r>
              <a:rPr lang="en-US" sz="2700">
                <a:solidFill>
                  <a:schemeClr val="bg1"/>
                </a:solidFill>
              </a:rPr>
              <a:t>Combination of these strategies resulted in military coups e.g. Chile 1973</a:t>
            </a:r>
          </a:p>
        </p:txBody>
      </p:sp>
      <p:cxnSp>
        <p:nvCxnSpPr>
          <p:cNvPr id="16" name="Straight Connector 15">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Content Placeholder 10">
            <a:extLst>
              <a:ext uri="{FF2B5EF4-FFF2-40B4-BE49-F238E27FC236}">
                <a16:creationId xmlns:a16="http://schemas.microsoft.com/office/drawing/2014/main" id="{DA166E37-F86B-263B-2440-227678839ACA}"/>
              </a:ext>
            </a:extLst>
          </p:cNvPr>
          <p:cNvSpPr>
            <a:spLocks noGrp="1"/>
          </p:cNvSpPr>
          <p:nvPr>
            <p:ph idx="1"/>
          </p:nvPr>
        </p:nvSpPr>
        <p:spPr>
          <a:xfrm>
            <a:off x="897769" y="1909192"/>
            <a:ext cx="4586513" cy="3647710"/>
          </a:xfrm>
        </p:spPr>
        <p:txBody>
          <a:bodyPr anchor="ctr">
            <a:normAutofit/>
          </a:bodyPr>
          <a:lstStyle/>
          <a:p>
            <a:endParaRPr lang="en-US" sz="2000" dirty="0">
              <a:solidFill>
                <a:schemeClr val="bg1"/>
              </a:solidFill>
            </a:endParaRPr>
          </a:p>
          <a:p>
            <a:endParaRPr lang="en-US" sz="2000" dirty="0">
              <a:solidFill>
                <a:schemeClr val="bg1"/>
              </a:solidFill>
            </a:endParaRPr>
          </a:p>
        </p:txBody>
      </p:sp>
      <p:pic>
        <p:nvPicPr>
          <p:cNvPr id="5" name="Content Placeholder 4" descr="A group of soldiers lying on a roof&#10;&#10;AI-generated content may be incorrect.">
            <a:extLst>
              <a:ext uri="{FF2B5EF4-FFF2-40B4-BE49-F238E27FC236}">
                <a16:creationId xmlns:a16="http://schemas.microsoft.com/office/drawing/2014/main" id="{A797C2A3-FBD8-6755-A9AF-DB887918D8FE}"/>
              </a:ext>
            </a:extLst>
          </p:cNvPr>
          <p:cNvPicPr>
            <a:picLocks noChangeAspect="1"/>
          </p:cNvPicPr>
          <p:nvPr/>
        </p:nvPicPr>
        <p:blipFill>
          <a:blip r:embed="rId2"/>
          <a:srcRect t="8797" r="-3" b="-3"/>
          <a:stretch>
            <a:fillRect/>
          </a:stretch>
        </p:blipFill>
        <p:spPr>
          <a:xfrm>
            <a:off x="6525453" y="1"/>
            <a:ext cx="5666547" cy="3398024"/>
          </a:xfrm>
          <a:prstGeom prst="rect">
            <a:avLst/>
          </a:prstGeom>
        </p:spPr>
      </p:pic>
      <p:cxnSp>
        <p:nvCxnSpPr>
          <p:cNvPr id="18" name="Straight Connector 17">
            <a:extLst>
              <a:ext uri="{FF2B5EF4-FFF2-40B4-BE49-F238E27FC236}">
                <a16:creationId xmlns:a16="http://schemas.microsoft.com/office/drawing/2014/main" id="{CA240C79-242E-4918-9F28-B101847D1CC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2277" y="3386960"/>
            <a:ext cx="566972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Picture 6" descr="A building with smoke coming out of it&#10;&#10;AI-generated content may be incorrect.">
            <a:extLst>
              <a:ext uri="{FF2B5EF4-FFF2-40B4-BE49-F238E27FC236}">
                <a16:creationId xmlns:a16="http://schemas.microsoft.com/office/drawing/2014/main" id="{C212DCFC-5747-429C-1E2E-7758014AC537}"/>
              </a:ext>
            </a:extLst>
          </p:cNvPr>
          <p:cNvPicPr>
            <a:picLocks noChangeAspect="1"/>
          </p:cNvPicPr>
          <p:nvPr/>
        </p:nvPicPr>
        <p:blipFill>
          <a:blip r:embed="rId3"/>
          <a:srcRect t="9017" r="-2" b="-2"/>
          <a:stretch>
            <a:fillRect/>
          </a:stretch>
        </p:blipFill>
        <p:spPr>
          <a:xfrm>
            <a:off x="6522277" y="3398024"/>
            <a:ext cx="5669723" cy="3469076"/>
          </a:xfrm>
          <a:prstGeom prst="rect">
            <a:avLst/>
          </a:prstGeom>
        </p:spPr>
      </p:pic>
    </p:spTree>
    <p:extLst>
      <p:ext uri="{BB962C8B-B14F-4D97-AF65-F5344CB8AC3E}">
        <p14:creationId xmlns:p14="http://schemas.microsoft.com/office/powerpoint/2010/main" val="4121279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3000"/>
                <a:satMod val="150000"/>
                <a:shade val="98000"/>
                <a:lumMod val="102000"/>
              </a:schemeClr>
            </a:gs>
            <a:gs pos="50000">
              <a:schemeClr val="bg2">
                <a:tint val="98000"/>
                <a:satMod val="130000"/>
                <a:shade val="90000"/>
                <a:lumMod val="103000"/>
              </a:schemeClr>
            </a:gs>
            <a:gs pos="100000">
              <a:schemeClr val="bg2">
                <a:shade val="63000"/>
                <a:satMod val="120000"/>
              </a:schemeClr>
            </a:gs>
          </a:gsLst>
          <a:lin ang="5400000" scaled="0"/>
        </a:gradFill>
        <a:effectLst/>
      </p:bgPr>
    </p:bg>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6AA24DE7-C336-4994-8C52-D9B3F3D0F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3311" y="953311"/>
            <a:ext cx="10603149" cy="5263867"/>
          </a:xfrm>
          <a:prstGeom prst="roundRect">
            <a:avLst>
              <a:gd name="adj" fmla="val 156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8C3F20-9E8E-4867-A15E-F8F44F0749C4}"/>
              </a:ext>
            </a:extLst>
          </p:cNvPr>
          <p:cNvSpPr>
            <a:spLocks noGrp="1"/>
          </p:cNvSpPr>
          <p:nvPr>
            <p:ph type="title"/>
          </p:nvPr>
        </p:nvSpPr>
        <p:spPr>
          <a:xfrm>
            <a:off x="640080" y="640080"/>
            <a:ext cx="2752354" cy="2709275"/>
          </a:xfrm>
          <a:prstGeom prst="rect">
            <a:avLst/>
          </a:prstGeom>
          <a:solidFill>
            <a:schemeClr val="accent1"/>
          </a:solidFill>
          <a:ln w="174625" cmpd="thinThick">
            <a:solidFill>
              <a:schemeClr val="accent1"/>
            </a:solidFill>
          </a:ln>
        </p:spPr>
        <p:txBody>
          <a:bodyPr vert="horz" lIns="91440" tIns="45720" rIns="91440" bIns="45720" rtlCol="0" anchor="ctr">
            <a:normAutofit/>
          </a:bodyPr>
          <a:lstStyle/>
          <a:p>
            <a:pPr algn="ctr"/>
            <a:r>
              <a:rPr lang="en-US" sz="2200" kern="1200">
                <a:solidFill>
                  <a:srgbClr val="FFFFFF"/>
                </a:solidFill>
                <a:latin typeface="+mj-lt"/>
                <a:ea typeface="+mj-ea"/>
                <a:cs typeface="+mj-cs"/>
              </a:rPr>
              <a:t>And paramilitary and military “dirty wars”, which involved torture and disappearance of dissidents. e.g. Brazil, Uruguay, Mexico, Argentina, Chile</a:t>
            </a:r>
          </a:p>
        </p:txBody>
      </p:sp>
      <p:pic>
        <p:nvPicPr>
          <p:cNvPr id="4" name="Content Placeholder 3">
            <a:extLst>
              <a:ext uri="{FF2B5EF4-FFF2-40B4-BE49-F238E27FC236}">
                <a16:creationId xmlns:a16="http://schemas.microsoft.com/office/drawing/2014/main" id="{53C24CC7-829C-44B1-CEED-13DCB3AC1BDA}"/>
              </a:ext>
            </a:extLst>
          </p:cNvPr>
          <p:cNvPicPr>
            <a:picLocks noGrp="1" noChangeAspect="1"/>
          </p:cNvPicPr>
          <p:nvPr>
            <p:ph idx="1"/>
          </p:nvPr>
        </p:nvPicPr>
        <p:blipFill>
          <a:blip r:embed="rId2"/>
          <a:srcRect t="8203" b="8203"/>
          <a:stretch>
            <a:fillRect/>
          </a:stretch>
        </p:blipFill>
        <p:spPr>
          <a:xfrm>
            <a:off x="4110665" y="1714222"/>
            <a:ext cx="6804078" cy="3741973"/>
          </a:xfrm>
          <a:prstGeom prst="rect">
            <a:avLst/>
          </a:prstGeom>
        </p:spPr>
      </p:pic>
    </p:spTree>
    <p:extLst>
      <p:ext uri="{BB962C8B-B14F-4D97-AF65-F5344CB8AC3E}">
        <p14:creationId xmlns:p14="http://schemas.microsoft.com/office/powerpoint/2010/main" val="1249552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C394A29-FB96-4573-9568-DADA00F59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B6135E-DFEF-6458-C35F-F6FB81300AF7}"/>
              </a:ext>
            </a:extLst>
          </p:cNvPr>
          <p:cNvSpPr>
            <a:spLocks noGrp="1"/>
          </p:cNvSpPr>
          <p:nvPr>
            <p:ph type="title"/>
          </p:nvPr>
        </p:nvSpPr>
        <p:spPr>
          <a:xfrm>
            <a:off x="838200" y="1641752"/>
            <a:ext cx="6140449" cy="1323439"/>
          </a:xfrm>
        </p:spPr>
        <p:txBody>
          <a:bodyPr anchor="t">
            <a:normAutofit/>
          </a:bodyPr>
          <a:lstStyle/>
          <a:p>
            <a:r>
              <a:rPr lang="en-US" sz="2200">
                <a:solidFill>
                  <a:schemeClr val="bg1"/>
                </a:solidFill>
              </a:rPr>
              <a:t>And rolling bloody civil wars, which often overlapped with racial divisions e.g. Guatemala, El Salvador, Colombia, southern Mexico</a:t>
            </a:r>
          </a:p>
        </p:txBody>
      </p:sp>
      <p:sp>
        <p:nvSpPr>
          <p:cNvPr id="11" name="Content Placeholder 10">
            <a:extLst>
              <a:ext uri="{FF2B5EF4-FFF2-40B4-BE49-F238E27FC236}">
                <a16:creationId xmlns:a16="http://schemas.microsoft.com/office/drawing/2014/main" id="{B25C4890-F612-7071-BCDC-8246C8A24649}"/>
              </a:ext>
            </a:extLst>
          </p:cNvPr>
          <p:cNvSpPr>
            <a:spLocks noGrp="1"/>
          </p:cNvSpPr>
          <p:nvPr>
            <p:ph idx="1"/>
          </p:nvPr>
        </p:nvSpPr>
        <p:spPr>
          <a:xfrm>
            <a:off x="838200" y="3146400"/>
            <a:ext cx="6140449" cy="2862288"/>
          </a:xfrm>
        </p:spPr>
        <p:txBody>
          <a:bodyPr>
            <a:normAutofit/>
          </a:bodyPr>
          <a:lstStyle/>
          <a:p>
            <a:endParaRPr lang="en-US" sz="2400">
              <a:solidFill>
                <a:schemeClr val="bg1">
                  <a:alpha val="80000"/>
                </a:schemeClr>
              </a:solidFill>
            </a:endParaRPr>
          </a:p>
        </p:txBody>
      </p:sp>
      <p:pic>
        <p:nvPicPr>
          <p:cNvPr id="7" name="Picture 6" descr="A view of a valley with trees and mountains&#10;&#10;AI-generated content may be incorrect.">
            <a:extLst>
              <a:ext uri="{FF2B5EF4-FFF2-40B4-BE49-F238E27FC236}">
                <a16:creationId xmlns:a16="http://schemas.microsoft.com/office/drawing/2014/main" id="{3F509C15-35E8-DD9A-DD2A-A9B1B12B19E1}"/>
              </a:ext>
            </a:extLst>
          </p:cNvPr>
          <p:cNvPicPr>
            <a:picLocks noChangeAspect="1"/>
          </p:cNvPicPr>
          <p:nvPr/>
        </p:nvPicPr>
        <p:blipFill>
          <a:blip r:embed="rId2"/>
          <a:srcRect l="4971" r="9158" b="-1"/>
          <a:stretch>
            <a:fillRect/>
          </a:stretch>
        </p:blipFill>
        <p:spPr>
          <a:xfrm>
            <a:off x="7648048" y="2"/>
            <a:ext cx="4543952" cy="3333749"/>
          </a:xfrm>
          <a:custGeom>
            <a:avLst/>
            <a:gdLst/>
            <a:ahLst/>
            <a:cxnLst/>
            <a:rect l="l" t="t" r="r" b="b"/>
            <a:pathLst>
              <a:path w="4543952" h="3333749">
                <a:moveTo>
                  <a:pt x="332842" y="2836169"/>
                </a:moveTo>
                <a:lnTo>
                  <a:pt x="332842" y="2836170"/>
                </a:lnTo>
                <a:cubicBezTo>
                  <a:pt x="336914" y="2839980"/>
                  <a:pt x="340200" y="2844314"/>
                  <a:pt x="341533" y="2848791"/>
                </a:cubicBezTo>
                <a:lnTo>
                  <a:pt x="358166" y="2903542"/>
                </a:lnTo>
                <a:lnTo>
                  <a:pt x="366072" y="2947856"/>
                </a:lnTo>
                <a:lnTo>
                  <a:pt x="361441" y="2914325"/>
                </a:lnTo>
                <a:lnTo>
                  <a:pt x="358166" y="2903542"/>
                </a:lnTo>
                <a:lnTo>
                  <a:pt x="357138" y="2897782"/>
                </a:lnTo>
                <a:cubicBezTo>
                  <a:pt x="352392" y="2881304"/>
                  <a:pt x="346534" y="2865007"/>
                  <a:pt x="341533" y="2848790"/>
                </a:cubicBezTo>
                <a:close/>
                <a:moveTo>
                  <a:pt x="296001" y="2745349"/>
                </a:moveTo>
                <a:lnTo>
                  <a:pt x="289670" y="2770755"/>
                </a:lnTo>
                <a:lnTo>
                  <a:pt x="290080" y="2778003"/>
                </a:lnTo>
                <a:lnTo>
                  <a:pt x="289301" y="2782302"/>
                </a:lnTo>
                <a:lnTo>
                  <a:pt x="290501" y="2785437"/>
                </a:lnTo>
                <a:lnTo>
                  <a:pt x="290929" y="2793020"/>
                </a:lnTo>
                <a:lnTo>
                  <a:pt x="300579" y="2811777"/>
                </a:lnTo>
                <a:lnTo>
                  <a:pt x="300582" y="2811784"/>
                </a:lnTo>
                <a:lnTo>
                  <a:pt x="300583" y="2811784"/>
                </a:lnTo>
                <a:lnTo>
                  <a:pt x="300579" y="2811777"/>
                </a:lnTo>
                <a:lnTo>
                  <a:pt x="290501" y="2785437"/>
                </a:lnTo>
                <a:lnTo>
                  <a:pt x="290080" y="2778003"/>
                </a:lnTo>
                <a:close/>
                <a:moveTo>
                  <a:pt x="418115" y="2518261"/>
                </a:moveTo>
                <a:lnTo>
                  <a:pt x="418115" y="2518262"/>
                </a:lnTo>
                <a:lnTo>
                  <a:pt x="421759" y="2545004"/>
                </a:lnTo>
                <a:lnTo>
                  <a:pt x="417545" y="2571031"/>
                </a:lnTo>
                <a:cubicBezTo>
                  <a:pt x="405543" y="2612942"/>
                  <a:pt x="372966" y="2640947"/>
                  <a:pt x="344391" y="2667998"/>
                </a:cubicBezTo>
                <a:cubicBezTo>
                  <a:pt x="320006" y="2691051"/>
                  <a:pt x="306290" y="2716960"/>
                  <a:pt x="296001" y="2745345"/>
                </a:cubicBezTo>
                <a:lnTo>
                  <a:pt x="296001" y="2745346"/>
                </a:lnTo>
                <a:cubicBezTo>
                  <a:pt x="306290" y="2716961"/>
                  <a:pt x="320006" y="2691052"/>
                  <a:pt x="344391" y="2667999"/>
                </a:cubicBezTo>
                <a:cubicBezTo>
                  <a:pt x="372966" y="2640948"/>
                  <a:pt x="405543" y="2612943"/>
                  <a:pt x="417545" y="2571032"/>
                </a:cubicBezTo>
                <a:cubicBezTo>
                  <a:pt x="420117" y="2561983"/>
                  <a:pt x="421593" y="2553553"/>
                  <a:pt x="421760" y="2545004"/>
                </a:cubicBezTo>
                <a:lnTo>
                  <a:pt x="421759" y="2545004"/>
                </a:lnTo>
                <a:lnTo>
                  <a:pt x="421760" y="2545003"/>
                </a:lnTo>
                <a:cubicBezTo>
                  <a:pt x="421926" y="2536454"/>
                  <a:pt x="420783" y="2527787"/>
                  <a:pt x="418115" y="2518261"/>
                </a:cubicBezTo>
                <a:close/>
                <a:moveTo>
                  <a:pt x="414227" y="2440913"/>
                </a:moveTo>
                <a:lnTo>
                  <a:pt x="409472" y="2463014"/>
                </a:lnTo>
                <a:lnTo>
                  <a:pt x="409472" y="2463015"/>
                </a:lnTo>
                <a:lnTo>
                  <a:pt x="411535" y="2490548"/>
                </a:lnTo>
                <a:lnTo>
                  <a:pt x="418115" y="2518259"/>
                </a:lnTo>
                <a:lnTo>
                  <a:pt x="409472" y="2463015"/>
                </a:lnTo>
                <a:close/>
                <a:moveTo>
                  <a:pt x="817328" y="1508455"/>
                </a:moveTo>
                <a:lnTo>
                  <a:pt x="845421" y="1596210"/>
                </a:lnTo>
                <a:cubicBezTo>
                  <a:pt x="847898" y="1604975"/>
                  <a:pt x="846373" y="1615833"/>
                  <a:pt x="843517" y="1624977"/>
                </a:cubicBezTo>
                <a:cubicBezTo>
                  <a:pt x="833801" y="1656220"/>
                  <a:pt x="809415" y="1676033"/>
                  <a:pt x="786935" y="1697750"/>
                </a:cubicBezTo>
                <a:cubicBezTo>
                  <a:pt x="777029" y="1707276"/>
                  <a:pt x="769981" y="1720420"/>
                  <a:pt x="764267" y="1733185"/>
                </a:cubicBezTo>
                <a:cubicBezTo>
                  <a:pt x="749595" y="1766332"/>
                  <a:pt x="736452" y="1800243"/>
                  <a:pt x="722546" y="1833772"/>
                </a:cubicBezTo>
                <a:cubicBezTo>
                  <a:pt x="721212" y="1837010"/>
                  <a:pt x="717783" y="1839676"/>
                  <a:pt x="714925" y="1842155"/>
                </a:cubicBezTo>
                <a:cubicBezTo>
                  <a:pt x="684824" y="1866919"/>
                  <a:pt x="654535" y="1891494"/>
                  <a:pt x="624434" y="1916451"/>
                </a:cubicBezTo>
                <a:cubicBezTo>
                  <a:pt x="618720" y="1921213"/>
                  <a:pt x="614528" y="1928073"/>
                  <a:pt x="609004" y="1933216"/>
                </a:cubicBezTo>
                <a:cubicBezTo>
                  <a:pt x="601384" y="1940456"/>
                  <a:pt x="594143" y="1949600"/>
                  <a:pt x="584999" y="1953410"/>
                </a:cubicBezTo>
                <a:cubicBezTo>
                  <a:pt x="556234" y="1965221"/>
                  <a:pt x="543850" y="1987891"/>
                  <a:pt x="538516" y="2016466"/>
                </a:cubicBezTo>
                <a:cubicBezTo>
                  <a:pt x="533563" y="2042567"/>
                  <a:pt x="529371" y="2068666"/>
                  <a:pt x="523657" y="2094575"/>
                </a:cubicBezTo>
                <a:cubicBezTo>
                  <a:pt x="516799" y="2126198"/>
                  <a:pt x="509369" y="2157633"/>
                  <a:pt x="500986" y="2188876"/>
                </a:cubicBezTo>
                <a:cubicBezTo>
                  <a:pt x="497366" y="2202401"/>
                  <a:pt x="493176" y="2216689"/>
                  <a:pt x="485746" y="2228311"/>
                </a:cubicBezTo>
                <a:cubicBezTo>
                  <a:pt x="465171" y="2260887"/>
                  <a:pt x="451265" y="2295750"/>
                  <a:pt x="456789" y="2334041"/>
                </a:cubicBezTo>
                <a:cubicBezTo>
                  <a:pt x="461171" y="2364712"/>
                  <a:pt x="449931" y="2390431"/>
                  <a:pt x="432404" y="2409482"/>
                </a:cubicBezTo>
                <a:cubicBezTo>
                  <a:pt x="424451" y="2418151"/>
                  <a:pt x="418938" y="2426974"/>
                  <a:pt x="415303" y="2435910"/>
                </a:cubicBezTo>
                <a:lnTo>
                  <a:pt x="432404" y="2409483"/>
                </a:lnTo>
                <a:cubicBezTo>
                  <a:pt x="449931" y="2390432"/>
                  <a:pt x="461171" y="2364713"/>
                  <a:pt x="456789" y="2334042"/>
                </a:cubicBezTo>
                <a:cubicBezTo>
                  <a:pt x="451265" y="2295751"/>
                  <a:pt x="465171" y="2260888"/>
                  <a:pt x="485746" y="2228312"/>
                </a:cubicBezTo>
                <a:cubicBezTo>
                  <a:pt x="493176" y="2216690"/>
                  <a:pt x="497366" y="2202402"/>
                  <a:pt x="500986" y="2188877"/>
                </a:cubicBezTo>
                <a:cubicBezTo>
                  <a:pt x="509369" y="2157634"/>
                  <a:pt x="516799" y="2126199"/>
                  <a:pt x="523657" y="2094576"/>
                </a:cubicBezTo>
                <a:cubicBezTo>
                  <a:pt x="529371" y="2068667"/>
                  <a:pt x="533563" y="2042568"/>
                  <a:pt x="538516" y="2016467"/>
                </a:cubicBezTo>
                <a:cubicBezTo>
                  <a:pt x="543850" y="1987892"/>
                  <a:pt x="556234" y="1965222"/>
                  <a:pt x="584999" y="1953411"/>
                </a:cubicBezTo>
                <a:cubicBezTo>
                  <a:pt x="594143" y="1949601"/>
                  <a:pt x="601384" y="1940457"/>
                  <a:pt x="609004" y="1933217"/>
                </a:cubicBezTo>
                <a:cubicBezTo>
                  <a:pt x="614528" y="1928074"/>
                  <a:pt x="618720" y="1921214"/>
                  <a:pt x="624434" y="1916452"/>
                </a:cubicBezTo>
                <a:cubicBezTo>
                  <a:pt x="654535" y="1891495"/>
                  <a:pt x="684824" y="1866920"/>
                  <a:pt x="714925" y="1842156"/>
                </a:cubicBezTo>
                <a:cubicBezTo>
                  <a:pt x="717783" y="1839677"/>
                  <a:pt x="721212" y="1837011"/>
                  <a:pt x="722546" y="1833773"/>
                </a:cubicBezTo>
                <a:cubicBezTo>
                  <a:pt x="736452" y="1800244"/>
                  <a:pt x="749596" y="1766333"/>
                  <a:pt x="764267" y="1733186"/>
                </a:cubicBezTo>
                <a:cubicBezTo>
                  <a:pt x="769981" y="1720421"/>
                  <a:pt x="777029" y="1707277"/>
                  <a:pt x="786936" y="1697751"/>
                </a:cubicBezTo>
                <a:cubicBezTo>
                  <a:pt x="809416" y="1676034"/>
                  <a:pt x="833801" y="1656221"/>
                  <a:pt x="843517" y="1624978"/>
                </a:cubicBezTo>
                <a:cubicBezTo>
                  <a:pt x="846374" y="1615834"/>
                  <a:pt x="847899" y="1604976"/>
                  <a:pt x="845422" y="1596211"/>
                </a:cubicBezTo>
                <a:close/>
                <a:moveTo>
                  <a:pt x="798723" y="1459070"/>
                </a:moveTo>
                <a:lnTo>
                  <a:pt x="807941" y="1481569"/>
                </a:lnTo>
                <a:lnTo>
                  <a:pt x="798724" y="1459071"/>
                </a:lnTo>
                <a:close/>
                <a:moveTo>
                  <a:pt x="779530" y="1268755"/>
                </a:moveTo>
                <a:lnTo>
                  <a:pt x="774363" y="1286066"/>
                </a:lnTo>
                <a:cubicBezTo>
                  <a:pt x="759789" y="1306927"/>
                  <a:pt x="753550" y="1328549"/>
                  <a:pt x="752025" y="1350624"/>
                </a:cubicBezTo>
                <a:lnTo>
                  <a:pt x="757620" y="1413837"/>
                </a:lnTo>
                <a:lnTo>
                  <a:pt x="752026" y="1350625"/>
                </a:lnTo>
                <a:cubicBezTo>
                  <a:pt x="753550" y="1328550"/>
                  <a:pt x="759790" y="1306927"/>
                  <a:pt x="774363" y="1286067"/>
                </a:cubicBezTo>
                <a:cubicBezTo>
                  <a:pt x="777506" y="1281686"/>
                  <a:pt x="779078" y="1275399"/>
                  <a:pt x="779530" y="1268755"/>
                </a:cubicBezTo>
                <a:close/>
                <a:moveTo>
                  <a:pt x="837801" y="773032"/>
                </a:moveTo>
                <a:lnTo>
                  <a:pt x="829801" y="854376"/>
                </a:lnTo>
                <a:cubicBezTo>
                  <a:pt x="827515" y="878953"/>
                  <a:pt x="826753" y="903719"/>
                  <a:pt x="798747" y="915340"/>
                </a:cubicBezTo>
                <a:cubicBezTo>
                  <a:pt x="794365" y="917056"/>
                  <a:pt x="791127" y="922770"/>
                  <a:pt x="788269" y="927152"/>
                </a:cubicBezTo>
                <a:cubicBezTo>
                  <a:pt x="744261" y="994782"/>
                  <a:pt x="745405" y="1030977"/>
                  <a:pt x="791889" y="1097084"/>
                </a:cubicBezTo>
                <a:cubicBezTo>
                  <a:pt x="796651" y="1103942"/>
                  <a:pt x="800081" y="1118610"/>
                  <a:pt x="796271" y="1123182"/>
                </a:cubicBezTo>
                <a:cubicBezTo>
                  <a:pt x="780459" y="1142614"/>
                  <a:pt x="773411" y="1162951"/>
                  <a:pt x="771553" y="1184026"/>
                </a:cubicBezTo>
                <a:cubicBezTo>
                  <a:pt x="773411" y="1162951"/>
                  <a:pt x="780460" y="1142615"/>
                  <a:pt x="796272" y="1123183"/>
                </a:cubicBezTo>
                <a:cubicBezTo>
                  <a:pt x="800082" y="1118611"/>
                  <a:pt x="796652" y="1103943"/>
                  <a:pt x="791890" y="1097085"/>
                </a:cubicBezTo>
                <a:cubicBezTo>
                  <a:pt x="745406" y="1030978"/>
                  <a:pt x="744262" y="994783"/>
                  <a:pt x="788270" y="927153"/>
                </a:cubicBezTo>
                <a:cubicBezTo>
                  <a:pt x="791128" y="922771"/>
                  <a:pt x="794366" y="917057"/>
                  <a:pt x="798748" y="915341"/>
                </a:cubicBezTo>
                <a:cubicBezTo>
                  <a:pt x="826753" y="903720"/>
                  <a:pt x="827515" y="878954"/>
                  <a:pt x="829801" y="854377"/>
                </a:cubicBezTo>
                <a:cubicBezTo>
                  <a:pt x="832277" y="827327"/>
                  <a:pt x="835515" y="800274"/>
                  <a:pt x="837801" y="773033"/>
                </a:cubicBezTo>
                <a:close/>
                <a:moveTo>
                  <a:pt x="782400" y="517848"/>
                </a:moveTo>
                <a:lnTo>
                  <a:pt x="791317" y="556044"/>
                </a:lnTo>
                <a:cubicBezTo>
                  <a:pt x="793413" y="564045"/>
                  <a:pt x="798937" y="572619"/>
                  <a:pt x="797795" y="580047"/>
                </a:cubicBezTo>
                <a:cubicBezTo>
                  <a:pt x="794461" y="601575"/>
                  <a:pt x="796890" y="622198"/>
                  <a:pt x="801176" y="642534"/>
                </a:cubicBezTo>
                <a:lnTo>
                  <a:pt x="813700" y="694925"/>
                </a:lnTo>
                <a:lnTo>
                  <a:pt x="801177" y="642535"/>
                </a:lnTo>
                <a:cubicBezTo>
                  <a:pt x="796891" y="622198"/>
                  <a:pt x="794462" y="601576"/>
                  <a:pt x="797796" y="580048"/>
                </a:cubicBezTo>
                <a:cubicBezTo>
                  <a:pt x="798938" y="572620"/>
                  <a:pt x="793414" y="564046"/>
                  <a:pt x="791318" y="556045"/>
                </a:cubicBezTo>
                <a:close/>
                <a:moveTo>
                  <a:pt x="783887" y="313530"/>
                </a:moveTo>
                <a:lnTo>
                  <a:pt x="786245" y="324055"/>
                </a:lnTo>
                <a:cubicBezTo>
                  <a:pt x="786031" y="328961"/>
                  <a:pt x="785126" y="334581"/>
                  <a:pt x="784459" y="338867"/>
                </a:cubicBezTo>
                <a:lnTo>
                  <a:pt x="784454" y="338895"/>
                </a:lnTo>
                <a:lnTo>
                  <a:pt x="778363" y="367325"/>
                </a:lnTo>
                <a:lnTo>
                  <a:pt x="774553" y="395637"/>
                </a:lnTo>
                <a:lnTo>
                  <a:pt x="784454" y="338895"/>
                </a:lnTo>
                <a:lnTo>
                  <a:pt x="784460" y="338868"/>
                </a:lnTo>
                <a:cubicBezTo>
                  <a:pt x="785794" y="330296"/>
                  <a:pt x="788080" y="316387"/>
                  <a:pt x="783888" y="313531"/>
                </a:cubicBezTo>
                <a:close/>
                <a:moveTo>
                  <a:pt x="761560" y="281565"/>
                </a:moveTo>
                <a:lnTo>
                  <a:pt x="766454" y="295412"/>
                </a:lnTo>
                <a:lnTo>
                  <a:pt x="766455" y="295412"/>
                </a:lnTo>
                <a:close/>
                <a:moveTo>
                  <a:pt x="774880" y="24483"/>
                </a:moveTo>
                <a:lnTo>
                  <a:pt x="777142" y="74126"/>
                </a:lnTo>
                <a:cubicBezTo>
                  <a:pt x="775758" y="100171"/>
                  <a:pt x="771253" y="125873"/>
                  <a:pt x="767023" y="151566"/>
                </a:cubicBezTo>
                <a:lnTo>
                  <a:pt x="766824" y="153385"/>
                </a:lnTo>
                <a:lnTo>
                  <a:pt x="763010" y="177268"/>
                </a:lnTo>
                <a:lnTo>
                  <a:pt x="758551" y="228941"/>
                </a:lnTo>
                <a:lnTo>
                  <a:pt x="766824" y="153385"/>
                </a:lnTo>
                <a:lnTo>
                  <a:pt x="771220" y="125858"/>
                </a:lnTo>
                <a:cubicBezTo>
                  <a:pt x="773910" y="108700"/>
                  <a:pt x="776220" y="91489"/>
                  <a:pt x="777143" y="74126"/>
                </a:cubicBezTo>
                <a:close/>
                <a:moveTo>
                  <a:pt x="313355" y="0"/>
                </a:moveTo>
                <a:lnTo>
                  <a:pt x="777461" y="0"/>
                </a:lnTo>
                <a:lnTo>
                  <a:pt x="4543952" y="0"/>
                </a:lnTo>
                <a:lnTo>
                  <a:pt x="4543952" y="3333749"/>
                </a:lnTo>
                <a:lnTo>
                  <a:pt x="399547" y="3333749"/>
                </a:lnTo>
                <a:lnTo>
                  <a:pt x="398922" y="3329057"/>
                </a:lnTo>
                <a:cubicBezTo>
                  <a:pt x="389540" y="3276477"/>
                  <a:pt x="376205" y="3224564"/>
                  <a:pt x="363250" y="3172651"/>
                </a:cubicBezTo>
                <a:lnTo>
                  <a:pt x="350796" y="3077399"/>
                </a:lnTo>
                <a:lnTo>
                  <a:pt x="362488" y="2982146"/>
                </a:lnTo>
                <a:cubicBezTo>
                  <a:pt x="365441" y="2970573"/>
                  <a:pt x="366442" y="2959154"/>
                  <a:pt x="366072" y="2947860"/>
                </a:cubicBezTo>
                <a:lnTo>
                  <a:pt x="362488" y="2982145"/>
                </a:lnTo>
                <a:cubicBezTo>
                  <a:pt x="354392" y="3014150"/>
                  <a:pt x="350582" y="3045774"/>
                  <a:pt x="350796" y="3077398"/>
                </a:cubicBezTo>
                <a:lnTo>
                  <a:pt x="350796" y="3077399"/>
                </a:lnTo>
                <a:cubicBezTo>
                  <a:pt x="351010" y="3109023"/>
                  <a:pt x="355249" y="3140647"/>
                  <a:pt x="363250" y="3172652"/>
                </a:cubicBezTo>
                <a:cubicBezTo>
                  <a:pt x="376205" y="3224565"/>
                  <a:pt x="389540" y="3276478"/>
                  <a:pt x="398922" y="3329058"/>
                </a:cubicBezTo>
                <a:lnTo>
                  <a:pt x="399546" y="3333749"/>
                </a:lnTo>
                <a:lnTo>
                  <a:pt x="12516" y="3333749"/>
                </a:lnTo>
                <a:lnTo>
                  <a:pt x="12910" y="3318768"/>
                </a:lnTo>
                <a:cubicBezTo>
                  <a:pt x="12243" y="3314101"/>
                  <a:pt x="9909" y="3308767"/>
                  <a:pt x="6718" y="3304076"/>
                </a:cubicBezTo>
                <a:lnTo>
                  <a:pt x="0" y="3297654"/>
                </a:lnTo>
                <a:lnTo>
                  <a:pt x="0" y="3207864"/>
                </a:lnTo>
                <a:lnTo>
                  <a:pt x="15553" y="3186768"/>
                </a:lnTo>
                <a:cubicBezTo>
                  <a:pt x="28483" y="3162326"/>
                  <a:pt x="30484" y="3134644"/>
                  <a:pt x="36341" y="3107497"/>
                </a:cubicBezTo>
                <a:cubicBezTo>
                  <a:pt x="41105" y="3085400"/>
                  <a:pt x="41295" y="3064824"/>
                  <a:pt x="38057" y="3042725"/>
                </a:cubicBezTo>
                <a:cubicBezTo>
                  <a:pt x="30817" y="2994719"/>
                  <a:pt x="41105" y="2948044"/>
                  <a:pt x="54249" y="2901940"/>
                </a:cubicBezTo>
                <a:cubicBezTo>
                  <a:pt x="63012" y="2871459"/>
                  <a:pt x="68346" y="2840216"/>
                  <a:pt x="77300" y="2809927"/>
                </a:cubicBezTo>
                <a:cubicBezTo>
                  <a:pt x="84158" y="2787256"/>
                  <a:pt x="92351" y="2764587"/>
                  <a:pt x="103399" y="2743823"/>
                </a:cubicBezTo>
                <a:cubicBezTo>
                  <a:pt x="119594" y="2713720"/>
                  <a:pt x="143978" y="2687433"/>
                  <a:pt x="137500" y="2649140"/>
                </a:cubicBezTo>
                <a:cubicBezTo>
                  <a:pt x="131786" y="2615418"/>
                  <a:pt x="143786" y="2584939"/>
                  <a:pt x="155217" y="2554076"/>
                </a:cubicBezTo>
                <a:cubicBezTo>
                  <a:pt x="163599" y="2531406"/>
                  <a:pt x="172173" y="2508739"/>
                  <a:pt x="177507" y="2485304"/>
                </a:cubicBezTo>
                <a:cubicBezTo>
                  <a:pt x="183794" y="2457489"/>
                  <a:pt x="181126" y="2426056"/>
                  <a:pt x="192748" y="2401289"/>
                </a:cubicBezTo>
                <a:cubicBezTo>
                  <a:pt x="204940" y="2375380"/>
                  <a:pt x="196748" y="2353856"/>
                  <a:pt x="193318" y="2330803"/>
                </a:cubicBezTo>
                <a:cubicBezTo>
                  <a:pt x="187984" y="2294036"/>
                  <a:pt x="178077" y="2257456"/>
                  <a:pt x="190652" y="2220309"/>
                </a:cubicBezTo>
                <a:cubicBezTo>
                  <a:pt x="205892" y="2175160"/>
                  <a:pt x="222275" y="2130390"/>
                  <a:pt x="236753" y="2085051"/>
                </a:cubicBezTo>
                <a:cubicBezTo>
                  <a:pt x="242280" y="2067522"/>
                  <a:pt x="244566" y="2048665"/>
                  <a:pt x="247042" y="2030375"/>
                </a:cubicBezTo>
                <a:cubicBezTo>
                  <a:pt x="249138" y="2013040"/>
                  <a:pt x="243804" y="1992276"/>
                  <a:pt x="251804" y="1978937"/>
                </a:cubicBezTo>
                <a:cubicBezTo>
                  <a:pt x="272379" y="1944646"/>
                  <a:pt x="282475" y="1909405"/>
                  <a:pt x="282475" y="1869777"/>
                </a:cubicBezTo>
                <a:cubicBezTo>
                  <a:pt x="282475" y="1854917"/>
                  <a:pt x="291049" y="1840438"/>
                  <a:pt x="292573" y="1825390"/>
                </a:cubicBezTo>
                <a:cubicBezTo>
                  <a:pt x="294477" y="1804813"/>
                  <a:pt x="299622" y="1781191"/>
                  <a:pt x="292381" y="1763284"/>
                </a:cubicBezTo>
                <a:cubicBezTo>
                  <a:pt x="275237" y="1721182"/>
                  <a:pt x="289525" y="1687083"/>
                  <a:pt x="306480" y="1650314"/>
                </a:cubicBezTo>
                <a:cubicBezTo>
                  <a:pt x="323244" y="1614117"/>
                  <a:pt x="336579" y="1576016"/>
                  <a:pt x="347629" y="1537534"/>
                </a:cubicBezTo>
                <a:cubicBezTo>
                  <a:pt x="351629" y="1523056"/>
                  <a:pt x="344961" y="1505721"/>
                  <a:pt x="343629" y="1489717"/>
                </a:cubicBezTo>
                <a:cubicBezTo>
                  <a:pt x="343247" y="1484001"/>
                  <a:pt x="342675" y="1477714"/>
                  <a:pt x="344581" y="1472572"/>
                </a:cubicBezTo>
                <a:cubicBezTo>
                  <a:pt x="362870" y="1422851"/>
                  <a:pt x="376776" y="1372365"/>
                  <a:pt x="367252" y="1318453"/>
                </a:cubicBezTo>
                <a:cubicBezTo>
                  <a:pt x="366298" y="1313501"/>
                  <a:pt x="368394" y="1307975"/>
                  <a:pt x="369728" y="1303021"/>
                </a:cubicBezTo>
                <a:cubicBezTo>
                  <a:pt x="376586" y="1278826"/>
                  <a:pt x="387444" y="1255203"/>
                  <a:pt x="389921" y="1230630"/>
                </a:cubicBezTo>
                <a:cubicBezTo>
                  <a:pt x="396017" y="1170048"/>
                  <a:pt x="398495" y="1109088"/>
                  <a:pt x="402495" y="1048122"/>
                </a:cubicBezTo>
                <a:cubicBezTo>
                  <a:pt x="402685" y="1044312"/>
                  <a:pt x="402685" y="1040312"/>
                  <a:pt x="404019" y="1036884"/>
                </a:cubicBezTo>
                <a:cubicBezTo>
                  <a:pt x="412211" y="1014403"/>
                  <a:pt x="409543" y="994782"/>
                  <a:pt x="393923" y="975730"/>
                </a:cubicBezTo>
                <a:cubicBezTo>
                  <a:pt x="387064" y="967347"/>
                  <a:pt x="383444" y="955917"/>
                  <a:pt x="379634" y="945441"/>
                </a:cubicBezTo>
                <a:cubicBezTo>
                  <a:pt x="373918" y="930008"/>
                  <a:pt x="368394" y="914197"/>
                  <a:pt x="364774" y="898195"/>
                </a:cubicBezTo>
                <a:cubicBezTo>
                  <a:pt x="361346" y="882381"/>
                  <a:pt x="356583" y="865427"/>
                  <a:pt x="359250" y="850186"/>
                </a:cubicBezTo>
                <a:cubicBezTo>
                  <a:pt x="364012" y="822753"/>
                  <a:pt x="374680" y="796652"/>
                  <a:pt x="381730" y="769602"/>
                </a:cubicBezTo>
                <a:cubicBezTo>
                  <a:pt x="384206" y="760267"/>
                  <a:pt x="383824" y="749979"/>
                  <a:pt x="384016" y="740265"/>
                </a:cubicBezTo>
                <a:cubicBezTo>
                  <a:pt x="384586" y="717974"/>
                  <a:pt x="379062" y="695113"/>
                  <a:pt x="394875" y="674920"/>
                </a:cubicBezTo>
                <a:cubicBezTo>
                  <a:pt x="409733" y="656252"/>
                  <a:pt x="405353" y="637389"/>
                  <a:pt x="394113" y="617769"/>
                </a:cubicBezTo>
                <a:cubicBezTo>
                  <a:pt x="386110" y="603670"/>
                  <a:pt x="379824" y="587669"/>
                  <a:pt x="376776" y="571857"/>
                </a:cubicBezTo>
                <a:cubicBezTo>
                  <a:pt x="372586" y="550138"/>
                  <a:pt x="370870" y="528612"/>
                  <a:pt x="373348" y="505179"/>
                </a:cubicBezTo>
                <a:cubicBezTo>
                  <a:pt x="375062" y="488604"/>
                  <a:pt x="375824" y="475078"/>
                  <a:pt x="385920" y="462123"/>
                </a:cubicBezTo>
                <a:cubicBezTo>
                  <a:pt x="387444" y="460029"/>
                  <a:pt x="387826" y="456219"/>
                  <a:pt x="387634" y="453361"/>
                </a:cubicBezTo>
                <a:cubicBezTo>
                  <a:pt x="384396" y="415832"/>
                  <a:pt x="386110" y="378683"/>
                  <a:pt x="388399" y="340771"/>
                </a:cubicBezTo>
                <a:cubicBezTo>
                  <a:pt x="391445" y="292576"/>
                  <a:pt x="382492" y="241898"/>
                  <a:pt x="350487" y="200179"/>
                </a:cubicBezTo>
                <a:cubicBezTo>
                  <a:pt x="345723" y="194082"/>
                  <a:pt x="343629" y="184938"/>
                  <a:pt x="342485" y="176936"/>
                </a:cubicBezTo>
                <a:cubicBezTo>
                  <a:pt x="337533" y="139216"/>
                  <a:pt x="334103" y="101305"/>
                  <a:pt x="328579" y="63584"/>
                </a:cubicBezTo>
                <a:cubicBezTo>
                  <a:pt x="325530" y="43009"/>
                  <a:pt x="322862" y="21483"/>
                  <a:pt x="314480" y="2814"/>
                </a:cubicBezTo>
                <a:close/>
              </a:path>
            </a:pathLst>
          </a:custGeom>
        </p:spPr>
      </p:pic>
      <p:pic>
        <p:nvPicPr>
          <p:cNvPr id="5" name="Content Placeholder 4" descr="A group of men in military uniforms&#10;&#10;AI-generated content may be incorrect.">
            <a:extLst>
              <a:ext uri="{FF2B5EF4-FFF2-40B4-BE49-F238E27FC236}">
                <a16:creationId xmlns:a16="http://schemas.microsoft.com/office/drawing/2014/main" id="{03091D50-708F-0EB7-FAC1-B5FEAA36808C}"/>
              </a:ext>
            </a:extLst>
          </p:cNvPr>
          <p:cNvPicPr>
            <a:picLocks noChangeAspect="1"/>
          </p:cNvPicPr>
          <p:nvPr/>
        </p:nvPicPr>
        <p:blipFill>
          <a:blip r:embed="rId3"/>
          <a:srcRect l="17537" r="1" b="1"/>
          <a:stretch>
            <a:fillRect/>
          </a:stretch>
        </p:blipFill>
        <p:spPr>
          <a:xfrm>
            <a:off x="7648048" y="3524252"/>
            <a:ext cx="4543952" cy="3333748"/>
          </a:xfrm>
          <a:custGeom>
            <a:avLst/>
            <a:gdLst/>
            <a:ahLst/>
            <a:cxnLst/>
            <a:rect l="l" t="t" r="r" b="b"/>
            <a:pathLst>
              <a:path w="4543952" h="3333748">
                <a:moveTo>
                  <a:pt x="296953" y="3138288"/>
                </a:moveTo>
                <a:lnTo>
                  <a:pt x="296953" y="3138289"/>
                </a:lnTo>
                <a:lnTo>
                  <a:pt x="296954" y="3138291"/>
                </a:lnTo>
                <a:lnTo>
                  <a:pt x="311551" y="3178723"/>
                </a:lnTo>
                <a:lnTo>
                  <a:pt x="297715" y="3218299"/>
                </a:lnTo>
                <a:lnTo>
                  <a:pt x="297714" y="3218302"/>
                </a:lnTo>
                <a:lnTo>
                  <a:pt x="283011" y="3252547"/>
                </a:lnTo>
                <a:lnTo>
                  <a:pt x="278238" y="3287809"/>
                </a:lnTo>
                <a:lnTo>
                  <a:pt x="278237" y="3287810"/>
                </a:lnTo>
                <a:lnTo>
                  <a:pt x="278237" y="3287811"/>
                </a:lnTo>
                <a:lnTo>
                  <a:pt x="278238" y="3287809"/>
                </a:lnTo>
                <a:lnTo>
                  <a:pt x="297714" y="3218302"/>
                </a:lnTo>
                <a:lnTo>
                  <a:pt x="297715" y="3218300"/>
                </a:lnTo>
                <a:cubicBezTo>
                  <a:pt x="306003" y="3204966"/>
                  <a:pt x="311147" y="3191916"/>
                  <a:pt x="311551" y="3178724"/>
                </a:cubicBezTo>
                <a:lnTo>
                  <a:pt x="311551" y="3178723"/>
                </a:lnTo>
                <a:lnTo>
                  <a:pt x="308405" y="3158774"/>
                </a:lnTo>
                <a:lnTo>
                  <a:pt x="296954" y="3138291"/>
                </a:lnTo>
                <a:close/>
                <a:moveTo>
                  <a:pt x="328959" y="3040367"/>
                </a:moveTo>
                <a:lnTo>
                  <a:pt x="306480" y="3064372"/>
                </a:lnTo>
                <a:cubicBezTo>
                  <a:pt x="298003" y="3073325"/>
                  <a:pt x="291954" y="3087089"/>
                  <a:pt x="289858" y="3100971"/>
                </a:cubicBezTo>
                <a:lnTo>
                  <a:pt x="289858" y="3100972"/>
                </a:lnTo>
                <a:lnTo>
                  <a:pt x="289870" y="3121299"/>
                </a:lnTo>
                <a:lnTo>
                  <a:pt x="296953" y="3138287"/>
                </a:lnTo>
                <a:lnTo>
                  <a:pt x="289858" y="3100972"/>
                </a:lnTo>
                <a:lnTo>
                  <a:pt x="306480" y="3064373"/>
                </a:lnTo>
                <a:cubicBezTo>
                  <a:pt x="312576" y="3057894"/>
                  <a:pt x="318672" y="3051226"/>
                  <a:pt x="328959" y="3040368"/>
                </a:cubicBezTo>
                <a:close/>
                <a:moveTo>
                  <a:pt x="248638" y="2914728"/>
                </a:moveTo>
                <a:cubicBezTo>
                  <a:pt x="258140" y="2919824"/>
                  <a:pt x="265617" y="2927397"/>
                  <a:pt x="268569" y="2939588"/>
                </a:cubicBezTo>
                <a:lnTo>
                  <a:pt x="268572" y="2939596"/>
                </a:lnTo>
                <a:lnTo>
                  <a:pt x="279556" y="2983799"/>
                </a:lnTo>
                <a:lnTo>
                  <a:pt x="282367" y="2988759"/>
                </a:lnTo>
                <a:lnTo>
                  <a:pt x="284834" y="2997551"/>
                </a:lnTo>
                <a:lnTo>
                  <a:pt x="301172" y="3021942"/>
                </a:lnTo>
                <a:lnTo>
                  <a:pt x="301172" y="3021941"/>
                </a:lnTo>
                <a:lnTo>
                  <a:pt x="282367" y="2988759"/>
                </a:lnTo>
                <a:lnTo>
                  <a:pt x="268572" y="2939596"/>
                </a:lnTo>
                <a:lnTo>
                  <a:pt x="268569" y="2939587"/>
                </a:lnTo>
                <a:close/>
                <a:moveTo>
                  <a:pt x="166047" y="2867990"/>
                </a:moveTo>
                <a:lnTo>
                  <a:pt x="173364" y="2883080"/>
                </a:lnTo>
                <a:lnTo>
                  <a:pt x="173364" y="2883079"/>
                </a:lnTo>
                <a:close/>
                <a:moveTo>
                  <a:pt x="157695" y="2469038"/>
                </a:moveTo>
                <a:lnTo>
                  <a:pt x="157695" y="2469039"/>
                </a:lnTo>
                <a:cubicBezTo>
                  <a:pt x="158837" y="2480279"/>
                  <a:pt x="158647" y="2493233"/>
                  <a:pt x="164171" y="2502188"/>
                </a:cubicBezTo>
                <a:cubicBezTo>
                  <a:pt x="181508" y="2530573"/>
                  <a:pt x="200176" y="2558006"/>
                  <a:pt x="220371" y="2584486"/>
                </a:cubicBezTo>
                <a:lnTo>
                  <a:pt x="234064" y="2609062"/>
                </a:lnTo>
                <a:lnTo>
                  <a:pt x="218468" y="2631347"/>
                </a:lnTo>
                <a:lnTo>
                  <a:pt x="218465" y="2631349"/>
                </a:lnTo>
                <a:cubicBezTo>
                  <a:pt x="196176" y="2651544"/>
                  <a:pt x="184556" y="2676691"/>
                  <a:pt x="179794" y="2704503"/>
                </a:cubicBezTo>
                <a:cubicBezTo>
                  <a:pt x="172363" y="2748511"/>
                  <a:pt x="166077" y="2792898"/>
                  <a:pt x="162457" y="2837286"/>
                </a:cubicBezTo>
                <a:lnTo>
                  <a:pt x="162457" y="2837287"/>
                </a:lnTo>
                <a:lnTo>
                  <a:pt x="179794" y="2704504"/>
                </a:lnTo>
                <a:cubicBezTo>
                  <a:pt x="184556" y="2676692"/>
                  <a:pt x="196176" y="2651545"/>
                  <a:pt x="218465" y="2631350"/>
                </a:cubicBezTo>
                <a:lnTo>
                  <a:pt x="218468" y="2631347"/>
                </a:lnTo>
                <a:lnTo>
                  <a:pt x="230364" y="2618937"/>
                </a:lnTo>
                <a:lnTo>
                  <a:pt x="234064" y="2609062"/>
                </a:lnTo>
                <a:lnTo>
                  <a:pt x="234064" y="2609061"/>
                </a:lnTo>
                <a:cubicBezTo>
                  <a:pt x="233993" y="2602631"/>
                  <a:pt x="229039" y="2595821"/>
                  <a:pt x="220371" y="2584485"/>
                </a:cubicBezTo>
                <a:cubicBezTo>
                  <a:pt x="200176" y="2558005"/>
                  <a:pt x="181508" y="2530572"/>
                  <a:pt x="164171" y="2502187"/>
                </a:cubicBezTo>
                <a:cubicBezTo>
                  <a:pt x="158647" y="2493232"/>
                  <a:pt x="158837" y="2480278"/>
                  <a:pt x="157695" y="2469038"/>
                </a:cubicBezTo>
                <a:close/>
                <a:moveTo>
                  <a:pt x="401733" y="697138"/>
                </a:moveTo>
                <a:lnTo>
                  <a:pt x="396017" y="728761"/>
                </a:lnTo>
                <a:cubicBezTo>
                  <a:pt x="383824" y="753148"/>
                  <a:pt x="368204" y="775817"/>
                  <a:pt x="356201" y="800392"/>
                </a:cubicBezTo>
                <a:cubicBezTo>
                  <a:pt x="350487" y="812204"/>
                  <a:pt x="347439" y="826301"/>
                  <a:pt x="347247" y="839637"/>
                </a:cubicBezTo>
                <a:lnTo>
                  <a:pt x="347247" y="839638"/>
                </a:lnTo>
                <a:cubicBezTo>
                  <a:pt x="346295" y="879073"/>
                  <a:pt x="346295" y="918509"/>
                  <a:pt x="348009" y="957752"/>
                </a:cubicBezTo>
                <a:cubicBezTo>
                  <a:pt x="350677" y="1022524"/>
                  <a:pt x="351249" y="1088248"/>
                  <a:pt x="408019" y="1134922"/>
                </a:cubicBezTo>
                <a:cubicBezTo>
                  <a:pt x="412591" y="1138734"/>
                  <a:pt x="415259" y="1146924"/>
                  <a:pt x="416021" y="1153403"/>
                </a:cubicBezTo>
                <a:cubicBezTo>
                  <a:pt x="419640" y="1183312"/>
                  <a:pt x="420022" y="1213983"/>
                  <a:pt x="425928" y="1243512"/>
                </a:cubicBezTo>
                <a:lnTo>
                  <a:pt x="427237" y="1276230"/>
                </a:lnTo>
                <a:lnTo>
                  <a:pt x="412401" y="1304663"/>
                </a:lnTo>
                <a:cubicBezTo>
                  <a:pt x="404115" y="1313450"/>
                  <a:pt x="397114" y="1322961"/>
                  <a:pt x="391971" y="1333064"/>
                </a:cubicBezTo>
                <a:lnTo>
                  <a:pt x="390221" y="1339090"/>
                </a:lnTo>
                <a:lnTo>
                  <a:pt x="387469" y="1343361"/>
                </a:lnTo>
                <a:lnTo>
                  <a:pt x="382691" y="1365022"/>
                </a:lnTo>
                <a:lnTo>
                  <a:pt x="382691" y="1365023"/>
                </a:lnTo>
                <a:cubicBezTo>
                  <a:pt x="382122" y="1372461"/>
                  <a:pt x="382634" y="1380105"/>
                  <a:pt x="384396" y="1387916"/>
                </a:cubicBezTo>
                <a:lnTo>
                  <a:pt x="385799" y="1409552"/>
                </a:lnTo>
                <a:lnTo>
                  <a:pt x="378247" y="1433200"/>
                </a:lnTo>
                <a:lnTo>
                  <a:pt x="360964" y="1462784"/>
                </a:lnTo>
                <a:cubicBezTo>
                  <a:pt x="349725" y="1479548"/>
                  <a:pt x="335627" y="1498599"/>
                  <a:pt x="334485" y="1517268"/>
                </a:cubicBezTo>
                <a:lnTo>
                  <a:pt x="334484" y="1517275"/>
                </a:lnTo>
                <a:lnTo>
                  <a:pt x="327690" y="1546330"/>
                </a:lnTo>
                <a:lnTo>
                  <a:pt x="321371" y="1563170"/>
                </a:lnTo>
                <a:lnTo>
                  <a:pt x="321364" y="1563197"/>
                </a:lnTo>
                <a:lnTo>
                  <a:pt x="315482" y="1578208"/>
                </a:lnTo>
                <a:lnTo>
                  <a:pt x="308338" y="1608967"/>
                </a:lnTo>
                <a:lnTo>
                  <a:pt x="308337" y="1608971"/>
                </a:lnTo>
                <a:lnTo>
                  <a:pt x="308337" y="1608972"/>
                </a:lnTo>
                <a:lnTo>
                  <a:pt x="315052" y="1641861"/>
                </a:lnTo>
                <a:lnTo>
                  <a:pt x="314362" y="1647837"/>
                </a:lnTo>
                <a:cubicBezTo>
                  <a:pt x="313481" y="1650147"/>
                  <a:pt x="312290" y="1652623"/>
                  <a:pt x="311814" y="1654814"/>
                </a:cubicBezTo>
                <a:lnTo>
                  <a:pt x="311814" y="1654815"/>
                </a:lnTo>
                <a:cubicBezTo>
                  <a:pt x="304574" y="1689869"/>
                  <a:pt x="311624" y="1722826"/>
                  <a:pt x="335437" y="1748544"/>
                </a:cubicBezTo>
                <a:lnTo>
                  <a:pt x="360397" y="1797098"/>
                </a:lnTo>
                <a:lnTo>
                  <a:pt x="364317" y="1830761"/>
                </a:lnTo>
                <a:lnTo>
                  <a:pt x="359440" y="1861131"/>
                </a:lnTo>
                <a:cubicBezTo>
                  <a:pt x="356201" y="1874468"/>
                  <a:pt x="353915" y="1887804"/>
                  <a:pt x="351249" y="1901329"/>
                </a:cubicBezTo>
                <a:cubicBezTo>
                  <a:pt x="347439" y="1919617"/>
                  <a:pt x="343437" y="1938098"/>
                  <a:pt x="339627" y="1956384"/>
                </a:cubicBezTo>
                <a:cubicBezTo>
                  <a:pt x="337722" y="1965244"/>
                  <a:pt x="335151" y="1974579"/>
                  <a:pt x="335103" y="1983414"/>
                </a:cubicBezTo>
                <a:lnTo>
                  <a:pt x="335103" y="1983415"/>
                </a:lnTo>
                <a:lnTo>
                  <a:pt x="337324" y="1996169"/>
                </a:lnTo>
                <a:lnTo>
                  <a:pt x="345722" y="2007439"/>
                </a:lnTo>
                <a:lnTo>
                  <a:pt x="345723" y="2007441"/>
                </a:lnTo>
                <a:lnTo>
                  <a:pt x="355869" y="2023325"/>
                </a:lnTo>
                <a:lnTo>
                  <a:pt x="346295" y="2038493"/>
                </a:lnTo>
                <a:cubicBezTo>
                  <a:pt x="303622" y="2076214"/>
                  <a:pt x="276951" y="2121936"/>
                  <a:pt x="275047" y="2180230"/>
                </a:cubicBezTo>
                <a:cubicBezTo>
                  <a:pt x="274665" y="2192232"/>
                  <a:pt x="271999" y="2204425"/>
                  <a:pt x="269141" y="2216235"/>
                </a:cubicBezTo>
                <a:cubicBezTo>
                  <a:pt x="267426" y="2223475"/>
                  <a:pt x="265520" y="2232240"/>
                  <a:pt x="260376" y="2236620"/>
                </a:cubicBezTo>
                <a:cubicBezTo>
                  <a:pt x="221133" y="2270721"/>
                  <a:pt x="193890" y="2313204"/>
                  <a:pt x="171981" y="2359498"/>
                </a:cubicBezTo>
                <a:lnTo>
                  <a:pt x="171979" y="2359503"/>
                </a:lnTo>
                <a:lnTo>
                  <a:pt x="160957" y="2385098"/>
                </a:lnTo>
                <a:lnTo>
                  <a:pt x="154076" y="2411693"/>
                </a:lnTo>
                <a:lnTo>
                  <a:pt x="154075" y="2411696"/>
                </a:lnTo>
                <a:lnTo>
                  <a:pt x="154075" y="2411697"/>
                </a:lnTo>
                <a:lnTo>
                  <a:pt x="154242" y="2440224"/>
                </a:lnTo>
                <a:lnTo>
                  <a:pt x="157695" y="2469037"/>
                </a:lnTo>
                <a:lnTo>
                  <a:pt x="154075" y="2411697"/>
                </a:lnTo>
                <a:lnTo>
                  <a:pt x="154076" y="2411693"/>
                </a:lnTo>
                <a:lnTo>
                  <a:pt x="171979" y="2359503"/>
                </a:lnTo>
                <a:lnTo>
                  <a:pt x="171981" y="2359499"/>
                </a:lnTo>
                <a:cubicBezTo>
                  <a:pt x="193890" y="2313205"/>
                  <a:pt x="221133" y="2270722"/>
                  <a:pt x="260376" y="2236621"/>
                </a:cubicBezTo>
                <a:cubicBezTo>
                  <a:pt x="265520" y="2232241"/>
                  <a:pt x="267426" y="2223476"/>
                  <a:pt x="269141" y="2216236"/>
                </a:cubicBezTo>
                <a:cubicBezTo>
                  <a:pt x="271999" y="2204426"/>
                  <a:pt x="274665" y="2192233"/>
                  <a:pt x="275047" y="2180231"/>
                </a:cubicBezTo>
                <a:cubicBezTo>
                  <a:pt x="276951" y="2121937"/>
                  <a:pt x="303622" y="2076215"/>
                  <a:pt x="346295" y="2038494"/>
                </a:cubicBezTo>
                <a:cubicBezTo>
                  <a:pt x="352392" y="2033065"/>
                  <a:pt x="355774" y="2028255"/>
                  <a:pt x="355869" y="2023326"/>
                </a:cubicBezTo>
                <a:lnTo>
                  <a:pt x="355869" y="2023325"/>
                </a:lnTo>
                <a:cubicBezTo>
                  <a:pt x="355964" y="2018396"/>
                  <a:pt x="352773" y="2013347"/>
                  <a:pt x="345723" y="2007440"/>
                </a:cubicBezTo>
                <a:lnTo>
                  <a:pt x="345722" y="2007439"/>
                </a:lnTo>
                <a:lnTo>
                  <a:pt x="335103" y="1983415"/>
                </a:lnTo>
                <a:lnTo>
                  <a:pt x="339627" y="1956385"/>
                </a:lnTo>
                <a:cubicBezTo>
                  <a:pt x="343437" y="1938099"/>
                  <a:pt x="347439" y="1919618"/>
                  <a:pt x="351249" y="1901330"/>
                </a:cubicBezTo>
                <a:cubicBezTo>
                  <a:pt x="353915" y="1887805"/>
                  <a:pt x="356201" y="1874469"/>
                  <a:pt x="359440" y="1861132"/>
                </a:cubicBezTo>
                <a:cubicBezTo>
                  <a:pt x="361965" y="1850750"/>
                  <a:pt x="363668" y="1840630"/>
                  <a:pt x="364317" y="1830762"/>
                </a:cubicBezTo>
                <a:lnTo>
                  <a:pt x="364317" y="1830761"/>
                </a:lnTo>
                <a:lnTo>
                  <a:pt x="362870" y="1801910"/>
                </a:lnTo>
                <a:lnTo>
                  <a:pt x="360397" y="1797098"/>
                </a:lnTo>
                <a:lnTo>
                  <a:pt x="359341" y="1788035"/>
                </a:lnTo>
                <a:cubicBezTo>
                  <a:pt x="354789" y="1774342"/>
                  <a:pt x="347082" y="1761188"/>
                  <a:pt x="335437" y="1748543"/>
                </a:cubicBezTo>
                <a:cubicBezTo>
                  <a:pt x="323531" y="1735684"/>
                  <a:pt x="315815" y="1721016"/>
                  <a:pt x="311981" y="1705180"/>
                </a:cubicBezTo>
                <a:lnTo>
                  <a:pt x="311814" y="1654815"/>
                </a:lnTo>
                <a:lnTo>
                  <a:pt x="314362" y="1647838"/>
                </a:lnTo>
                <a:cubicBezTo>
                  <a:pt x="315243" y="1645528"/>
                  <a:pt x="315814" y="1643385"/>
                  <a:pt x="315052" y="1641861"/>
                </a:cubicBezTo>
                <a:lnTo>
                  <a:pt x="315052" y="1641860"/>
                </a:lnTo>
                <a:lnTo>
                  <a:pt x="308337" y="1608972"/>
                </a:lnTo>
                <a:lnTo>
                  <a:pt x="308338" y="1608967"/>
                </a:lnTo>
                <a:lnTo>
                  <a:pt x="321364" y="1563197"/>
                </a:lnTo>
                <a:lnTo>
                  <a:pt x="327270" y="1548123"/>
                </a:lnTo>
                <a:lnTo>
                  <a:pt x="327690" y="1546330"/>
                </a:lnTo>
                <a:lnTo>
                  <a:pt x="329863" y="1540537"/>
                </a:lnTo>
                <a:lnTo>
                  <a:pt x="334484" y="1517275"/>
                </a:lnTo>
                <a:lnTo>
                  <a:pt x="334485" y="1517269"/>
                </a:lnTo>
                <a:cubicBezTo>
                  <a:pt x="335627" y="1498600"/>
                  <a:pt x="349725" y="1479549"/>
                  <a:pt x="360964" y="1462785"/>
                </a:cubicBezTo>
                <a:cubicBezTo>
                  <a:pt x="366751" y="1454140"/>
                  <a:pt x="372458" y="1445844"/>
                  <a:pt x="376969" y="1437203"/>
                </a:cubicBezTo>
                <a:lnTo>
                  <a:pt x="378247" y="1433200"/>
                </a:lnTo>
                <a:lnTo>
                  <a:pt x="381039" y="1428420"/>
                </a:lnTo>
                <a:lnTo>
                  <a:pt x="385799" y="1409552"/>
                </a:lnTo>
                <a:cubicBezTo>
                  <a:pt x="386468" y="1402869"/>
                  <a:pt x="386111" y="1395726"/>
                  <a:pt x="384396" y="1387915"/>
                </a:cubicBezTo>
                <a:lnTo>
                  <a:pt x="382691" y="1365022"/>
                </a:lnTo>
                <a:lnTo>
                  <a:pt x="390221" y="1339090"/>
                </a:lnTo>
                <a:lnTo>
                  <a:pt x="412401" y="1304664"/>
                </a:lnTo>
                <a:cubicBezTo>
                  <a:pt x="420784" y="1295711"/>
                  <a:pt x="425356" y="1286328"/>
                  <a:pt x="427237" y="1276231"/>
                </a:cubicBezTo>
                <a:lnTo>
                  <a:pt x="427237" y="1276230"/>
                </a:lnTo>
                <a:cubicBezTo>
                  <a:pt x="429119" y="1266133"/>
                  <a:pt x="428309" y="1255322"/>
                  <a:pt x="425928" y="1243511"/>
                </a:cubicBezTo>
                <a:cubicBezTo>
                  <a:pt x="420022" y="1213982"/>
                  <a:pt x="419640" y="1183311"/>
                  <a:pt x="416021" y="1153402"/>
                </a:cubicBezTo>
                <a:cubicBezTo>
                  <a:pt x="415259" y="1146923"/>
                  <a:pt x="412591" y="1138733"/>
                  <a:pt x="408019" y="1134921"/>
                </a:cubicBezTo>
                <a:cubicBezTo>
                  <a:pt x="351249" y="1088247"/>
                  <a:pt x="350677" y="1022523"/>
                  <a:pt x="348009" y="957751"/>
                </a:cubicBezTo>
                <a:lnTo>
                  <a:pt x="347247" y="839638"/>
                </a:lnTo>
                <a:lnTo>
                  <a:pt x="356201" y="800393"/>
                </a:lnTo>
                <a:cubicBezTo>
                  <a:pt x="368204" y="775818"/>
                  <a:pt x="383824" y="753149"/>
                  <a:pt x="396017" y="728762"/>
                </a:cubicBezTo>
                <a:cubicBezTo>
                  <a:pt x="400781" y="719620"/>
                  <a:pt x="400971" y="707808"/>
                  <a:pt x="401733" y="697139"/>
                </a:cubicBezTo>
                <a:close/>
                <a:moveTo>
                  <a:pt x="401733" y="519586"/>
                </a:moveTo>
                <a:lnTo>
                  <a:pt x="401733" y="519587"/>
                </a:lnTo>
                <a:lnTo>
                  <a:pt x="416855" y="579573"/>
                </a:lnTo>
                <a:lnTo>
                  <a:pt x="405544" y="641129"/>
                </a:lnTo>
                <a:lnTo>
                  <a:pt x="405543" y="641130"/>
                </a:lnTo>
                <a:cubicBezTo>
                  <a:pt x="402114" y="649227"/>
                  <a:pt x="401543" y="658514"/>
                  <a:pt x="401638" y="668134"/>
                </a:cubicBezTo>
                <a:lnTo>
                  <a:pt x="401638" y="668135"/>
                </a:lnTo>
                <a:lnTo>
                  <a:pt x="405543" y="641131"/>
                </a:lnTo>
                <a:lnTo>
                  <a:pt x="405544" y="641129"/>
                </a:lnTo>
                <a:lnTo>
                  <a:pt x="414887" y="610003"/>
                </a:lnTo>
                <a:lnTo>
                  <a:pt x="416855" y="579573"/>
                </a:lnTo>
                <a:lnTo>
                  <a:pt x="416855" y="579572"/>
                </a:lnTo>
                <a:cubicBezTo>
                  <a:pt x="415879" y="559449"/>
                  <a:pt x="410497" y="539589"/>
                  <a:pt x="401733" y="519586"/>
                </a:cubicBezTo>
                <a:close/>
                <a:moveTo>
                  <a:pt x="0" y="0"/>
                </a:moveTo>
                <a:lnTo>
                  <a:pt x="420949" y="0"/>
                </a:lnTo>
                <a:lnTo>
                  <a:pt x="432976" y="20461"/>
                </a:lnTo>
                <a:cubicBezTo>
                  <a:pt x="438406" y="27938"/>
                  <a:pt x="442585" y="33463"/>
                  <a:pt x="445520" y="38068"/>
                </a:cubicBezTo>
                <a:lnTo>
                  <a:pt x="450598" y="50155"/>
                </a:lnTo>
                <a:lnTo>
                  <a:pt x="448246" y="62921"/>
                </a:lnTo>
                <a:cubicBezTo>
                  <a:pt x="446228" y="67979"/>
                  <a:pt x="442978" y="74182"/>
                  <a:pt x="438500" y="82564"/>
                </a:cubicBezTo>
                <a:cubicBezTo>
                  <a:pt x="434118" y="90566"/>
                  <a:pt x="431452" y="100472"/>
                  <a:pt x="424974" y="106379"/>
                </a:cubicBezTo>
                <a:cubicBezTo>
                  <a:pt x="408496" y="121429"/>
                  <a:pt x="402257" y="138241"/>
                  <a:pt x="400733" y="155910"/>
                </a:cubicBezTo>
                <a:lnTo>
                  <a:pt x="400733" y="155911"/>
                </a:lnTo>
                <a:lnTo>
                  <a:pt x="404781" y="210585"/>
                </a:lnTo>
                <a:lnTo>
                  <a:pt x="404399" y="230399"/>
                </a:lnTo>
                <a:cubicBezTo>
                  <a:pt x="398399" y="242877"/>
                  <a:pt x="396447" y="254402"/>
                  <a:pt x="398042" y="265523"/>
                </a:cubicBezTo>
                <a:lnTo>
                  <a:pt x="398042" y="265524"/>
                </a:lnTo>
                <a:cubicBezTo>
                  <a:pt x="399638" y="276644"/>
                  <a:pt x="404781" y="287361"/>
                  <a:pt x="412973" y="298220"/>
                </a:cubicBezTo>
                <a:lnTo>
                  <a:pt x="427308" y="328367"/>
                </a:lnTo>
                <a:lnTo>
                  <a:pt x="417926" y="361084"/>
                </a:lnTo>
                <a:lnTo>
                  <a:pt x="417925" y="361085"/>
                </a:lnTo>
                <a:cubicBezTo>
                  <a:pt x="398494" y="385851"/>
                  <a:pt x="388302" y="411474"/>
                  <a:pt x="386040" y="437906"/>
                </a:cubicBezTo>
                <a:lnTo>
                  <a:pt x="386040" y="437907"/>
                </a:lnTo>
                <a:lnTo>
                  <a:pt x="388431" y="478157"/>
                </a:lnTo>
                <a:lnTo>
                  <a:pt x="401733" y="519585"/>
                </a:lnTo>
                <a:lnTo>
                  <a:pt x="386040" y="437907"/>
                </a:lnTo>
                <a:lnTo>
                  <a:pt x="395544" y="398872"/>
                </a:lnTo>
                <a:cubicBezTo>
                  <a:pt x="400804" y="386066"/>
                  <a:pt x="408210" y="373469"/>
                  <a:pt x="417925" y="361086"/>
                </a:cubicBezTo>
                <a:lnTo>
                  <a:pt x="417926" y="361084"/>
                </a:lnTo>
                <a:lnTo>
                  <a:pt x="426528" y="344511"/>
                </a:lnTo>
                <a:lnTo>
                  <a:pt x="427308" y="328367"/>
                </a:lnTo>
                <a:lnTo>
                  <a:pt x="427308" y="328366"/>
                </a:lnTo>
                <a:cubicBezTo>
                  <a:pt x="425642" y="317793"/>
                  <a:pt x="420022" y="307649"/>
                  <a:pt x="412973" y="298219"/>
                </a:cubicBezTo>
                <a:lnTo>
                  <a:pt x="398042" y="265523"/>
                </a:lnTo>
                <a:lnTo>
                  <a:pt x="404399" y="230400"/>
                </a:lnTo>
                <a:cubicBezTo>
                  <a:pt x="407067" y="224873"/>
                  <a:pt x="405733" y="217063"/>
                  <a:pt x="404781" y="210585"/>
                </a:cubicBezTo>
                <a:lnTo>
                  <a:pt x="404781" y="210584"/>
                </a:lnTo>
                <a:lnTo>
                  <a:pt x="400733" y="155911"/>
                </a:lnTo>
                <a:lnTo>
                  <a:pt x="407246" y="130163"/>
                </a:lnTo>
                <a:cubicBezTo>
                  <a:pt x="411056" y="121870"/>
                  <a:pt x="416735" y="113905"/>
                  <a:pt x="424974" y="106380"/>
                </a:cubicBezTo>
                <a:cubicBezTo>
                  <a:pt x="431452" y="100473"/>
                  <a:pt x="434118" y="90567"/>
                  <a:pt x="438500" y="82565"/>
                </a:cubicBezTo>
                <a:cubicBezTo>
                  <a:pt x="447455" y="65801"/>
                  <a:pt x="451503" y="57752"/>
                  <a:pt x="450598" y="50156"/>
                </a:cubicBezTo>
                <a:lnTo>
                  <a:pt x="450598" y="50155"/>
                </a:lnTo>
                <a:cubicBezTo>
                  <a:pt x="449693" y="42558"/>
                  <a:pt x="443835" y="35415"/>
                  <a:pt x="432976" y="20460"/>
                </a:cubicBezTo>
                <a:lnTo>
                  <a:pt x="420949" y="0"/>
                </a:lnTo>
                <a:lnTo>
                  <a:pt x="4543952" y="0"/>
                </a:lnTo>
                <a:lnTo>
                  <a:pt x="4543952" y="3333748"/>
                </a:lnTo>
                <a:lnTo>
                  <a:pt x="284400" y="3333748"/>
                </a:lnTo>
                <a:lnTo>
                  <a:pt x="112147" y="3333748"/>
                </a:lnTo>
                <a:lnTo>
                  <a:pt x="102447" y="3291263"/>
                </a:lnTo>
                <a:cubicBezTo>
                  <a:pt x="96923" y="3268782"/>
                  <a:pt x="87016" y="3247066"/>
                  <a:pt x="83396" y="3224205"/>
                </a:cubicBezTo>
                <a:cubicBezTo>
                  <a:pt x="74824" y="3169911"/>
                  <a:pt x="68728" y="3115235"/>
                  <a:pt x="61870" y="3060559"/>
                </a:cubicBezTo>
                <a:cubicBezTo>
                  <a:pt x="54821" y="3004171"/>
                  <a:pt x="47391" y="2947972"/>
                  <a:pt x="41105" y="2891580"/>
                </a:cubicBezTo>
                <a:cubicBezTo>
                  <a:pt x="37865" y="2860719"/>
                  <a:pt x="37295" y="2829666"/>
                  <a:pt x="34247" y="2798805"/>
                </a:cubicBezTo>
                <a:cubicBezTo>
                  <a:pt x="31579" y="2771752"/>
                  <a:pt x="26626" y="2744891"/>
                  <a:pt x="23386" y="2717840"/>
                </a:cubicBezTo>
                <a:cubicBezTo>
                  <a:pt x="20720" y="2694407"/>
                  <a:pt x="19196" y="2670784"/>
                  <a:pt x="16528" y="2647352"/>
                </a:cubicBezTo>
                <a:cubicBezTo>
                  <a:pt x="12148" y="2609822"/>
                  <a:pt x="7194" y="2572483"/>
                  <a:pt x="2622" y="2535144"/>
                </a:cubicBezTo>
                <a:lnTo>
                  <a:pt x="0" y="2517516"/>
                </a:lnTo>
                <a:lnTo>
                  <a:pt x="0" y="2476684"/>
                </a:lnTo>
                <a:lnTo>
                  <a:pt x="3670" y="2433342"/>
                </a:lnTo>
                <a:lnTo>
                  <a:pt x="0" y="2388258"/>
                </a:lnTo>
                <a:lnTo>
                  <a:pt x="0" y="2362148"/>
                </a:lnTo>
                <a:lnTo>
                  <a:pt x="1098" y="2340065"/>
                </a:lnTo>
                <a:cubicBezTo>
                  <a:pt x="7576" y="2315108"/>
                  <a:pt x="16720" y="2290916"/>
                  <a:pt x="24720" y="2266339"/>
                </a:cubicBezTo>
                <a:cubicBezTo>
                  <a:pt x="25672" y="2263671"/>
                  <a:pt x="25864" y="2260433"/>
                  <a:pt x="26434" y="2257577"/>
                </a:cubicBezTo>
                <a:cubicBezTo>
                  <a:pt x="29675" y="2241382"/>
                  <a:pt x="32913" y="2225381"/>
                  <a:pt x="35771" y="2209187"/>
                </a:cubicBezTo>
                <a:cubicBezTo>
                  <a:pt x="37295" y="2200425"/>
                  <a:pt x="37485" y="2191470"/>
                  <a:pt x="38819" y="2182706"/>
                </a:cubicBezTo>
                <a:cubicBezTo>
                  <a:pt x="44153" y="2148797"/>
                  <a:pt x="35199" y="2111458"/>
                  <a:pt x="58250" y="2082119"/>
                </a:cubicBezTo>
                <a:cubicBezTo>
                  <a:pt x="73110" y="2063068"/>
                  <a:pt x="69680" y="2044589"/>
                  <a:pt x="67394" y="2024207"/>
                </a:cubicBezTo>
                <a:cubicBezTo>
                  <a:pt x="65680" y="2008774"/>
                  <a:pt x="66252" y="1992962"/>
                  <a:pt x="66060" y="1977341"/>
                </a:cubicBezTo>
                <a:cubicBezTo>
                  <a:pt x="65490" y="1949908"/>
                  <a:pt x="65298" y="1922475"/>
                  <a:pt x="64346" y="1895042"/>
                </a:cubicBezTo>
                <a:cubicBezTo>
                  <a:pt x="63966" y="1886278"/>
                  <a:pt x="59202" y="1877326"/>
                  <a:pt x="59964" y="1868752"/>
                </a:cubicBezTo>
                <a:cubicBezTo>
                  <a:pt x="63584" y="1829126"/>
                  <a:pt x="69300" y="1789501"/>
                  <a:pt x="72538" y="1749876"/>
                </a:cubicBezTo>
                <a:cubicBezTo>
                  <a:pt x="74442" y="1727397"/>
                  <a:pt x="70824" y="1704344"/>
                  <a:pt x="73490" y="1682055"/>
                </a:cubicBezTo>
                <a:cubicBezTo>
                  <a:pt x="76538" y="1656338"/>
                  <a:pt x="84348" y="1631192"/>
                  <a:pt x="89113" y="1605663"/>
                </a:cubicBezTo>
                <a:cubicBezTo>
                  <a:pt x="90445" y="1598614"/>
                  <a:pt x="88731" y="1590804"/>
                  <a:pt x="88351" y="1583374"/>
                </a:cubicBezTo>
                <a:cubicBezTo>
                  <a:pt x="87968" y="1574992"/>
                  <a:pt x="87206" y="1566799"/>
                  <a:pt x="87016" y="1558417"/>
                </a:cubicBezTo>
                <a:cubicBezTo>
                  <a:pt x="86634" y="1532888"/>
                  <a:pt x="87206" y="1507361"/>
                  <a:pt x="85872" y="1481833"/>
                </a:cubicBezTo>
                <a:cubicBezTo>
                  <a:pt x="85110" y="1466212"/>
                  <a:pt x="77300" y="1449829"/>
                  <a:pt x="80158" y="1435349"/>
                </a:cubicBezTo>
                <a:cubicBezTo>
                  <a:pt x="85682" y="1405822"/>
                  <a:pt x="73300" y="1376293"/>
                  <a:pt x="83586" y="1346766"/>
                </a:cubicBezTo>
                <a:cubicBezTo>
                  <a:pt x="86634" y="1337620"/>
                  <a:pt x="79014" y="1325047"/>
                  <a:pt x="78634" y="1313997"/>
                </a:cubicBezTo>
                <a:cubicBezTo>
                  <a:pt x="77682" y="1286374"/>
                  <a:pt x="77872" y="1258751"/>
                  <a:pt x="78062" y="1231128"/>
                </a:cubicBezTo>
                <a:cubicBezTo>
                  <a:pt x="78252" y="1206361"/>
                  <a:pt x="75586" y="1180642"/>
                  <a:pt x="80920" y="1156830"/>
                </a:cubicBezTo>
                <a:cubicBezTo>
                  <a:pt x="86634" y="1131873"/>
                  <a:pt x="85872" y="1109394"/>
                  <a:pt x="79396" y="1085199"/>
                </a:cubicBezTo>
                <a:cubicBezTo>
                  <a:pt x="75014" y="1068625"/>
                  <a:pt x="74442" y="1051098"/>
                  <a:pt x="73110" y="1033954"/>
                </a:cubicBezTo>
                <a:cubicBezTo>
                  <a:pt x="71586" y="1015475"/>
                  <a:pt x="75586" y="995090"/>
                  <a:pt x="69300" y="978326"/>
                </a:cubicBezTo>
                <a:cubicBezTo>
                  <a:pt x="50629" y="928412"/>
                  <a:pt x="46629" y="877166"/>
                  <a:pt x="46629" y="824969"/>
                </a:cubicBezTo>
                <a:cubicBezTo>
                  <a:pt x="46629" y="815442"/>
                  <a:pt x="49295" y="805726"/>
                  <a:pt x="52153" y="796584"/>
                </a:cubicBezTo>
                <a:cubicBezTo>
                  <a:pt x="69300" y="743240"/>
                  <a:pt x="67776" y="689708"/>
                  <a:pt x="57297" y="635414"/>
                </a:cubicBezTo>
                <a:cubicBezTo>
                  <a:pt x="55011" y="624174"/>
                  <a:pt x="54629" y="611601"/>
                  <a:pt x="56915" y="600361"/>
                </a:cubicBezTo>
                <a:cubicBezTo>
                  <a:pt x="63584" y="568736"/>
                  <a:pt x="74634" y="538065"/>
                  <a:pt x="79396" y="506250"/>
                </a:cubicBezTo>
                <a:cubicBezTo>
                  <a:pt x="87206" y="453672"/>
                  <a:pt x="60918" y="408141"/>
                  <a:pt x="43771" y="361085"/>
                </a:cubicBezTo>
                <a:cubicBezTo>
                  <a:pt x="31627" y="327508"/>
                  <a:pt x="8016" y="297682"/>
                  <a:pt x="426" y="262524"/>
                </a:cubicBezTo>
                <a:lnTo>
                  <a:pt x="0" y="249644"/>
                </a:lnTo>
                <a:close/>
              </a:path>
            </a:pathLst>
          </a:custGeom>
        </p:spPr>
      </p:pic>
      <p:grpSp>
        <p:nvGrpSpPr>
          <p:cNvPr id="16" name="Group 15">
            <a:extLst>
              <a:ext uri="{FF2B5EF4-FFF2-40B4-BE49-F238E27FC236}">
                <a16:creationId xmlns:a16="http://schemas.microsoft.com/office/drawing/2014/main" id="{5FA2CA5F-1362-4803-A687-3BE653703D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00" y="-1"/>
            <a:ext cx="874716" cy="6858001"/>
            <a:chOff x="4816532" y="-1"/>
            <a:chExt cx="874716" cy="6858001"/>
          </a:xfrm>
        </p:grpSpPr>
        <p:sp>
          <p:nvSpPr>
            <p:cNvPr id="17" name="Freeform: Shape 16">
              <a:extLst>
                <a:ext uri="{FF2B5EF4-FFF2-40B4-BE49-F238E27FC236}">
                  <a16:creationId xmlns:a16="http://schemas.microsoft.com/office/drawing/2014/main" id="{C41F7F0E-65F7-4AFA-953C-4A6425C006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824889"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a:outerShdw blurRad="381000" dist="152400" dir="1080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1FE18D52-98BA-4BFC-BC5A-4FB8A15F0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824889"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181631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3662" y="386930"/>
            <a:ext cx="10066122" cy="1298448"/>
          </a:xfrm>
        </p:spPr>
        <p:txBody>
          <a:bodyPr anchor="b">
            <a:normAutofit/>
          </a:bodyPr>
          <a:lstStyle/>
          <a:p>
            <a:r>
              <a:rPr lang="en-US" sz="4800"/>
              <a:t>U.S. anti-communism</a:t>
            </a:r>
          </a:p>
        </p:txBody>
      </p:sp>
      <p:sp>
        <p:nvSpPr>
          <p:cNvPr id="18" name="Rectangle 17">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793661" y="2599509"/>
            <a:ext cx="4530898" cy="3639450"/>
          </a:xfrm>
        </p:spPr>
        <p:txBody>
          <a:bodyPr anchor="ctr">
            <a:normAutofit/>
          </a:bodyPr>
          <a:lstStyle/>
          <a:p>
            <a:r>
              <a:rPr lang="en-US" sz="2000" dirty="0"/>
              <a:t>U.S. feared that communists sought to take over elected socialist democracies through internal coups.</a:t>
            </a:r>
          </a:p>
          <a:p>
            <a:endParaRPr lang="en-US" sz="2000" dirty="0"/>
          </a:p>
          <a:p>
            <a:r>
              <a:rPr lang="en-US" sz="2000" dirty="0"/>
              <a:t>They didn’t. Russia didn’t really care about Latin America. Latin Americans rarely asked Russia, China, North Korea or Vietnam for help.</a:t>
            </a:r>
          </a:p>
          <a:p>
            <a:endParaRPr lang="en-US" sz="2000" dirty="0"/>
          </a:p>
          <a:p>
            <a:r>
              <a:rPr lang="en-US" sz="2000" dirty="0"/>
              <a:t>However, they had a model. East Europe. </a:t>
            </a:r>
          </a:p>
        </p:txBody>
      </p:sp>
      <p:pic>
        <p:nvPicPr>
          <p:cNvPr id="6" name="Picture 5" descr="A book cover with a group of people on fire&#10;&#10;AI-generated content may be incorrect.">
            <a:extLst>
              <a:ext uri="{FF2B5EF4-FFF2-40B4-BE49-F238E27FC236}">
                <a16:creationId xmlns:a16="http://schemas.microsoft.com/office/drawing/2014/main" id="{FB77EC8D-A0DF-5F39-5BDB-0B49100AF1C3}"/>
              </a:ext>
            </a:extLst>
          </p:cNvPr>
          <p:cNvPicPr>
            <a:picLocks noChangeAspect="1"/>
          </p:cNvPicPr>
          <p:nvPr/>
        </p:nvPicPr>
        <p:blipFill>
          <a:blip r:embed="rId2"/>
          <a:stretch>
            <a:fillRect/>
          </a:stretch>
        </p:blipFill>
        <p:spPr>
          <a:xfrm>
            <a:off x="5911532" y="2570969"/>
            <a:ext cx="5150277" cy="3540815"/>
          </a:xfrm>
          <a:prstGeom prst="rect">
            <a:avLst/>
          </a:prstGeom>
        </p:spPr>
      </p:pic>
      <p:sp>
        <p:nvSpPr>
          <p:cNvPr id="22" name="Rectangle 21">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3943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08D317-7CBD-4897-BD1F-959436D2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55564" y="834888"/>
            <a:ext cx="4314645" cy="1268958"/>
          </a:xfrm>
        </p:spPr>
        <p:txBody>
          <a:bodyPr anchor="b">
            <a:normAutofit/>
          </a:bodyPr>
          <a:lstStyle/>
          <a:p>
            <a:r>
              <a:rPr lang="en-US" sz="3200"/>
              <a:t>Cuba</a:t>
            </a:r>
          </a:p>
        </p:txBody>
      </p:sp>
      <p:pic>
        <p:nvPicPr>
          <p:cNvPr id="4" name="Picture 2" descr="https://upload.wikimedia.org/wikipedia/commons/a/a4/HavanaSlums1954.jpg"/>
          <p:cNvPicPr>
            <a:picLocks noChangeAspect="1" noChangeArrowheads="1"/>
          </p:cNvPicPr>
          <p:nvPr/>
        </p:nvPicPr>
        <p:blipFill>
          <a:blip r:embed="rId2">
            <a:extLst>
              <a:ext uri="{28A0092B-C50C-407E-A947-70E740481C1C}">
                <a14:useLocalDpi xmlns:a14="http://schemas.microsoft.com/office/drawing/2010/main" val="0"/>
              </a:ext>
            </a:extLst>
          </a:blip>
          <a:srcRect l="2049"/>
          <a:stretch>
            <a:fillRect/>
          </a:stretch>
        </p:blipFill>
        <p:spPr bwMode="auto">
          <a:xfrm>
            <a:off x="20" y="10"/>
            <a:ext cx="6717436" cy="6857990"/>
          </a:xfrm>
          <a:custGeom>
            <a:avLst/>
            <a:gdLst/>
            <a:ahLst/>
            <a:cxnLst/>
            <a:rect l="l" t="t" r="r" b="b"/>
            <a:pathLst>
              <a:path w="6717456" h="6858000">
                <a:moveTo>
                  <a:pt x="0" y="0"/>
                </a:moveTo>
                <a:lnTo>
                  <a:pt x="6149468" y="0"/>
                </a:lnTo>
                <a:lnTo>
                  <a:pt x="6202448" y="162605"/>
                </a:lnTo>
                <a:cubicBezTo>
                  <a:pt x="6535625" y="1263763"/>
                  <a:pt x="6717456" y="2453207"/>
                  <a:pt x="6717456" y="3694043"/>
                </a:cubicBezTo>
                <a:cubicBezTo>
                  <a:pt x="6717456" y="4757617"/>
                  <a:pt x="6583866" y="5783433"/>
                  <a:pt x="6335883" y="6748259"/>
                </a:cubicBezTo>
                <a:lnTo>
                  <a:pt x="6305198" y="6858000"/>
                </a:lnTo>
                <a:lnTo>
                  <a:pt x="0" y="6858000"/>
                </a:lnTo>
                <a:close/>
              </a:path>
            </a:pathLst>
          </a:custGeom>
          <a:noFill/>
          <a:effectLst>
            <a:outerShdw blurRad="50800" dist="38100" algn="l" rotWithShape="0">
              <a:schemeClr val="bg1">
                <a:lumMod val="85000"/>
                <a:alpha val="30000"/>
              </a:schemeClr>
            </a:outerShdw>
          </a:effectLst>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D6297641-8B9F-4767-9606-8A1131322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89864"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D8F3CA65-EA00-46B4-9616-39E6853F7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36172" y="2240371"/>
            <a:ext cx="42062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7255563" y="2557587"/>
            <a:ext cx="4314645" cy="3717317"/>
          </a:xfrm>
        </p:spPr>
        <p:txBody>
          <a:bodyPr anchor="t">
            <a:normAutofit/>
          </a:bodyPr>
          <a:lstStyle/>
          <a:p>
            <a:r>
              <a:rPr lang="en-US" sz="1800" dirty="0"/>
              <a:t>1952: Military Coup of Fulgencio Batista against Carlos Prio</a:t>
            </a:r>
          </a:p>
          <a:p>
            <a:endParaRPr lang="en-US" sz="1800" dirty="0"/>
          </a:p>
          <a:p>
            <a:r>
              <a:rPr lang="en-US" sz="1800" dirty="0"/>
              <a:t>Support of US economic interests – by 1959, US companies own 40% of sugar lands, 90% of minerals, 80% of utilities.</a:t>
            </a:r>
          </a:p>
          <a:p>
            <a:endParaRPr lang="en-US" sz="1800" dirty="0"/>
          </a:p>
          <a:p>
            <a:r>
              <a:rPr lang="en-US" sz="1800" dirty="0"/>
              <a:t>Havana, mafia-run Las Vegas </a:t>
            </a:r>
          </a:p>
          <a:p>
            <a:endParaRPr lang="en-US" sz="1800" dirty="0"/>
          </a:p>
          <a:p>
            <a:r>
              <a:rPr lang="en-US" sz="1800" dirty="0"/>
              <a:t>Widespread poverty throughout Cuba. </a:t>
            </a:r>
          </a:p>
          <a:p>
            <a:endParaRPr lang="en-US" sz="1800" dirty="0"/>
          </a:p>
        </p:txBody>
      </p:sp>
    </p:spTree>
    <p:extLst>
      <p:ext uri="{BB962C8B-B14F-4D97-AF65-F5344CB8AC3E}">
        <p14:creationId xmlns:p14="http://schemas.microsoft.com/office/powerpoint/2010/main" val="4264504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180DE06-7362-4888-AADA-7AADD57AC4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331384" y="679730"/>
            <a:ext cx="4171994" cy="3932729"/>
          </a:xfrm>
        </p:spPr>
        <p:txBody>
          <a:bodyPr vert="horz" lIns="91440" tIns="45720" rIns="91440" bIns="45720" rtlCol="0" anchor="b">
            <a:normAutofit/>
          </a:bodyPr>
          <a:lstStyle/>
          <a:p>
            <a:r>
              <a:rPr lang="en-US" sz="3800" kern="1200">
                <a:solidFill>
                  <a:schemeClr val="tx1"/>
                </a:solidFill>
                <a:latin typeface="+mj-lt"/>
                <a:ea typeface="+mj-ea"/>
                <a:cs typeface="+mj-cs"/>
              </a:rPr>
              <a:t>26</a:t>
            </a:r>
            <a:r>
              <a:rPr lang="en-US" sz="3800" kern="1200" baseline="30000">
                <a:solidFill>
                  <a:schemeClr val="tx1"/>
                </a:solidFill>
                <a:latin typeface="+mj-lt"/>
                <a:ea typeface="+mj-ea"/>
                <a:cs typeface="+mj-cs"/>
              </a:rPr>
              <a:t>th</a:t>
            </a:r>
            <a:r>
              <a:rPr lang="en-US" sz="3800" kern="1200">
                <a:solidFill>
                  <a:schemeClr val="tx1"/>
                </a:solidFill>
                <a:latin typeface="+mj-lt"/>
                <a:ea typeface="+mj-ea"/>
                <a:cs typeface="+mj-cs"/>
              </a:rPr>
              <a:t> July 1953: Revolutionary group attacks Moncada Barracks in Santiago de Cuba, led by Fidel Castro</a:t>
            </a:r>
            <a:br>
              <a:rPr lang="en-US" sz="3800" kern="1200">
                <a:solidFill>
                  <a:schemeClr val="tx1"/>
                </a:solidFill>
                <a:latin typeface="+mj-lt"/>
                <a:ea typeface="+mj-ea"/>
                <a:cs typeface="+mj-cs"/>
              </a:rPr>
            </a:br>
            <a:endParaRPr lang="en-US" sz="3800" kern="1200">
              <a:solidFill>
                <a:schemeClr val="tx1"/>
              </a:solidFill>
              <a:latin typeface="+mj-lt"/>
              <a:ea typeface="+mj-ea"/>
              <a:cs typeface="+mj-cs"/>
            </a:endParaRPr>
          </a:p>
        </p:txBody>
      </p:sp>
      <p:grpSp>
        <p:nvGrpSpPr>
          <p:cNvPr id="10" name="Group 9">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2218698" y="2733627"/>
            <a:ext cx="1340409" cy="5777807"/>
            <a:chOff x="329184" y="2"/>
            <a:chExt cx="524256" cy="5777807"/>
          </a:xfrm>
        </p:grpSpPr>
        <p:cxnSp>
          <p:nvCxnSpPr>
            <p:cNvPr id="11" name="Straight Connector 10">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2"/>
              <a:ext cx="524256" cy="5666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Rectangle 13">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623" y="372533"/>
            <a:ext cx="6116779" cy="606872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Wk8 Moncada attac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333" y="612553"/>
            <a:ext cx="5027357" cy="5632894"/>
          </a:xfrm>
          <a:prstGeom prst="rect">
            <a:avLst/>
          </a:prstGeom>
        </p:spPr>
      </p:pic>
    </p:spTree>
    <p:extLst>
      <p:ext uri="{BB962C8B-B14F-4D97-AF65-F5344CB8AC3E}">
        <p14:creationId xmlns:p14="http://schemas.microsoft.com/office/powerpoint/2010/main" val="655353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1" y="1641752"/>
            <a:ext cx="4394200" cy="1323439"/>
          </a:xfrm>
        </p:spPr>
        <p:txBody>
          <a:bodyPr anchor="t">
            <a:normAutofit/>
          </a:bodyPr>
          <a:lstStyle/>
          <a:p>
            <a:r>
              <a:rPr lang="en-US" sz="4000">
                <a:solidFill>
                  <a:schemeClr val="bg1"/>
                </a:solidFill>
              </a:rPr>
              <a:t>Cuban Revolution</a:t>
            </a:r>
          </a:p>
        </p:txBody>
      </p:sp>
      <p:sp>
        <p:nvSpPr>
          <p:cNvPr id="3" name="Content Placeholder 2"/>
          <p:cNvSpPr>
            <a:spLocks noGrp="1"/>
          </p:cNvSpPr>
          <p:nvPr>
            <p:ph idx="1"/>
          </p:nvPr>
        </p:nvSpPr>
        <p:spPr>
          <a:xfrm>
            <a:off x="838201" y="3146400"/>
            <a:ext cx="4394200" cy="2454300"/>
          </a:xfrm>
        </p:spPr>
        <p:txBody>
          <a:bodyPr>
            <a:normAutofit/>
          </a:bodyPr>
          <a:lstStyle/>
          <a:p>
            <a:r>
              <a:rPr lang="en-US" sz="1700">
                <a:solidFill>
                  <a:schemeClr val="bg1">
                    <a:alpha val="80000"/>
                  </a:schemeClr>
                </a:solidFill>
              </a:rPr>
              <a:t>1955: Castro released after amnesty by Batista</a:t>
            </a:r>
          </a:p>
          <a:p>
            <a:endParaRPr lang="en-US" sz="1700">
              <a:solidFill>
                <a:schemeClr val="bg1">
                  <a:alpha val="80000"/>
                </a:schemeClr>
              </a:solidFill>
            </a:endParaRPr>
          </a:p>
          <a:p>
            <a:r>
              <a:rPr lang="en-US" sz="1700">
                <a:solidFill>
                  <a:schemeClr val="bg1">
                    <a:alpha val="80000"/>
                  </a:schemeClr>
                </a:solidFill>
              </a:rPr>
              <a:t>Travels to Mexico to plan new offensives</a:t>
            </a:r>
          </a:p>
          <a:p>
            <a:endParaRPr lang="en-US" sz="1700">
              <a:solidFill>
                <a:schemeClr val="bg1">
                  <a:alpha val="80000"/>
                </a:schemeClr>
              </a:solidFill>
            </a:endParaRPr>
          </a:p>
          <a:p>
            <a:r>
              <a:rPr lang="en-US" sz="1700">
                <a:solidFill>
                  <a:schemeClr val="bg1">
                    <a:alpha val="80000"/>
                  </a:schemeClr>
                </a:solidFill>
              </a:rPr>
              <a:t>1956: Returns to Cuba with 80 other guerrilla fighters</a:t>
            </a:r>
          </a:p>
          <a:p>
            <a:endParaRPr lang="en-US" sz="1700">
              <a:solidFill>
                <a:schemeClr val="bg1">
                  <a:alpha val="80000"/>
                </a:schemeClr>
              </a:solidFill>
            </a:endParaRPr>
          </a:p>
          <a:p>
            <a:endParaRPr lang="en-US" sz="1700">
              <a:solidFill>
                <a:schemeClr val="bg1">
                  <a:alpha val="80000"/>
                </a:schemeClr>
              </a:solidFill>
            </a:endParaRPr>
          </a:p>
        </p:txBody>
      </p:sp>
      <p:pic>
        <p:nvPicPr>
          <p:cNvPr id="6" name="Picture 5" descr="A house with a garden and trees&#10;&#10;AI-generated content may be incorrect.">
            <a:extLst>
              <a:ext uri="{FF2B5EF4-FFF2-40B4-BE49-F238E27FC236}">
                <a16:creationId xmlns:a16="http://schemas.microsoft.com/office/drawing/2014/main" id="{A61073C3-A8AE-5B13-52A5-0CC0AF1990EF}"/>
              </a:ext>
            </a:extLst>
          </p:cNvPr>
          <p:cNvPicPr>
            <a:picLocks noChangeAspect="1"/>
          </p:cNvPicPr>
          <p:nvPr/>
        </p:nvPicPr>
        <p:blipFill>
          <a:blip r:embed="rId2"/>
          <a:srcRect t="3650" r="1" b="1"/>
          <a:stretch>
            <a:fillRect/>
          </a:stretch>
        </p:blipFill>
        <p:spPr>
          <a:xfrm>
            <a:off x="5814060" y="2"/>
            <a:ext cx="6377940" cy="3333749"/>
          </a:xfrm>
          <a:custGeom>
            <a:avLst/>
            <a:gdLst/>
            <a:ahLst/>
            <a:cxnLst/>
            <a:rect l="l" t="t" r="r" b="b"/>
            <a:pathLst>
              <a:path w="6377940" h="3333749">
                <a:moveTo>
                  <a:pt x="0" y="0"/>
                </a:moveTo>
                <a:lnTo>
                  <a:pt x="6377940" y="0"/>
                </a:lnTo>
                <a:lnTo>
                  <a:pt x="6377940" y="3333749"/>
                </a:lnTo>
                <a:lnTo>
                  <a:pt x="174585" y="3333749"/>
                </a:lnTo>
                <a:lnTo>
                  <a:pt x="0" y="2202180"/>
                </a:lnTo>
                <a:close/>
              </a:path>
            </a:pathLst>
          </a:custGeom>
        </p:spPr>
      </p:pic>
      <p:pic>
        <p:nvPicPr>
          <p:cNvPr id="4" name="Picture 2" descr="The road to victory begins › Cuba › Granma - Official voice of the PCC"/>
          <p:cNvPicPr>
            <a:picLocks noChangeAspect="1" noChangeArrowheads="1"/>
          </p:cNvPicPr>
          <p:nvPr/>
        </p:nvPicPr>
        <p:blipFill>
          <a:blip r:embed="rId3">
            <a:extLst>
              <a:ext uri="{28A0092B-C50C-407E-A947-70E740481C1C}">
                <a14:useLocalDpi xmlns:a14="http://schemas.microsoft.com/office/drawing/2010/main" val="0"/>
              </a:ext>
            </a:extLst>
          </a:blip>
          <a:srcRect t="11407" r="1" b="1"/>
          <a:stretch>
            <a:fillRect/>
          </a:stretch>
        </p:blipFill>
        <p:spPr bwMode="auto">
          <a:xfrm>
            <a:off x="5814060" y="3524252"/>
            <a:ext cx="6377940" cy="3333748"/>
          </a:xfrm>
          <a:custGeom>
            <a:avLst/>
            <a:gdLst/>
            <a:ahLst/>
            <a:cxnLst/>
            <a:rect l="l" t="t" r="r" b="b"/>
            <a:pathLst>
              <a:path w="6377940" h="3333748">
                <a:moveTo>
                  <a:pt x="203977" y="0"/>
                </a:moveTo>
                <a:lnTo>
                  <a:pt x="6377940" y="0"/>
                </a:lnTo>
                <a:lnTo>
                  <a:pt x="6377940" y="3333748"/>
                </a:lnTo>
                <a:lnTo>
                  <a:pt x="0" y="3333748"/>
                </a:lnTo>
                <a:lnTo>
                  <a:pt x="525780" y="1931668"/>
                </a:lnTo>
                <a:lnTo>
                  <a:pt x="205740" y="11428"/>
                </a:lnTo>
                <a:close/>
              </a:path>
            </a:pathLst>
          </a:cu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364A290D-B7BC-40B4-AB97-0C801BCCE2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32358" y="544"/>
            <a:ext cx="874716" cy="6857455"/>
            <a:chOff x="5632358" y="544"/>
            <a:chExt cx="874716" cy="6857455"/>
          </a:xfrm>
        </p:grpSpPr>
        <p:sp>
          <p:nvSpPr>
            <p:cNvPr id="14" name="Freeform: Shape 13">
              <a:extLst>
                <a:ext uri="{FF2B5EF4-FFF2-40B4-BE49-F238E27FC236}">
                  <a16:creationId xmlns:a16="http://schemas.microsoft.com/office/drawing/2014/main" id="{3C60D1EB-842B-4027-9728-E57314926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dir="1080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4E103E5-C039-4EA4-843B-AD566B5C96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695180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8882" y="639193"/>
            <a:ext cx="3571810" cy="3573516"/>
          </a:xfrm>
        </p:spPr>
        <p:txBody>
          <a:bodyPr vert="horz" lIns="91440" tIns="45720" rIns="91440" bIns="45720" rtlCol="0" anchor="b">
            <a:normAutofit/>
          </a:bodyPr>
          <a:lstStyle/>
          <a:p>
            <a:r>
              <a:rPr lang="en-US" sz="2100" kern="1200" dirty="0">
                <a:solidFill>
                  <a:schemeClr val="tx1"/>
                </a:solidFill>
                <a:latin typeface="+mj-lt"/>
                <a:ea typeface="+mj-ea"/>
                <a:cs typeface="+mj-cs"/>
              </a:rPr>
              <a:t>Allies with peasants, uses guerrilla “</a:t>
            </a:r>
            <a:r>
              <a:rPr lang="en-US" sz="2100" kern="1200" dirty="0" err="1">
                <a:solidFill>
                  <a:schemeClr val="tx1"/>
                </a:solidFill>
                <a:latin typeface="+mj-lt"/>
                <a:ea typeface="+mj-ea"/>
                <a:cs typeface="+mj-cs"/>
              </a:rPr>
              <a:t>foco</a:t>
            </a:r>
            <a:r>
              <a:rPr lang="en-US" sz="2100" kern="1200">
                <a:solidFill>
                  <a:schemeClr val="tx1"/>
                </a:solidFill>
                <a:latin typeface="+mj-lt"/>
                <a:ea typeface="+mj-ea"/>
                <a:cs typeface="+mj-cs"/>
              </a:rPr>
              <a:t>” strategy to defeat US-armed Batista forces</a:t>
            </a:r>
            <a:br>
              <a:rPr lang="en-US" sz="2100" kern="1200">
                <a:solidFill>
                  <a:schemeClr val="tx1"/>
                </a:solidFill>
                <a:latin typeface="+mj-lt"/>
                <a:ea typeface="+mj-ea"/>
                <a:cs typeface="+mj-cs"/>
              </a:rPr>
            </a:br>
            <a:br>
              <a:rPr lang="en-US" sz="2100" kern="1200">
                <a:solidFill>
                  <a:schemeClr val="tx1"/>
                </a:solidFill>
                <a:latin typeface="+mj-lt"/>
                <a:ea typeface="+mj-ea"/>
                <a:cs typeface="+mj-cs"/>
              </a:rPr>
            </a:br>
            <a:r>
              <a:rPr lang="en-US" sz="2100" kern="1200">
                <a:solidFill>
                  <a:schemeClr val="tx1"/>
                </a:solidFill>
                <a:latin typeface="+mj-lt"/>
                <a:ea typeface="+mj-ea"/>
                <a:cs typeface="+mj-cs"/>
              </a:rPr>
              <a:t>Also, importance of mass media and urban insurgents. </a:t>
            </a:r>
            <a:br>
              <a:rPr lang="en-US" sz="2100" kern="1200">
                <a:solidFill>
                  <a:schemeClr val="tx1"/>
                </a:solidFill>
                <a:latin typeface="+mj-lt"/>
                <a:ea typeface="+mj-ea"/>
                <a:cs typeface="+mj-cs"/>
              </a:rPr>
            </a:br>
            <a:br>
              <a:rPr lang="en-US" sz="2100" kern="1200">
                <a:solidFill>
                  <a:schemeClr val="tx1"/>
                </a:solidFill>
                <a:latin typeface="+mj-lt"/>
                <a:ea typeface="+mj-ea"/>
                <a:cs typeface="+mj-cs"/>
              </a:rPr>
            </a:br>
            <a:r>
              <a:rPr lang="en-US" sz="2100" kern="1200" dirty="0">
                <a:solidFill>
                  <a:schemeClr val="tx1"/>
                </a:solidFill>
                <a:latin typeface="+mj-lt"/>
                <a:ea typeface="+mj-ea"/>
                <a:cs typeface="+mj-cs"/>
              </a:rPr>
              <a:t>21 August 1958: After several failures, begin final offensive, taking cities on the way to Havana</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sX0" fmla="*/ 0 w 3255095"/>
              <a:gd name="csY0" fmla="*/ 0 h 18288"/>
              <a:gd name="csX1" fmla="*/ 618468 w 3255095"/>
              <a:gd name="csY1" fmla="*/ 0 h 18288"/>
              <a:gd name="csX2" fmla="*/ 1269487 w 3255095"/>
              <a:gd name="csY2" fmla="*/ 0 h 18288"/>
              <a:gd name="csX3" fmla="*/ 1953057 w 3255095"/>
              <a:gd name="csY3" fmla="*/ 0 h 18288"/>
              <a:gd name="csX4" fmla="*/ 2636627 w 3255095"/>
              <a:gd name="csY4" fmla="*/ 0 h 18288"/>
              <a:gd name="csX5" fmla="*/ 3255095 w 3255095"/>
              <a:gd name="csY5" fmla="*/ 0 h 18288"/>
              <a:gd name="csX6" fmla="*/ 3255095 w 3255095"/>
              <a:gd name="csY6" fmla="*/ 18288 h 18288"/>
              <a:gd name="csX7" fmla="*/ 2538974 w 3255095"/>
              <a:gd name="csY7" fmla="*/ 18288 h 18288"/>
              <a:gd name="csX8" fmla="*/ 1822853 w 3255095"/>
              <a:gd name="csY8" fmla="*/ 18288 h 18288"/>
              <a:gd name="csX9" fmla="*/ 1171834 w 3255095"/>
              <a:gd name="csY9" fmla="*/ 18288 h 18288"/>
              <a:gd name="csX10" fmla="*/ 0 w 3255095"/>
              <a:gd name="csY10" fmla="*/ 18288 h 18288"/>
              <a:gd name="csX11" fmla="*/ 0 w 3255095"/>
              <a:gd name="csY11"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Screen Shot 2019-02-27 at 8.27.22 AM.png"/>
          <p:cNvPicPr>
            <a:picLocks noGrp="1" noChangeAspect="1"/>
          </p:cNvPicPr>
          <p:nvPr>
            <p:ph idx="1"/>
          </p:nvPr>
        </p:nvPicPr>
        <p:blipFill>
          <a:blip r:embed="rId2">
            <a:extLst>
              <a:ext uri="{28A0092B-C50C-407E-A947-70E740481C1C}">
                <a14:useLocalDpi xmlns:a14="http://schemas.microsoft.com/office/drawing/2010/main" val="0"/>
              </a:ext>
            </a:extLst>
          </a:blip>
          <a:srcRect l="-11441" r="-11441"/>
          <a:stretch>
            <a:fillRect/>
          </a:stretch>
        </p:blipFill>
        <p:spPr>
          <a:xfrm>
            <a:off x="4654296" y="1433763"/>
            <a:ext cx="7214616" cy="3963042"/>
          </a:xfrm>
          <a:prstGeom prst="rect">
            <a:avLst/>
          </a:prstGeom>
        </p:spPr>
      </p:pic>
    </p:spTree>
    <p:extLst>
      <p:ext uri="{BB962C8B-B14F-4D97-AF65-F5344CB8AC3E}">
        <p14:creationId xmlns:p14="http://schemas.microsoft.com/office/powerpoint/2010/main" val="2172948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79438"/>
            <a:ext cx="8229600" cy="1143000"/>
          </a:xfrm>
        </p:spPr>
        <p:txBody>
          <a:bodyPr>
            <a:normAutofit/>
          </a:bodyPr>
          <a:lstStyle/>
          <a:p>
            <a:r>
              <a:rPr lang="en-US" sz="3200" dirty="0"/>
              <a:t>2 January 1959: Revolutionaries take Havana</a:t>
            </a:r>
            <a:br>
              <a:rPr lang="en-US" sz="3200" dirty="0"/>
            </a:br>
            <a:endParaRPr lang="en-US" sz="3200" dirty="0"/>
          </a:p>
        </p:txBody>
      </p:sp>
      <p:pic>
        <p:nvPicPr>
          <p:cNvPr id="4" name="Content Placeholder 3" descr="Screen Shot 2019-02-27 at 8.29.00 AM.png"/>
          <p:cNvPicPr>
            <a:picLocks noGrp="1" noChangeAspect="1"/>
          </p:cNvPicPr>
          <p:nvPr>
            <p:ph idx="1"/>
          </p:nvPr>
        </p:nvPicPr>
        <p:blipFill>
          <a:blip r:embed="rId2">
            <a:extLst>
              <a:ext uri="{28A0092B-C50C-407E-A947-70E740481C1C}">
                <a14:useLocalDpi xmlns:a14="http://schemas.microsoft.com/office/drawing/2010/main" val="0"/>
              </a:ext>
            </a:extLst>
          </a:blip>
          <a:srcRect t="16025" b="16025"/>
          <a:stretch>
            <a:fillRect/>
          </a:stretch>
        </p:blipFill>
        <p:spPr/>
      </p:pic>
    </p:spTree>
    <p:extLst>
      <p:ext uri="{BB962C8B-B14F-4D97-AF65-F5344CB8AC3E}">
        <p14:creationId xmlns:p14="http://schemas.microsoft.com/office/powerpoint/2010/main" val="2546419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76D6CDF-C512-4739-B158-55EE955E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3" y="-1"/>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37033" y="670559"/>
            <a:ext cx="4683321" cy="2148841"/>
          </a:xfrm>
        </p:spPr>
        <p:txBody>
          <a:bodyPr anchor="t">
            <a:normAutofit/>
          </a:bodyPr>
          <a:lstStyle/>
          <a:p>
            <a:r>
              <a:rPr lang="en-US" dirty="0"/>
              <a:t>Castro’s Cuba</a:t>
            </a:r>
          </a:p>
        </p:txBody>
      </p:sp>
      <p:pic>
        <p:nvPicPr>
          <p:cNvPr id="5" name="Picture 4" descr="A person kissing a person in a crowd&#10;&#10;AI-generated content may be incorrect.">
            <a:extLst>
              <a:ext uri="{FF2B5EF4-FFF2-40B4-BE49-F238E27FC236}">
                <a16:creationId xmlns:a16="http://schemas.microsoft.com/office/drawing/2014/main" id="{F603B96F-65DE-AE21-58A8-75B766D9A437}"/>
              </a:ext>
            </a:extLst>
          </p:cNvPr>
          <p:cNvPicPr>
            <a:picLocks noChangeAspect="1"/>
          </p:cNvPicPr>
          <p:nvPr/>
        </p:nvPicPr>
        <p:blipFill>
          <a:blip r:embed="rId2"/>
          <a:srcRect t="5752"/>
          <a:stretch>
            <a:fillRect/>
          </a:stretch>
        </p:blipFill>
        <p:spPr>
          <a:xfrm>
            <a:off x="1" y="3105151"/>
            <a:ext cx="6448424" cy="3752849"/>
          </a:xfrm>
          <a:custGeom>
            <a:avLst/>
            <a:gdLst/>
            <a:ahLst/>
            <a:cxnLst/>
            <a:rect l="l" t="t" r="r" b="b"/>
            <a:pathLst>
              <a:path w="6448424" h="3752849">
                <a:moveTo>
                  <a:pt x="0" y="0"/>
                </a:moveTo>
                <a:lnTo>
                  <a:pt x="137978" y="22215"/>
                </a:lnTo>
                <a:cubicBezTo>
                  <a:pt x="196046" y="32277"/>
                  <a:pt x="252469" y="42437"/>
                  <a:pt x="295660" y="49771"/>
                </a:cubicBezTo>
                <a:cubicBezTo>
                  <a:pt x="364885" y="66610"/>
                  <a:pt x="403214" y="32071"/>
                  <a:pt x="456941" y="65635"/>
                </a:cubicBezTo>
                <a:cubicBezTo>
                  <a:pt x="529612" y="69090"/>
                  <a:pt x="662508" y="71245"/>
                  <a:pt x="731691" y="70501"/>
                </a:cubicBezTo>
                <a:cubicBezTo>
                  <a:pt x="768741" y="62400"/>
                  <a:pt x="808263" y="64633"/>
                  <a:pt x="841820" y="61171"/>
                </a:cubicBezTo>
                <a:cubicBezTo>
                  <a:pt x="958973" y="43639"/>
                  <a:pt x="1009730" y="45863"/>
                  <a:pt x="1068219" y="39136"/>
                </a:cubicBezTo>
                <a:cubicBezTo>
                  <a:pt x="1104329" y="33447"/>
                  <a:pt x="1156536" y="44203"/>
                  <a:pt x="1174190" y="38808"/>
                </a:cubicBezTo>
                <a:cubicBezTo>
                  <a:pt x="1188943" y="36385"/>
                  <a:pt x="1213832" y="14880"/>
                  <a:pt x="1225923" y="34507"/>
                </a:cubicBezTo>
                <a:cubicBezTo>
                  <a:pt x="1305283" y="8501"/>
                  <a:pt x="1319617" y="30839"/>
                  <a:pt x="1385617" y="18003"/>
                </a:cubicBezTo>
                <a:cubicBezTo>
                  <a:pt x="1461876" y="-26747"/>
                  <a:pt x="1519510" y="56342"/>
                  <a:pt x="1563967" y="4638"/>
                </a:cubicBezTo>
                <a:lnTo>
                  <a:pt x="1676634" y="10582"/>
                </a:lnTo>
                <a:lnTo>
                  <a:pt x="1769429" y="20265"/>
                </a:lnTo>
                <a:cubicBezTo>
                  <a:pt x="1790625" y="23534"/>
                  <a:pt x="1880369" y="18448"/>
                  <a:pt x="1900584" y="27732"/>
                </a:cubicBezTo>
                <a:cubicBezTo>
                  <a:pt x="2072430" y="22762"/>
                  <a:pt x="2014935" y="5831"/>
                  <a:pt x="2127041" y="22101"/>
                </a:cubicBezTo>
                <a:cubicBezTo>
                  <a:pt x="2168847" y="65820"/>
                  <a:pt x="2153052" y="28773"/>
                  <a:pt x="2211644" y="44507"/>
                </a:cubicBezTo>
                <a:cubicBezTo>
                  <a:pt x="2211201" y="9921"/>
                  <a:pt x="2277596" y="73686"/>
                  <a:pt x="2299605" y="38004"/>
                </a:cubicBezTo>
                <a:cubicBezTo>
                  <a:pt x="2309570" y="41997"/>
                  <a:pt x="2318531" y="46991"/>
                  <a:pt x="2327359" y="52270"/>
                </a:cubicBezTo>
                <a:lnTo>
                  <a:pt x="2331995" y="55017"/>
                </a:lnTo>
                <a:lnTo>
                  <a:pt x="2353777" y="59755"/>
                </a:lnTo>
                <a:lnTo>
                  <a:pt x="2355893" y="68914"/>
                </a:lnTo>
                <a:lnTo>
                  <a:pt x="2385794" y="81650"/>
                </a:lnTo>
                <a:cubicBezTo>
                  <a:pt x="2397613" y="85211"/>
                  <a:pt x="2411061" y="87627"/>
                  <a:pt x="2427010" y="88184"/>
                </a:cubicBezTo>
                <a:cubicBezTo>
                  <a:pt x="2486314" y="76422"/>
                  <a:pt x="2553170" y="126870"/>
                  <a:pt x="2627153" y="110451"/>
                </a:cubicBezTo>
                <a:cubicBezTo>
                  <a:pt x="2653722" y="107383"/>
                  <a:pt x="2732043" y="116068"/>
                  <a:pt x="2744462" y="128780"/>
                </a:cubicBezTo>
                <a:cubicBezTo>
                  <a:pt x="2760299" y="132873"/>
                  <a:pt x="2780248" y="130843"/>
                  <a:pt x="2785202" y="143610"/>
                </a:cubicBezTo>
                <a:cubicBezTo>
                  <a:pt x="2794558" y="159316"/>
                  <a:pt x="2856498" y="142821"/>
                  <a:pt x="2844667" y="159029"/>
                </a:cubicBezTo>
                <a:cubicBezTo>
                  <a:pt x="2888530" y="147871"/>
                  <a:pt x="2914187" y="181391"/>
                  <a:pt x="2946649" y="192330"/>
                </a:cubicBezTo>
                <a:cubicBezTo>
                  <a:pt x="2981872" y="180417"/>
                  <a:pt x="3015239" y="215115"/>
                  <a:pt x="3088812" y="226485"/>
                </a:cubicBezTo>
                <a:cubicBezTo>
                  <a:pt x="3127734" y="212524"/>
                  <a:pt x="3138301" y="234381"/>
                  <a:pt x="3208669" y="217774"/>
                </a:cubicBezTo>
                <a:cubicBezTo>
                  <a:pt x="3242208" y="219284"/>
                  <a:pt x="3229623" y="233297"/>
                  <a:pt x="3290045" y="235553"/>
                </a:cubicBezTo>
                <a:cubicBezTo>
                  <a:pt x="3399655" y="215239"/>
                  <a:pt x="3444518" y="245862"/>
                  <a:pt x="3529335" y="249571"/>
                </a:cubicBezTo>
                <a:cubicBezTo>
                  <a:pt x="3623697" y="257405"/>
                  <a:pt x="3587652" y="268832"/>
                  <a:pt x="3716766" y="252690"/>
                </a:cubicBezTo>
                <a:cubicBezTo>
                  <a:pt x="3723469" y="267318"/>
                  <a:pt x="3737863" y="269842"/>
                  <a:pt x="3765333" y="266823"/>
                </a:cubicBezTo>
                <a:cubicBezTo>
                  <a:pt x="3810754" y="271601"/>
                  <a:pt x="3792745" y="303866"/>
                  <a:pt x="3846897" y="290090"/>
                </a:cubicBezTo>
                <a:cubicBezTo>
                  <a:pt x="3830941" y="306608"/>
                  <a:pt x="3929114" y="308026"/>
                  <a:pt x="3900217" y="323590"/>
                </a:cubicBezTo>
                <a:cubicBezTo>
                  <a:pt x="3922367" y="343425"/>
                  <a:pt x="3948574" y="318948"/>
                  <a:pt x="3971444" y="336662"/>
                </a:cubicBezTo>
                <a:cubicBezTo>
                  <a:pt x="4002781" y="344193"/>
                  <a:pt x="3960997" y="315419"/>
                  <a:pt x="3997868" y="318867"/>
                </a:cubicBezTo>
                <a:cubicBezTo>
                  <a:pt x="4041159" y="326219"/>
                  <a:pt x="4055435" y="293981"/>
                  <a:pt x="4070852" y="339615"/>
                </a:cubicBezTo>
                <a:cubicBezTo>
                  <a:pt x="4121286" y="335828"/>
                  <a:pt x="4121920" y="355506"/>
                  <a:pt x="4180483" y="373369"/>
                </a:cubicBezTo>
                <a:cubicBezTo>
                  <a:pt x="4211379" y="366707"/>
                  <a:pt x="4230171" y="374664"/>
                  <a:pt x="4246264" y="387458"/>
                </a:cubicBezTo>
                <a:cubicBezTo>
                  <a:pt x="4308508" y="393310"/>
                  <a:pt x="4357326" y="416142"/>
                  <a:pt x="4423169" y="431783"/>
                </a:cubicBezTo>
                <a:lnTo>
                  <a:pt x="4446752" y="435383"/>
                </a:lnTo>
                <a:lnTo>
                  <a:pt x="4446954" y="435566"/>
                </a:lnTo>
                <a:cubicBezTo>
                  <a:pt x="4508528" y="480137"/>
                  <a:pt x="4617740" y="529869"/>
                  <a:pt x="4662523" y="553169"/>
                </a:cubicBezTo>
                <a:cubicBezTo>
                  <a:pt x="4720320" y="547046"/>
                  <a:pt x="4678644" y="560102"/>
                  <a:pt x="4715641" y="575354"/>
                </a:cubicBezTo>
                <a:cubicBezTo>
                  <a:pt x="4682056" y="593278"/>
                  <a:pt x="4768370" y="586520"/>
                  <a:pt x="4742071" y="614016"/>
                </a:cubicBezTo>
                <a:cubicBezTo>
                  <a:pt x="4749637" y="615922"/>
                  <a:pt x="4757797" y="616899"/>
                  <a:pt x="4766183" y="617675"/>
                </a:cubicBezTo>
                <a:lnTo>
                  <a:pt x="4770562" y="618094"/>
                </a:lnTo>
                <a:lnTo>
                  <a:pt x="4783240" y="624350"/>
                </a:lnTo>
                <a:lnTo>
                  <a:pt x="4792882" y="620401"/>
                </a:lnTo>
                <a:lnTo>
                  <a:pt x="4816310" y="625721"/>
                </a:lnTo>
                <a:cubicBezTo>
                  <a:pt x="4824144" y="628595"/>
                  <a:pt x="4831482" y="632720"/>
                  <a:pt x="4837953" y="638824"/>
                </a:cubicBezTo>
                <a:cubicBezTo>
                  <a:pt x="4848645" y="668753"/>
                  <a:pt x="4922266" y="669148"/>
                  <a:pt x="4933914" y="707398"/>
                </a:cubicBezTo>
                <a:cubicBezTo>
                  <a:pt x="4940833" y="719653"/>
                  <a:pt x="4978358" y="746502"/>
                  <a:pt x="4995259" y="744825"/>
                </a:cubicBezTo>
                <a:cubicBezTo>
                  <a:pt x="5005107" y="749034"/>
                  <a:pt x="5010567" y="758092"/>
                  <a:pt x="5024744" y="753396"/>
                </a:cubicBezTo>
                <a:cubicBezTo>
                  <a:pt x="5047511" y="761361"/>
                  <a:pt x="5109162" y="783016"/>
                  <a:pt x="5131877" y="792613"/>
                </a:cubicBezTo>
                <a:cubicBezTo>
                  <a:pt x="5132671" y="802792"/>
                  <a:pt x="5144554" y="806683"/>
                  <a:pt x="5161031" y="810975"/>
                </a:cubicBezTo>
                <a:lnTo>
                  <a:pt x="5176815" y="815342"/>
                </a:lnTo>
                <a:lnTo>
                  <a:pt x="5180064" y="831233"/>
                </a:lnTo>
                <a:cubicBezTo>
                  <a:pt x="5202966" y="819270"/>
                  <a:pt x="5188976" y="863361"/>
                  <a:pt x="5215059" y="865080"/>
                </a:cubicBezTo>
                <a:cubicBezTo>
                  <a:pt x="5235765" y="864786"/>
                  <a:pt x="5236347" y="878098"/>
                  <a:pt x="5245643" y="887119"/>
                </a:cubicBezTo>
                <a:cubicBezTo>
                  <a:pt x="5267660" y="891609"/>
                  <a:pt x="5295742" y="939348"/>
                  <a:pt x="5295952" y="957174"/>
                </a:cubicBezTo>
                <a:cubicBezTo>
                  <a:pt x="5284322" y="1008946"/>
                  <a:pt x="5374979" y="1038019"/>
                  <a:pt x="5367826" y="1079140"/>
                </a:cubicBezTo>
                <a:cubicBezTo>
                  <a:pt x="5371668" y="1089190"/>
                  <a:pt x="5377921" y="1097135"/>
                  <a:pt x="5385646" y="1103730"/>
                </a:cubicBezTo>
                <a:lnTo>
                  <a:pt x="5410965" y="1119397"/>
                </a:lnTo>
                <a:lnTo>
                  <a:pt x="5436960" y="1130910"/>
                </a:lnTo>
                <a:lnTo>
                  <a:pt x="5442083" y="1133134"/>
                </a:lnTo>
                <a:cubicBezTo>
                  <a:pt x="5451910" y="1137346"/>
                  <a:pt x="5457170" y="1169188"/>
                  <a:pt x="5465219" y="1174479"/>
                </a:cubicBezTo>
                <a:cubicBezTo>
                  <a:pt x="5488744" y="1195184"/>
                  <a:pt x="5467141" y="1223401"/>
                  <a:pt x="5488171" y="1238604"/>
                </a:cubicBezTo>
                <a:cubicBezTo>
                  <a:pt x="5523491" y="1271811"/>
                  <a:pt x="5486623" y="1305961"/>
                  <a:pt x="5562172" y="1320840"/>
                </a:cubicBezTo>
                <a:cubicBezTo>
                  <a:pt x="5601634" y="1385316"/>
                  <a:pt x="5636528" y="1453139"/>
                  <a:pt x="5686905" y="1512529"/>
                </a:cubicBezTo>
                <a:cubicBezTo>
                  <a:pt x="5729049" y="1575678"/>
                  <a:pt x="5699691" y="1553768"/>
                  <a:pt x="5748726" y="1623716"/>
                </a:cubicBezTo>
                <a:cubicBezTo>
                  <a:pt x="5783098" y="1689734"/>
                  <a:pt x="5789710" y="1639740"/>
                  <a:pt x="5842593" y="1726595"/>
                </a:cubicBezTo>
                <a:cubicBezTo>
                  <a:pt x="5837824" y="1733043"/>
                  <a:pt x="5862023" y="1845188"/>
                  <a:pt x="5861042" y="1851837"/>
                </a:cubicBezTo>
                <a:cubicBezTo>
                  <a:pt x="5874156" y="1887981"/>
                  <a:pt x="5901790" y="1919218"/>
                  <a:pt x="5921290" y="1943460"/>
                </a:cubicBezTo>
                <a:lnTo>
                  <a:pt x="5978046" y="1997284"/>
                </a:lnTo>
                <a:lnTo>
                  <a:pt x="5992479" y="2056720"/>
                </a:lnTo>
                <a:cubicBezTo>
                  <a:pt x="6011078" y="2079033"/>
                  <a:pt x="6072687" y="2117397"/>
                  <a:pt x="6089639" y="2131171"/>
                </a:cubicBezTo>
                <a:lnTo>
                  <a:pt x="6094199" y="2139379"/>
                </a:lnTo>
                <a:lnTo>
                  <a:pt x="6094822" y="2139386"/>
                </a:lnTo>
                <a:cubicBezTo>
                  <a:pt x="6096947" y="2140841"/>
                  <a:pt x="6098876" y="2143416"/>
                  <a:pt x="6100692" y="2147736"/>
                </a:cubicBezTo>
                <a:lnTo>
                  <a:pt x="6102516" y="2154343"/>
                </a:lnTo>
                <a:lnTo>
                  <a:pt x="6111361" y="2170264"/>
                </a:lnTo>
                <a:lnTo>
                  <a:pt x="6215475" y="2270153"/>
                </a:lnTo>
                <a:lnTo>
                  <a:pt x="6255966" y="2335401"/>
                </a:lnTo>
                <a:lnTo>
                  <a:pt x="6272711" y="2385144"/>
                </a:lnTo>
                <a:cubicBezTo>
                  <a:pt x="6282320" y="2406495"/>
                  <a:pt x="6299066" y="2405139"/>
                  <a:pt x="6304347" y="2439388"/>
                </a:cubicBezTo>
                <a:cubicBezTo>
                  <a:pt x="6297131" y="2486231"/>
                  <a:pt x="6325530" y="2500962"/>
                  <a:pt x="6326729" y="2549400"/>
                </a:cubicBezTo>
                <a:cubicBezTo>
                  <a:pt x="6325926" y="2572066"/>
                  <a:pt x="6339111" y="2599957"/>
                  <a:pt x="6344663" y="2628839"/>
                </a:cubicBezTo>
                <a:lnTo>
                  <a:pt x="6375811" y="2639204"/>
                </a:lnTo>
                <a:cubicBezTo>
                  <a:pt x="6375427" y="2643533"/>
                  <a:pt x="6375041" y="2647863"/>
                  <a:pt x="6374657" y="2652193"/>
                </a:cubicBezTo>
                <a:cubicBezTo>
                  <a:pt x="6373555" y="2658134"/>
                  <a:pt x="6371943" y="2662665"/>
                  <a:pt x="6369740" y="2664642"/>
                </a:cubicBezTo>
                <a:cubicBezTo>
                  <a:pt x="6368032" y="2674540"/>
                  <a:pt x="6371528" y="2686899"/>
                  <a:pt x="6361964" y="2690172"/>
                </a:cubicBezTo>
                <a:cubicBezTo>
                  <a:pt x="6350507" y="2696218"/>
                  <a:pt x="6369375" y="2734440"/>
                  <a:pt x="6355511" y="2727335"/>
                </a:cubicBezTo>
                <a:cubicBezTo>
                  <a:pt x="6358746" y="2734104"/>
                  <a:pt x="6360434" y="2742096"/>
                  <a:pt x="6361058" y="2750592"/>
                </a:cubicBezTo>
                <a:cubicBezTo>
                  <a:pt x="6361013" y="2751998"/>
                  <a:pt x="6360970" y="2753408"/>
                  <a:pt x="6360926" y="2754814"/>
                </a:cubicBezTo>
                <a:lnTo>
                  <a:pt x="6339285" y="2810353"/>
                </a:lnTo>
                <a:cubicBezTo>
                  <a:pt x="6360091" y="2854187"/>
                  <a:pt x="6313103" y="2870086"/>
                  <a:pt x="6325672" y="2908809"/>
                </a:cubicBezTo>
                <a:cubicBezTo>
                  <a:pt x="6341563" y="2966972"/>
                  <a:pt x="6291836" y="2935388"/>
                  <a:pt x="6333498" y="3009772"/>
                </a:cubicBezTo>
                <a:cubicBezTo>
                  <a:pt x="6345476" y="3039254"/>
                  <a:pt x="6345955" y="3068963"/>
                  <a:pt x="6334947" y="3095405"/>
                </a:cubicBezTo>
                <a:lnTo>
                  <a:pt x="6344768" y="3155941"/>
                </a:lnTo>
                <a:cubicBezTo>
                  <a:pt x="6348643" y="3153663"/>
                  <a:pt x="6311793" y="3186588"/>
                  <a:pt x="6314754" y="3197987"/>
                </a:cubicBezTo>
                <a:cubicBezTo>
                  <a:pt x="6318695" y="3221971"/>
                  <a:pt x="6319257" y="3226752"/>
                  <a:pt x="6304230" y="3239690"/>
                </a:cubicBezTo>
                <a:cubicBezTo>
                  <a:pt x="6306321" y="3248567"/>
                  <a:pt x="6307305" y="3254005"/>
                  <a:pt x="6308837" y="3264003"/>
                </a:cubicBezTo>
                <a:cubicBezTo>
                  <a:pt x="6301812" y="3288243"/>
                  <a:pt x="6298529" y="3302527"/>
                  <a:pt x="6309285" y="3324103"/>
                </a:cubicBezTo>
                <a:cubicBezTo>
                  <a:pt x="6301188" y="3343007"/>
                  <a:pt x="6329285" y="3359307"/>
                  <a:pt x="6342503" y="3405661"/>
                </a:cubicBezTo>
                <a:cubicBezTo>
                  <a:pt x="6338012" y="3447477"/>
                  <a:pt x="6408325" y="3505721"/>
                  <a:pt x="6401531" y="3550593"/>
                </a:cubicBezTo>
                <a:cubicBezTo>
                  <a:pt x="6395655" y="3579549"/>
                  <a:pt x="6423437" y="3594758"/>
                  <a:pt x="6427705" y="3624684"/>
                </a:cubicBezTo>
                <a:cubicBezTo>
                  <a:pt x="6416402" y="3629199"/>
                  <a:pt x="6435787" y="3639516"/>
                  <a:pt x="6448424" y="3657106"/>
                </a:cubicBezTo>
                <a:lnTo>
                  <a:pt x="6444014" y="3752742"/>
                </a:lnTo>
                <a:cubicBezTo>
                  <a:pt x="6443990" y="3752777"/>
                  <a:pt x="6443967" y="3752813"/>
                  <a:pt x="6443946" y="3752849"/>
                </a:cubicBezTo>
                <a:lnTo>
                  <a:pt x="0" y="3752849"/>
                </a:lnTo>
                <a:close/>
              </a:path>
            </a:pathLst>
          </a:custGeom>
        </p:spPr>
      </p:pic>
      <p:sp>
        <p:nvSpPr>
          <p:cNvPr id="3" name="Content Placeholder 2"/>
          <p:cNvSpPr>
            <a:spLocks noGrp="1"/>
          </p:cNvSpPr>
          <p:nvPr>
            <p:ph idx="1"/>
          </p:nvPr>
        </p:nvSpPr>
        <p:spPr>
          <a:xfrm>
            <a:off x="6797004" y="670559"/>
            <a:ext cx="4555782" cy="5445076"/>
          </a:xfrm>
        </p:spPr>
        <p:txBody>
          <a:bodyPr anchor="t">
            <a:normAutofit/>
          </a:bodyPr>
          <a:lstStyle/>
          <a:p>
            <a:r>
              <a:rPr lang="en-US" sz="1600"/>
              <a:t>Cuba did not start communist. It started as a socialist state. The first foreign dignitary they invited was Lázaro Cárdenas. Wary of U.S.A, but not anti-U.S.</a:t>
            </a:r>
          </a:p>
          <a:p>
            <a:pPr marL="0" indent="0">
              <a:buNone/>
            </a:pPr>
            <a:endParaRPr lang="en-US" sz="1600"/>
          </a:p>
          <a:p>
            <a:r>
              <a:rPr lang="en-US" sz="1600"/>
              <a:t>1959-1961, progressive social reforms: </a:t>
            </a:r>
          </a:p>
          <a:p>
            <a:pPr lvl="1"/>
            <a:r>
              <a:rPr lang="en-US" sz="1600"/>
              <a:t>Racial equality for black Cubans</a:t>
            </a:r>
          </a:p>
          <a:p>
            <a:pPr lvl="1"/>
            <a:r>
              <a:rPr lang="en-US" sz="1600"/>
              <a:t>Women’s rights movements</a:t>
            </a:r>
          </a:p>
          <a:p>
            <a:pPr lvl="1"/>
            <a:r>
              <a:rPr lang="en-US" sz="1600"/>
              <a:t>Healthcare, hygiene and sanitation improved</a:t>
            </a:r>
          </a:p>
          <a:p>
            <a:pPr lvl="1"/>
            <a:r>
              <a:rPr lang="en-US" sz="1600"/>
              <a:t>Increased education and literacy rates</a:t>
            </a:r>
          </a:p>
          <a:p>
            <a:pPr lvl="1"/>
            <a:endParaRPr lang="en-US" sz="1600"/>
          </a:p>
          <a:p>
            <a:pPr lvl="1"/>
            <a:endParaRPr lang="en-US" sz="1600"/>
          </a:p>
          <a:p>
            <a:r>
              <a:rPr lang="en-US" sz="1600"/>
              <a:t>Then in 1961: Nationalises land (Ministry of Misappropriated Assets). This creates division with United States. </a:t>
            </a:r>
          </a:p>
          <a:p>
            <a:pPr marL="0" indent="0">
              <a:buNone/>
            </a:pPr>
            <a:endParaRPr lang="en-US" sz="1600"/>
          </a:p>
          <a:p>
            <a:r>
              <a:rPr lang="en-US" sz="1600"/>
              <a:t>Repression of dissidents, Church, political opponents. </a:t>
            </a:r>
          </a:p>
          <a:p>
            <a:pPr lvl="1"/>
            <a:endParaRPr lang="en-US" sz="1600"/>
          </a:p>
        </p:txBody>
      </p:sp>
    </p:spTree>
    <p:extLst>
      <p:ext uri="{BB962C8B-B14F-4D97-AF65-F5344CB8AC3E}">
        <p14:creationId xmlns:p14="http://schemas.microsoft.com/office/powerpoint/2010/main" val="37140179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TotalTime>
  <Words>1002</Words>
  <Application>Microsoft Macintosh PowerPoint</Application>
  <PresentationFormat>Widescreen</PresentationFormat>
  <Paragraphs>90</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Aptos</vt:lpstr>
      <vt:lpstr>Aptos Display</vt:lpstr>
      <vt:lpstr>Arial</vt:lpstr>
      <vt:lpstr>Calibri</vt:lpstr>
      <vt:lpstr>Office Theme</vt:lpstr>
      <vt:lpstr> Revolution and Reaction</vt:lpstr>
      <vt:lpstr>Gabriel García Marquez Nobel Prize Speech, 1982</vt:lpstr>
      <vt:lpstr>U.S. anti-communism</vt:lpstr>
      <vt:lpstr>Cuba</vt:lpstr>
      <vt:lpstr>26th July 1953: Revolutionary group attacks Moncada Barracks in Santiago de Cuba, led by Fidel Castro </vt:lpstr>
      <vt:lpstr>Cuban Revolution</vt:lpstr>
      <vt:lpstr>Allies with peasants, uses guerrilla “foco” strategy to defeat US-armed Batista forces  Also, importance of mass media and urban insurgents.   21 August 1958: After several failures, begin final offensive, taking cities on the way to Havana</vt:lpstr>
      <vt:lpstr>2 January 1959: Revolutionaries take Havana </vt:lpstr>
      <vt:lpstr>Castro’s Cuba</vt:lpstr>
      <vt:lpstr>Latin American Reactions</vt:lpstr>
      <vt:lpstr>e.g. Douglas Bravo in Venezuela </vt:lpstr>
      <vt:lpstr>eg. Colombian Guerrilla-ELN/ FARC</vt:lpstr>
      <vt:lpstr>1965 Ciudad Madera (Mexico) barracks attack </vt:lpstr>
      <vt:lpstr> Cultural  capital: Latin American literature “boom” </vt:lpstr>
      <vt:lpstr>Electoral Succes: Chile 1970</vt:lpstr>
      <vt:lpstr>Reaction</vt:lpstr>
      <vt:lpstr>Over the decades, U.S. added to its strategies</vt:lpstr>
      <vt:lpstr>2) Training of military officials</vt:lpstr>
      <vt:lpstr>3) Assasination </vt:lpstr>
      <vt:lpstr>4) Economic pressure</vt:lpstr>
      <vt:lpstr>Combination of these strategies resulted in military coups e.g. Chile 1973</vt:lpstr>
      <vt:lpstr>And paramilitary and military “dirty wars”, which involved torture and disappearance of dissidents. e.g. Brazil, Uruguay, Mexico, Argentina, Chile</vt:lpstr>
      <vt:lpstr>And rolling bloody civil wars, which often overlapped with racial divisions e.g. Guatemala, El Salvador, Colombia, southern Mexico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1</cp:revision>
  <dcterms:created xsi:type="dcterms:W3CDTF">2026-03-17T09:41:24Z</dcterms:created>
  <dcterms:modified xsi:type="dcterms:W3CDTF">2026-03-17T10:32:00Z</dcterms:modified>
</cp:coreProperties>
</file>