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57" r:id="rId4"/>
    <p:sldId id="268" r:id="rId5"/>
    <p:sldId id="258" r:id="rId6"/>
    <p:sldId id="269" r:id="rId7"/>
    <p:sldId id="259" r:id="rId8"/>
    <p:sldId id="270" r:id="rId9"/>
    <p:sldId id="271" r:id="rId10"/>
    <p:sldId id="260" r:id="rId11"/>
    <p:sldId id="272" r:id="rId12"/>
    <p:sldId id="261" r:id="rId13"/>
    <p:sldId id="274" r:id="rId14"/>
    <p:sldId id="273" r:id="rId15"/>
    <p:sldId id="262" r:id="rId16"/>
    <p:sldId id="275" r:id="rId17"/>
    <p:sldId id="263" r:id="rId18"/>
    <p:sldId id="276" r:id="rId19"/>
    <p:sldId id="277" r:id="rId20"/>
    <p:sldId id="278" r:id="rId21"/>
    <p:sldId id="280" r:id="rId22"/>
    <p:sldId id="279" r:id="rId23"/>
    <p:sldId id="281" r:id="rId24"/>
    <p:sldId id="282" r:id="rId25"/>
    <p:sldId id="264" r:id="rId26"/>
    <p:sldId id="284" r:id="rId27"/>
    <p:sldId id="265" r:id="rId28"/>
    <p:sldId id="266" r:id="rId29"/>
    <p:sldId id="28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104" y="-2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09652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411632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842888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892815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ED972332-3316-4A4F-B354-A38EE96FABAC}" type="datetimeFigureOut">
              <a:rPr lang="en-US" smtClean="0"/>
              <a:t>3/9/16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4085631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ED972332-3316-4A4F-B354-A38EE96FABAC}" type="datetimeFigureOut">
              <a:rPr lang="en-US" smtClean="0"/>
              <a:t>3/9/16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407771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ED972332-3316-4A4F-B354-A38EE96FABAC}" type="datetimeFigureOut">
              <a:rPr lang="en-US" smtClean="0"/>
              <a:t>3/9/16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110740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ED972332-3316-4A4F-B354-A38EE96FABAC}" type="datetimeFigureOut">
              <a:rPr lang="en-US" smtClean="0"/>
              <a:t>3/9/16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677810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972332-3316-4A4F-B354-A38EE96FABAC}" type="datetimeFigureOut">
              <a:rPr lang="en-US" smtClean="0"/>
              <a:t>3/9/16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259131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D972332-3316-4A4F-B354-A38EE96FABAC}" type="datetimeFigureOut">
              <a:rPr lang="en-US" smtClean="0"/>
              <a:t>3/9/16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434251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D972332-3316-4A4F-B354-A38EE96FABAC}" type="datetimeFigureOut">
              <a:rPr lang="en-US" smtClean="0"/>
              <a:t>3/9/16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0737726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972332-3316-4A4F-B354-A38EE96FABAC}" type="datetimeFigureOut">
              <a:rPr lang="en-US" smtClean="0"/>
              <a:t>3/9/16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BA0166-519F-674D-91C4-13B43B936FFB}" type="slidenum">
              <a:rPr lang="en-US" smtClean="0"/>
              <a:t>‹#›</a:t>
            </a:fld>
            <a:endParaRPr lang="en-US"/>
          </a:p>
        </p:txBody>
      </p:sp>
    </p:spTree>
    <p:extLst>
      <p:ext uri="{BB962C8B-B14F-4D97-AF65-F5344CB8AC3E}">
        <p14:creationId xmlns:p14="http://schemas.microsoft.com/office/powerpoint/2010/main" val="4102956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G5L1VdlktOw"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emocracynow.org/2013/9/10/40_years_after_chiles_9_11"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obelprize.org/mediaplayer/index.php?id=1496"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2.gwu.edu/~nsarchiv/NSAEBB/NSAEBB2/docs/doc06.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eJ3RzGoQC4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US, the Cold War, and the Latin American Right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51165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Blow back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Military rule effectively ends democracy. </a:t>
            </a:r>
          </a:p>
          <a:p>
            <a:pPr marL="0" indent="0">
              <a:buNone/>
            </a:pPr>
            <a:endParaRPr lang="en-US" dirty="0" smtClean="0"/>
          </a:p>
          <a:p>
            <a:r>
              <a:rPr lang="en-US" dirty="0" smtClean="0"/>
              <a:t>Left-right divide imposes itself on Guatemalan racial divide. </a:t>
            </a:r>
            <a:endParaRPr lang="en-US" dirty="0"/>
          </a:p>
          <a:p>
            <a:endParaRPr lang="en-US" dirty="0"/>
          </a:p>
          <a:p>
            <a:r>
              <a:rPr lang="en-US" dirty="0" smtClean="0"/>
              <a:t>Escalation of radicalism on both sides. </a:t>
            </a:r>
          </a:p>
          <a:p>
            <a:endParaRPr lang="en-US" dirty="0"/>
          </a:p>
          <a:p>
            <a:r>
              <a:rPr lang="en-US" dirty="0" smtClean="0"/>
              <a:t>1960-1996 Guatemalan civil war leaves 200,000 dead. Military accounts for 90 percent. </a:t>
            </a:r>
            <a:endParaRPr lang="en-US" dirty="0"/>
          </a:p>
        </p:txBody>
      </p:sp>
    </p:spTree>
    <p:extLst>
      <p:ext uri="{BB962C8B-B14F-4D97-AF65-F5344CB8AC3E}">
        <p14:creationId xmlns:p14="http://schemas.microsoft.com/office/powerpoint/2010/main" val="2370154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Militarized camps, 1982</a:t>
            </a:r>
            <a:endParaRPr lang="en-US" dirty="0"/>
          </a:p>
        </p:txBody>
      </p:sp>
      <p:pic>
        <p:nvPicPr>
          <p:cNvPr id="4" name="Content Placeholder 3"/>
          <p:cNvPicPr>
            <a:picLocks noGrp="1" noChangeAspect="1"/>
          </p:cNvPicPr>
          <p:nvPr>
            <p:ph idx="1"/>
          </p:nvPr>
        </p:nvPicPr>
        <p:blipFill>
          <a:blip r:embed="rId2"/>
          <a:srcRect l="-9416" r="-9416"/>
          <a:stretch>
            <a:fillRect/>
          </a:stretch>
        </p:blipFill>
        <p:spPr>
          <a:xfrm>
            <a:off x="457200" y="1600200"/>
            <a:ext cx="4941799" cy="2717799"/>
          </a:xfrm>
        </p:spPr>
      </p:pic>
      <p:sp>
        <p:nvSpPr>
          <p:cNvPr id="5" name="Rectangle 4"/>
          <p:cNvSpPr/>
          <p:nvPr/>
        </p:nvSpPr>
        <p:spPr>
          <a:xfrm>
            <a:off x="4402666" y="4785836"/>
            <a:ext cx="4572000" cy="1754327"/>
          </a:xfrm>
          <a:prstGeom prst="rect">
            <a:avLst/>
          </a:prstGeom>
        </p:spPr>
        <p:txBody>
          <a:bodyPr>
            <a:spAutoFit/>
          </a:bodyPr>
          <a:lstStyle/>
          <a:p>
            <a:r>
              <a:rPr lang="en-US" i="1" dirty="0"/>
              <a:t>“After having killed our wives, they brought out our children. They grabbed their feet and beat their heads against the house posts. I had six children. They all died, and my wife as well.. All my life my heart will cry because of it.</a:t>
            </a:r>
            <a:r>
              <a:rPr lang="en-US" i="1" dirty="0" smtClean="0"/>
              <a:t>” Sole survivor of Huehuetenango massacre. </a:t>
            </a:r>
            <a:endParaRPr lang="en-US" dirty="0"/>
          </a:p>
        </p:txBody>
      </p:sp>
    </p:spTree>
    <p:extLst>
      <p:ext uri="{BB962C8B-B14F-4D97-AF65-F5344CB8AC3E}">
        <p14:creationId xmlns:p14="http://schemas.microsoft.com/office/powerpoint/2010/main" val="1804772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1961 Bay of Pigs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US tries a version of PB Success in 1961. </a:t>
            </a:r>
          </a:p>
          <a:p>
            <a:endParaRPr lang="en-US" dirty="0"/>
          </a:p>
          <a:p>
            <a:r>
              <a:rPr lang="en-US" dirty="0" smtClean="0"/>
              <a:t>Trains 1400 Cuban exiles in Florida and Panama, 1960-1961</a:t>
            </a:r>
          </a:p>
          <a:p>
            <a:endParaRPr lang="en-US" dirty="0"/>
          </a:p>
          <a:p>
            <a:r>
              <a:rPr lang="en-US" dirty="0" smtClean="0"/>
              <a:t>Launches attack from US-supporting Guatemala</a:t>
            </a:r>
          </a:p>
          <a:p>
            <a:endParaRPr lang="en-US" dirty="0"/>
          </a:p>
          <a:p>
            <a:r>
              <a:rPr lang="en-US" dirty="0" smtClean="0"/>
              <a:t>Supported by B26 Bombers (marked with Guatemalan Air Force insignia)</a:t>
            </a:r>
          </a:p>
          <a:p>
            <a:endParaRPr lang="en-US" dirty="0"/>
          </a:p>
          <a:p>
            <a:r>
              <a:rPr lang="en-US" dirty="0" smtClean="0"/>
              <a:t>Defeated within 3 days by Cuban revolutionary militia and Cuban military. </a:t>
            </a:r>
          </a:p>
          <a:p>
            <a:endParaRPr lang="en-US" dirty="0"/>
          </a:p>
        </p:txBody>
      </p:sp>
    </p:spTree>
    <p:extLst>
      <p:ext uri="{BB962C8B-B14F-4D97-AF65-F5344CB8AC3E}">
        <p14:creationId xmlns:p14="http://schemas.microsoft.com/office/powerpoint/2010/main" val="4117291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8688" b="8688"/>
          <a:stretch>
            <a:fillRect/>
          </a:stretch>
        </p:blipFill>
        <p:spPr/>
      </p:pic>
    </p:spTree>
    <p:extLst>
      <p:ext uri="{BB962C8B-B14F-4D97-AF65-F5344CB8AC3E}">
        <p14:creationId xmlns:p14="http://schemas.microsoft.com/office/powerpoint/2010/main" val="1660704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7613" b="7613"/>
          <a:stretch>
            <a:fillRect/>
          </a:stretch>
        </p:blipFill>
        <p:spPr/>
      </p:pic>
    </p:spTree>
    <p:extLst>
      <p:ext uri="{BB962C8B-B14F-4D97-AF65-F5344CB8AC3E}">
        <p14:creationId xmlns:p14="http://schemas.microsoft.com/office/powerpoint/2010/main" val="1548040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regularization of US-right-wing influence</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1961 Kennedy administration demands that School of the Americas in Georgia concentrates on training “anti-communist counter-insurgency techniques”</a:t>
            </a:r>
          </a:p>
          <a:p>
            <a:endParaRPr lang="en-US" dirty="0" smtClean="0"/>
          </a:p>
          <a:p>
            <a:r>
              <a:rPr lang="en-US" dirty="0" smtClean="0"/>
              <a:t>1961-1990, School of the Americas trains 55,000 Latin American soldiers. </a:t>
            </a:r>
          </a:p>
          <a:p>
            <a:endParaRPr lang="en-US" dirty="0"/>
          </a:p>
          <a:p>
            <a:r>
              <a:rPr lang="en-US" dirty="0" smtClean="0"/>
              <a:t>Counter-insurgency techniques include lessons of torture and the extortion of information. </a:t>
            </a:r>
          </a:p>
          <a:p>
            <a:endParaRPr lang="en-US" dirty="0"/>
          </a:p>
          <a:p>
            <a:r>
              <a:rPr lang="en-US" dirty="0" smtClean="0"/>
              <a:t>Former teacher, Major Joseph Blair:</a:t>
            </a:r>
          </a:p>
          <a:p>
            <a:endParaRPr lang="en-US" dirty="0"/>
          </a:p>
          <a:p>
            <a:r>
              <a:rPr lang="en-US" dirty="0" smtClean="0"/>
              <a:t>“The doctrine that was taught was that if you want information you use physical abuse, you use false imprisonment, you use threats to family members, you use virtually any method necessary to get what you want... [including torture] and killing. If there's someone you don't want you kill them. If you can't get the information you want, if you can't get that person to shut up or to stop what they're doing you simply assassinate them, and you assassinate them with one of your death squads.”</a:t>
            </a:r>
          </a:p>
          <a:p>
            <a:endParaRPr lang="en-US" dirty="0"/>
          </a:p>
          <a:p>
            <a:r>
              <a:rPr lang="en-US" dirty="0" smtClean="0">
                <a:hlinkClick r:id="rId2"/>
              </a:rPr>
              <a:t>https://www.youtube.com/watch?v=G5L1VdlktOw</a:t>
            </a:r>
            <a:endParaRPr lang="en-US" dirty="0" smtClean="0"/>
          </a:p>
          <a:p>
            <a:pPr marL="0" indent="0">
              <a:buNone/>
            </a:pPr>
            <a:endParaRPr lang="en-US" dirty="0"/>
          </a:p>
          <a:p>
            <a:endParaRPr lang="en-US" dirty="0"/>
          </a:p>
        </p:txBody>
      </p:sp>
    </p:spTree>
    <p:extLst>
      <p:ext uri="{BB962C8B-B14F-4D97-AF65-F5344CB8AC3E}">
        <p14:creationId xmlns:p14="http://schemas.microsoft.com/office/powerpoint/2010/main" val="3166893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67974" r="-67974"/>
          <a:stretch>
            <a:fillRect/>
          </a:stretch>
        </p:blipFill>
        <p:spPr>
          <a:xfrm>
            <a:off x="-1341967" y="436033"/>
            <a:ext cx="6365840" cy="3500967"/>
          </a:xfrm>
        </p:spPr>
      </p:pic>
      <p:pic>
        <p:nvPicPr>
          <p:cNvPr id="5" name="Picture 4"/>
          <p:cNvPicPr>
            <a:picLocks noChangeAspect="1"/>
          </p:cNvPicPr>
          <p:nvPr/>
        </p:nvPicPr>
        <p:blipFill>
          <a:blip r:embed="rId3"/>
          <a:stretch>
            <a:fillRect/>
          </a:stretch>
        </p:blipFill>
        <p:spPr>
          <a:xfrm>
            <a:off x="3606800" y="2662767"/>
            <a:ext cx="5080000" cy="3987800"/>
          </a:xfrm>
          <a:prstGeom prst="rect">
            <a:avLst/>
          </a:prstGeom>
        </p:spPr>
      </p:pic>
    </p:spTree>
    <p:extLst>
      <p:ext uri="{BB962C8B-B14F-4D97-AF65-F5344CB8AC3E}">
        <p14:creationId xmlns:p14="http://schemas.microsoft.com/office/powerpoint/2010/main" val="28955940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Chile 1970-1973</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CIA has always claimed that not involved in overthrow of democratically elected leader, Salvador Allende, in 1973. </a:t>
            </a:r>
          </a:p>
          <a:p>
            <a:endParaRPr lang="en-US" dirty="0"/>
          </a:p>
          <a:p>
            <a:r>
              <a:rPr lang="en-US" dirty="0" smtClean="0"/>
              <a:t>After failing to get Chilean congress to ratify opposition candidate, Jorge </a:t>
            </a:r>
            <a:r>
              <a:rPr lang="en-US" dirty="0" err="1" smtClean="0"/>
              <a:t>Allesandri</a:t>
            </a:r>
            <a:r>
              <a:rPr lang="en-US" dirty="0" smtClean="0"/>
              <a:t>, CIA attempts to stimulate military intervention by creating a “coup climate”</a:t>
            </a:r>
          </a:p>
          <a:p>
            <a:endParaRPr lang="en-US" dirty="0"/>
          </a:p>
          <a:p>
            <a:r>
              <a:rPr lang="en-US" dirty="0" smtClean="0"/>
              <a:t>Economic pressure. President Nixon instructs CIA to “make economy scream” </a:t>
            </a:r>
          </a:p>
          <a:p>
            <a:endParaRPr lang="en-US" dirty="0"/>
          </a:p>
          <a:p>
            <a:r>
              <a:rPr lang="en-US" dirty="0" smtClean="0"/>
              <a:t>Established ITT Corporation which funneled CIA funds towards efforts at destabilization</a:t>
            </a:r>
          </a:p>
          <a:p>
            <a:endParaRPr lang="en-US" dirty="0" smtClean="0"/>
          </a:p>
          <a:p>
            <a:r>
              <a:rPr lang="en-US" dirty="0" smtClean="0"/>
              <a:t>Propaganda, through US-backed newspaper El </a:t>
            </a:r>
            <a:r>
              <a:rPr lang="en-US" dirty="0" err="1" smtClean="0"/>
              <a:t>Mercurio</a:t>
            </a:r>
            <a:endParaRPr lang="en-US" dirty="0" smtClean="0"/>
          </a:p>
          <a:p>
            <a:endParaRPr lang="en-US" dirty="0"/>
          </a:p>
          <a:p>
            <a:r>
              <a:rPr lang="en-US" dirty="0" smtClean="0"/>
              <a:t>Armed Chilean militants who killed neutral army general René Schneider.</a:t>
            </a:r>
          </a:p>
          <a:p>
            <a:endParaRPr lang="en-US" dirty="0"/>
          </a:p>
          <a:p>
            <a:r>
              <a:rPr lang="en-US" dirty="0" smtClean="0"/>
              <a:t>Supports destruction of state railroads, power plants and highways.</a:t>
            </a:r>
          </a:p>
          <a:p>
            <a:endParaRPr lang="en-US" dirty="0" smtClean="0"/>
          </a:p>
          <a:p>
            <a:r>
              <a:rPr lang="en-US" dirty="0" smtClean="0"/>
              <a:t>Offers support to </a:t>
            </a:r>
            <a:r>
              <a:rPr lang="en-US" dirty="0" smtClean="0"/>
              <a:t>Augusto </a:t>
            </a:r>
            <a:r>
              <a:rPr lang="en-US" dirty="0" smtClean="0"/>
              <a:t>Pinochet’s coup. </a:t>
            </a:r>
          </a:p>
          <a:p>
            <a:endParaRPr lang="en-US" dirty="0"/>
          </a:p>
          <a:p>
            <a:r>
              <a:rPr lang="en-US" dirty="0" smtClean="0">
                <a:hlinkClick r:id="rId2"/>
              </a:rPr>
              <a:t>http://www.democracynow.org/2013/9/10/</a:t>
            </a:r>
            <a:r>
              <a:rPr lang="en-US" dirty="0" smtClean="0">
                <a:hlinkClick r:id="rId2"/>
              </a:rPr>
              <a:t>40_years_after_chiles_9_11</a:t>
            </a:r>
            <a:r>
              <a:rPr lang="en-US" dirty="0" smtClean="0"/>
              <a:t> 50.00 </a:t>
            </a:r>
            <a:r>
              <a:rPr lang="en-US" dirty="0" err="1" smtClean="0"/>
              <a:t>ff</a:t>
            </a:r>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999091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4730" r="-84730"/>
          <a:stretch>
            <a:fillRect/>
          </a:stretch>
        </p:blipFill>
        <p:spPr>
          <a:xfrm>
            <a:off x="245532" y="762000"/>
            <a:ext cx="9753707" cy="5364163"/>
          </a:xfrm>
        </p:spPr>
      </p:pic>
    </p:spTree>
    <p:extLst>
      <p:ext uri="{BB962C8B-B14F-4D97-AF65-F5344CB8AC3E}">
        <p14:creationId xmlns:p14="http://schemas.microsoft.com/office/powerpoint/2010/main" val="26764186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5993" r="-85993"/>
          <a:stretch>
            <a:fillRect/>
          </a:stretch>
        </p:blipFill>
        <p:spPr>
          <a:xfrm>
            <a:off x="-706967" y="507471"/>
            <a:ext cx="10639882" cy="5851525"/>
          </a:xfrm>
        </p:spPr>
      </p:pic>
    </p:spTree>
    <p:extLst>
      <p:ext uri="{BB962C8B-B14F-4D97-AF65-F5344CB8AC3E}">
        <p14:creationId xmlns:p14="http://schemas.microsoft.com/office/powerpoint/2010/main" val="585034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Gabriel </a:t>
            </a:r>
            <a:r>
              <a:rPr lang="en-US" dirty="0" err="1" smtClean="0"/>
              <a:t>García</a:t>
            </a:r>
            <a:r>
              <a:rPr lang="en-US" dirty="0" smtClean="0"/>
              <a:t> Marquez Nobel Prize Speech, 1982</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t>“</a:t>
            </a:r>
            <a:r>
              <a:rPr lang="en-GB" i="1" dirty="0"/>
              <a:t>“We have not had a moment’s rest… There have been five wars and seventeen military coups; there emerged a diabolic dictator who is carrying out, in God's name, the first Latin American ethnocide of our time. In the meantime, twenty million Latin American children died before the age of one - more than have been born in Europe since 1970. Those missing because of repression number nearly one hundred and twenty thousand, which is as if no one could account for all the inhabitants of Uppsala. Numerous women arrested while pregnant have given birth in Argentine prisons, yet nobody knows the whereabouts and identity of their children who were furtively adopted or sent to an orphanage by order of the military authorities… One million people have fled Chile, a country with a tradition of hospitality - that is, ten per cent of its population. Uruguay, a tiny nation of two and a half million inhabitants which considered itself the continent's most civilized country, has lost to exile one out of every five citizens. Since 1979, the civil war in El Salvador has produced almost one refugee every twenty minutes. The country that could be formed of all the exiles and forced emigrants of Latin America would have a population larger than that of Norway.” </a:t>
            </a:r>
            <a:endParaRPr lang="en-GB" i="1" dirty="0" smtClean="0"/>
          </a:p>
          <a:p>
            <a:pPr marL="0" indent="0">
              <a:buNone/>
            </a:pPr>
            <a:endParaRPr lang="en-GB" i="1" dirty="0"/>
          </a:p>
          <a:p>
            <a:pPr marL="0" indent="0">
              <a:buNone/>
            </a:pPr>
            <a:r>
              <a:rPr lang="en-GB" dirty="0" smtClean="0">
                <a:hlinkClick r:id="rId2"/>
              </a:rPr>
              <a:t>http://www.nobelprize.org/mediaplayer/index.php?id=1496</a:t>
            </a:r>
            <a:r>
              <a:rPr lang="en-GB" dirty="0" smtClean="0"/>
              <a:t> 6.30</a:t>
            </a:r>
          </a:p>
          <a:p>
            <a:pPr marL="0" indent="0">
              <a:buNone/>
            </a:pPr>
            <a:endParaRPr lang="en-US" dirty="0"/>
          </a:p>
        </p:txBody>
      </p:sp>
    </p:spTree>
    <p:extLst>
      <p:ext uri="{BB962C8B-B14F-4D97-AF65-F5344CB8AC3E}">
        <p14:creationId xmlns:p14="http://schemas.microsoft.com/office/powerpoint/2010/main" val="3684853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97669" r="-97669"/>
          <a:stretch>
            <a:fillRect/>
          </a:stretch>
        </p:blipFill>
        <p:spPr>
          <a:xfrm>
            <a:off x="-537634" y="570972"/>
            <a:ext cx="10639882" cy="5851525"/>
          </a:xfrm>
        </p:spPr>
      </p:pic>
    </p:spTree>
    <p:extLst>
      <p:ext uri="{BB962C8B-B14F-4D97-AF65-F5344CB8AC3E}">
        <p14:creationId xmlns:p14="http://schemas.microsoft.com/office/powerpoint/2010/main" val="1452354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6755" r="-86755"/>
          <a:stretch>
            <a:fillRect/>
          </a:stretch>
        </p:blipFill>
        <p:spPr/>
      </p:pic>
    </p:spTree>
    <p:extLst>
      <p:ext uri="{BB962C8B-B14F-4D97-AF65-F5344CB8AC3E}">
        <p14:creationId xmlns:p14="http://schemas.microsoft.com/office/powerpoint/2010/main" val="2467056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9750" r="-89750"/>
          <a:stretch>
            <a:fillRect/>
          </a:stretch>
        </p:blipFill>
        <p:spPr>
          <a:xfrm>
            <a:off x="-791633" y="592138"/>
            <a:ext cx="10639882" cy="5851525"/>
          </a:xfrm>
        </p:spPr>
      </p:pic>
    </p:spTree>
    <p:extLst>
      <p:ext uri="{BB962C8B-B14F-4D97-AF65-F5344CB8AC3E}">
        <p14:creationId xmlns:p14="http://schemas.microsoft.com/office/powerpoint/2010/main" val="2236874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9611" r="-89611"/>
          <a:stretch>
            <a:fillRect/>
          </a:stretch>
        </p:blipFill>
        <p:spPr>
          <a:xfrm>
            <a:off x="-1236237" y="310648"/>
            <a:ext cx="11139258" cy="6126163"/>
          </a:xfrm>
        </p:spPr>
      </p:pic>
    </p:spTree>
    <p:extLst>
      <p:ext uri="{BB962C8B-B14F-4D97-AF65-F5344CB8AC3E}">
        <p14:creationId xmlns:p14="http://schemas.microsoft.com/office/powerpoint/2010/main" val="29257884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76628" r="-76628"/>
          <a:stretch>
            <a:fillRect/>
          </a:stretch>
        </p:blipFill>
        <p:spPr>
          <a:xfrm>
            <a:off x="-643466" y="613305"/>
            <a:ext cx="10639882" cy="5851525"/>
          </a:xfrm>
        </p:spPr>
      </p:pic>
    </p:spTree>
    <p:extLst>
      <p:ext uri="{BB962C8B-B14F-4D97-AF65-F5344CB8AC3E}">
        <p14:creationId xmlns:p14="http://schemas.microsoft.com/office/powerpoint/2010/main" val="3884506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Condor, 1974-1980</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Military governments of Argentina, Chile, Uruguay, Paraguay, Bolivia, and Brazil instituted campaign of terror against left-leaning groups. </a:t>
            </a:r>
          </a:p>
          <a:p>
            <a:endParaRPr lang="en-US" dirty="0"/>
          </a:p>
          <a:p>
            <a:r>
              <a:rPr lang="en-US" dirty="0" smtClean="0"/>
              <a:t>US supplied technical support, intelligence, and funding for campaign. </a:t>
            </a:r>
          </a:p>
          <a:p>
            <a:endParaRPr lang="en-US" dirty="0"/>
          </a:p>
          <a:p>
            <a:r>
              <a:rPr lang="en-US" dirty="0" smtClean="0"/>
              <a:t>Henry Kissinger to Argentina’s foreign minister, 1976 </a:t>
            </a:r>
            <a:endParaRPr lang="en-US" dirty="0"/>
          </a:p>
          <a:p>
            <a:r>
              <a:rPr lang="en-US" dirty="0" smtClean="0"/>
              <a:t>“Look, our basic attitude is that we would like you to succeed. I have an old-fashioned view that friends ought to be supported. What is not understood in the United States is that you have a civil war. We read about human rights problems but not the context. The quicker you succeed the better… The human rights problem is a growing one. Your Ambassador can apprise you. We want a stable situation. We won't cause you unnecessary difficulties. If you can finish before Congress gets back, the better. Whatever freedoms you could restore would help.”</a:t>
            </a:r>
          </a:p>
          <a:p>
            <a:endParaRPr lang="en-US" dirty="0" smtClean="0"/>
          </a:p>
          <a:p>
            <a:r>
              <a:rPr lang="en-US" dirty="0" smtClean="0"/>
              <a:t>Over 60,000 died</a:t>
            </a:r>
          </a:p>
          <a:p>
            <a:endParaRPr lang="en-US" dirty="0"/>
          </a:p>
          <a:p>
            <a:r>
              <a:rPr lang="en-US" dirty="0" smtClean="0"/>
              <a:t>Assassination of key left-wing leaders e.g. General Carlos </a:t>
            </a:r>
            <a:r>
              <a:rPr lang="en-US" dirty="0" err="1" smtClean="0"/>
              <a:t>Prats</a:t>
            </a:r>
            <a:r>
              <a:rPr lang="en-US" dirty="0" smtClean="0"/>
              <a:t> 1974 in Buenos Aires; </a:t>
            </a:r>
          </a:p>
          <a:p>
            <a:endParaRPr lang="en-US" dirty="0"/>
          </a:p>
          <a:p>
            <a:r>
              <a:rPr lang="en-US" dirty="0" smtClean="0"/>
              <a:t>Erection of torture centers e.g. </a:t>
            </a:r>
            <a:r>
              <a:rPr lang="en-US" dirty="0" err="1" smtClean="0"/>
              <a:t>Automotores</a:t>
            </a:r>
            <a:r>
              <a:rPr lang="en-US" dirty="0" smtClean="0"/>
              <a:t> </a:t>
            </a:r>
            <a:r>
              <a:rPr lang="en-US" dirty="0" err="1" smtClean="0"/>
              <a:t>Orletti</a:t>
            </a:r>
            <a:r>
              <a:rPr lang="en-US" dirty="0" smtClean="0"/>
              <a:t> in Argentina. </a:t>
            </a: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635490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8203" b="8203"/>
          <a:stretch>
            <a:fillRect/>
          </a:stretch>
        </p:blipFill>
        <p:spPr/>
      </p:pic>
    </p:spTree>
    <p:extLst>
      <p:ext uri="{BB962C8B-B14F-4D97-AF65-F5344CB8AC3E}">
        <p14:creationId xmlns:p14="http://schemas.microsoft.com/office/powerpoint/2010/main" val="8742010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1980s Civil War in Central America, Colombia, and Peru</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Election of Ronald Reagan (1981-1989). Move away form President Carter’s less interventionist foreign policy. </a:t>
            </a:r>
          </a:p>
          <a:p>
            <a:endParaRPr lang="en-US" dirty="0"/>
          </a:p>
          <a:p>
            <a:r>
              <a:rPr lang="en-US" dirty="0" smtClean="0"/>
              <a:t>Increasing left-wing radicalism in Central America. Often, but not always, connected to indigenous groups</a:t>
            </a:r>
          </a:p>
          <a:p>
            <a:pPr lvl="1"/>
            <a:r>
              <a:rPr lang="en-US" dirty="0" smtClean="0"/>
              <a:t>1979 Sandinistas take over Nicaragua and depose dictator, </a:t>
            </a:r>
            <a:r>
              <a:rPr lang="en-US" dirty="0" err="1" smtClean="0"/>
              <a:t>Anastasio</a:t>
            </a:r>
            <a:r>
              <a:rPr lang="en-US" dirty="0" smtClean="0"/>
              <a:t> </a:t>
            </a:r>
            <a:r>
              <a:rPr lang="en-US" dirty="0" err="1" smtClean="0"/>
              <a:t>Samoza</a:t>
            </a:r>
            <a:endParaRPr lang="en-US" dirty="0" smtClean="0"/>
          </a:p>
          <a:p>
            <a:pPr lvl="1"/>
            <a:r>
              <a:rPr lang="en-US" dirty="0" smtClean="0"/>
              <a:t>1980 </a:t>
            </a:r>
            <a:r>
              <a:rPr lang="en-US" dirty="0" err="1" smtClean="0"/>
              <a:t>Farabundo</a:t>
            </a:r>
            <a:r>
              <a:rPr lang="en-US" dirty="0" smtClean="0"/>
              <a:t> </a:t>
            </a:r>
            <a:r>
              <a:rPr lang="en-US" dirty="0" err="1" smtClean="0"/>
              <a:t>Martí</a:t>
            </a:r>
            <a:r>
              <a:rPr lang="en-US" dirty="0" smtClean="0"/>
              <a:t> National Liberation Front takes on government in El Salvador</a:t>
            </a:r>
          </a:p>
          <a:p>
            <a:pPr lvl="1"/>
            <a:r>
              <a:rPr lang="en-US" dirty="0" smtClean="0"/>
              <a:t>1980 Increasing guerilla insurgency in Guatemala e.g. Storming of Spanish embassy. </a:t>
            </a:r>
          </a:p>
          <a:p>
            <a:pPr lvl="1"/>
            <a:r>
              <a:rPr lang="en-US" dirty="0" smtClean="0"/>
              <a:t>1982 onwards, Increasing presence of guerilla forces in Colombia e.g. FARC</a:t>
            </a:r>
          </a:p>
          <a:p>
            <a:pPr lvl="1"/>
            <a:r>
              <a:rPr lang="en-US" dirty="0" smtClean="0"/>
              <a:t>1980 Establishment of </a:t>
            </a:r>
            <a:r>
              <a:rPr lang="en-US" dirty="0" err="1" smtClean="0"/>
              <a:t>Sendero</a:t>
            </a:r>
            <a:r>
              <a:rPr lang="en-US" dirty="0" smtClean="0"/>
              <a:t> </a:t>
            </a:r>
            <a:r>
              <a:rPr lang="en-US" dirty="0" err="1" smtClean="0"/>
              <a:t>Luminoso</a:t>
            </a:r>
            <a:r>
              <a:rPr lang="en-US" dirty="0" smtClean="0"/>
              <a:t> in Peru. </a:t>
            </a:r>
          </a:p>
          <a:p>
            <a:endParaRPr lang="en-US" dirty="0"/>
          </a:p>
          <a:p>
            <a:endParaRPr lang="en-US" dirty="0" smtClean="0"/>
          </a:p>
          <a:p>
            <a:endParaRPr lang="en-US" dirty="0"/>
          </a:p>
        </p:txBody>
      </p:sp>
    </p:spTree>
    <p:extLst>
      <p:ext uri="{BB962C8B-B14F-4D97-AF65-F5344CB8AC3E}">
        <p14:creationId xmlns:p14="http://schemas.microsoft.com/office/powerpoint/2010/main" val="19566186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Military and paramilitary repression</a:t>
            </a:r>
            <a:endParaRPr lang="en-US" dirty="0"/>
          </a:p>
        </p:txBody>
      </p:sp>
      <p:sp>
        <p:nvSpPr>
          <p:cNvPr id="3" name="Content Placeholder 2"/>
          <p:cNvSpPr>
            <a:spLocks noGrp="1"/>
          </p:cNvSpPr>
          <p:nvPr>
            <p:ph idx="1"/>
          </p:nvPr>
        </p:nvSpPr>
        <p:spPr/>
        <p:txBody>
          <a:bodyPr>
            <a:normAutofit/>
          </a:bodyPr>
          <a:lstStyle/>
          <a:p>
            <a:r>
              <a:rPr lang="en-US" dirty="0" smtClean="0"/>
              <a:t>Military repression continued. E.g. El Salvador, Guatemala, Peru</a:t>
            </a:r>
          </a:p>
          <a:p>
            <a:endParaRPr lang="en-US" dirty="0"/>
          </a:p>
          <a:p>
            <a:r>
              <a:rPr lang="en-US" dirty="0" smtClean="0"/>
              <a:t>However, right-wing increasingly used unofficial paramilitary organizations to sow terror.</a:t>
            </a:r>
          </a:p>
          <a:p>
            <a:endParaRPr lang="en-US" dirty="0"/>
          </a:p>
          <a:p>
            <a:r>
              <a:rPr lang="en-US" dirty="0" smtClean="0"/>
              <a:t>E.g. Contras in Nicaragua. </a:t>
            </a:r>
            <a:endParaRPr lang="en-US" dirty="0"/>
          </a:p>
          <a:p>
            <a:endParaRPr lang="en-US" dirty="0"/>
          </a:p>
        </p:txBody>
      </p:sp>
    </p:spTree>
    <p:extLst>
      <p:ext uri="{BB962C8B-B14F-4D97-AF65-F5344CB8AC3E}">
        <p14:creationId xmlns:p14="http://schemas.microsoft.com/office/powerpoint/2010/main" val="376581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http://www2.gwu.edu/~nsarchiv/NSAEBB/NSAEBB2/docs/doc06.pdf</a:t>
            </a:r>
            <a:endParaRPr lang="en-US" dirty="0" smtClean="0"/>
          </a:p>
          <a:p>
            <a:endParaRPr lang="en-US" dirty="0"/>
          </a:p>
          <a:p>
            <a:endParaRPr lang="en-US" dirty="0"/>
          </a:p>
        </p:txBody>
      </p:sp>
    </p:spTree>
    <p:extLst>
      <p:ext uri="{BB962C8B-B14F-4D97-AF65-F5344CB8AC3E}">
        <p14:creationId xmlns:p14="http://schemas.microsoft.com/office/powerpoint/2010/main" val="2284211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 in Latin America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1930-1948 </a:t>
            </a:r>
          </a:p>
          <a:p>
            <a:pPr lvl="1"/>
            <a:r>
              <a:rPr lang="en-US" dirty="0" smtClean="0"/>
              <a:t>Great depression</a:t>
            </a:r>
          </a:p>
          <a:p>
            <a:pPr lvl="1"/>
            <a:r>
              <a:rPr lang="en-US" dirty="0" smtClean="0"/>
              <a:t>World War II</a:t>
            </a:r>
          </a:p>
          <a:p>
            <a:pPr lvl="1"/>
            <a:r>
              <a:rPr lang="en-US" dirty="0" smtClean="0"/>
              <a:t>Relatively sympathetic US President, Franklin Roosevelt and institution of Good Neighbor Policy</a:t>
            </a:r>
          </a:p>
          <a:p>
            <a:pPr lvl="1"/>
            <a:endParaRPr lang="en-US" dirty="0"/>
          </a:p>
          <a:p>
            <a:r>
              <a:rPr lang="en-US" dirty="0" smtClean="0"/>
              <a:t>Latin American countries embrace democracy and distribution of wealth, but not always, under populist leaders. </a:t>
            </a:r>
          </a:p>
          <a:p>
            <a:pPr lvl="1"/>
            <a:r>
              <a:rPr lang="en-US" dirty="0" smtClean="0"/>
              <a:t>Mexico under </a:t>
            </a:r>
            <a:r>
              <a:rPr lang="en-US" dirty="0" err="1" smtClean="0"/>
              <a:t>Lázaro</a:t>
            </a:r>
            <a:r>
              <a:rPr lang="en-US" dirty="0" smtClean="0"/>
              <a:t> Cárdenas</a:t>
            </a:r>
          </a:p>
          <a:p>
            <a:pPr lvl="1"/>
            <a:r>
              <a:rPr lang="en-US" dirty="0" smtClean="0"/>
              <a:t>Guatemala under </a:t>
            </a:r>
            <a:r>
              <a:rPr lang="en-US" dirty="0" err="1" smtClean="0"/>
              <a:t>Jacobo</a:t>
            </a:r>
            <a:r>
              <a:rPr lang="en-US" dirty="0" smtClean="0"/>
              <a:t> </a:t>
            </a:r>
            <a:r>
              <a:rPr lang="en-US" dirty="0" err="1" smtClean="0"/>
              <a:t>Arbenz</a:t>
            </a:r>
            <a:endParaRPr lang="en-US" dirty="0" smtClean="0"/>
          </a:p>
          <a:p>
            <a:pPr lvl="1"/>
            <a:r>
              <a:rPr lang="en-US" dirty="0" smtClean="0"/>
              <a:t>Chile under Social Democrat Radical Party</a:t>
            </a:r>
          </a:p>
          <a:p>
            <a:pPr lvl="1"/>
            <a:endParaRPr lang="en-US" dirty="0" smtClean="0"/>
          </a:p>
        </p:txBody>
      </p:sp>
    </p:spTree>
    <p:extLst>
      <p:ext uri="{BB962C8B-B14F-4D97-AF65-F5344CB8AC3E}">
        <p14:creationId xmlns:p14="http://schemas.microsoft.com/office/powerpoint/2010/main" val="2990247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65675" r="-65675"/>
          <a:stretch>
            <a:fillRect/>
          </a:stretch>
        </p:blipFill>
        <p:spPr>
          <a:xfrm>
            <a:off x="-918633" y="336551"/>
            <a:ext cx="4595413" cy="2527300"/>
          </a:xfrm>
        </p:spPr>
      </p:pic>
      <p:pic>
        <p:nvPicPr>
          <p:cNvPr id="6" name="Picture 5"/>
          <p:cNvPicPr>
            <a:picLocks noChangeAspect="1"/>
          </p:cNvPicPr>
          <p:nvPr/>
        </p:nvPicPr>
        <p:blipFill>
          <a:blip r:embed="rId3"/>
          <a:stretch>
            <a:fillRect/>
          </a:stretch>
        </p:blipFill>
        <p:spPr>
          <a:xfrm>
            <a:off x="5716778" y="3181351"/>
            <a:ext cx="2681478" cy="3429000"/>
          </a:xfrm>
          <a:prstGeom prst="rect">
            <a:avLst/>
          </a:prstGeom>
        </p:spPr>
      </p:pic>
      <p:pic>
        <p:nvPicPr>
          <p:cNvPr id="7" name="Picture 6"/>
          <p:cNvPicPr>
            <a:picLocks noChangeAspect="1"/>
          </p:cNvPicPr>
          <p:nvPr/>
        </p:nvPicPr>
        <p:blipFill>
          <a:blip r:embed="rId4"/>
          <a:stretch>
            <a:fillRect/>
          </a:stretch>
        </p:blipFill>
        <p:spPr>
          <a:xfrm>
            <a:off x="457200" y="3244631"/>
            <a:ext cx="4550833" cy="3365720"/>
          </a:xfrm>
          <a:prstGeom prst="rect">
            <a:avLst/>
          </a:prstGeom>
        </p:spPr>
      </p:pic>
    </p:spTree>
    <p:extLst>
      <p:ext uri="{BB962C8B-B14F-4D97-AF65-F5344CB8AC3E}">
        <p14:creationId xmlns:p14="http://schemas.microsoft.com/office/powerpoint/2010/main" val="1897269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1948 onwards</a:t>
            </a:r>
          </a:p>
          <a:p>
            <a:pPr lvl="1"/>
            <a:r>
              <a:rPr lang="en-US" dirty="0" smtClean="0"/>
              <a:t>US increasingly paranoid about Soviet-backed communist infiltration. </a:t>
            </a:r>
          </a:p>
          <a:p>
            <a:pPr lvl="1"/>
            <a:r>
              <a:rPr lang="en-US" dirty="0" smtClean="0"/>
              <a:t>Increasing links between US corporations and US government (e.g. United Fruit, ASARCO mining company)</a:t>
            </a:r>
          </a:p>
          <a:p>
            <a:pPr lvl="1"/>
            <a:r>
              <a:rPr lang="en-US" dirty="0" smtClean="0"/>
              <a:t>Interventionist, Dwight D Eisenhower, becomes president of the US. </a:t>
            </a:r>
          </a:p>
          <a:p>
            <a:pPr lvl="1"/>
            <a:endParaRPr lang="en-US" dirty="0" smtClean="0"/>
          </a:p>
          <a:p>
            <a:pPr lvl="1"/>
            <a:endParaRPr lang="en-US" dirty="0"/>
          </a:p>
        </p:txBody>
      </p:sp>
    </p:spTree>
    <p:extLst>
      <p:ext uri="{BB962C8B-B14F-4D97-AF65-F5344CB8AC3E}">
        <p14:creationId xmlns:p14="http://schemas.microsoft.com/office/powerpoint/2010/main" val="3946452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Guatemala</a:t>
            </a:r>
            <a:endParaRPr lang="en-US" dirty="0"/>
          </a:p>
        </p:txBody>
      </p:sp>
      <p:pic>
        <p:nvPicPr>
          <p:cNvPr id="4" name="Content Placeholder 3"/>
          <p:cNvPicPr>
            <a:picLocks noGrp="1" noChangeAspect="1"/>
          </p:cNvPicPr>
          <p:nvPr>
            <p:ph idx="1"/>
          </p:nvPr>
        </p:nvPicPr>
        <p:blipFill>
          <a:blip r:embed="rId2"/>
          <a:srcRect l="-23156" r="-23156"/>
          <a:stretch>
            <a:fillRect/>
          </a:stretch>
        </p:blipFill>
        <p:spPr>
          <a:xfrm>
            <a:off x="-115450" y="2760385"/>
            <a:ext cx="4518438" cy="2484967"/>
          </a:xfrm>
        </p:spPr>
      </p:pic>
      <p:pic>
        <p:nvPicPr>
          <p:cNvPr id="5" name="Picture 4"/>
          <p:cNvPicPr>
            <a:picLocks noChangeAspect="1"/>
          </p:cNvPicPr>
          <p:nvPr/>
        </p:nvPicPr>
        <p:blipFill>
          <a:blip r:embed="rId3"/>
          <a:stretch>
            <a:fillRect/>
          </a:stretch>
        </p:blipFill>
        <p:spPr>
          <a:xfrm>
            <a:off x="4121053" y="2760385"/>
            <a:ext cx="5022947" cy="3331633"/>
          </a:xfrm>
          <a:prstGeom prst="rect">
            <a:avLst/>
          </a:prstGeom>
        </p:spPr>
      </p:pic>
    </p:spTree>
    <p:extLst>
      <p:ext uri="{BB962C8B-B14F-4D97-AF65-F5344CB8AC3E}">
        <p14:creationId xmlns:p14="http://schemas.microsoft.com/office/powerpoint/2010/main" val="1587402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Guatemala 1954</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Starting in Guatemala, US employs mixture of dirty tricks, psycho-ops, and military coups to overturn democratically elected, left-leaning governments. </a:t>
            </a:r>
          </a:p>
          <a:p>
            <a:endParaRPr lang="en-US" dirty="0"/>
          </a:p>
          <a:p>
            <a:r>
              <a:rPr lang="en-US" dirty="0" smtClean="0"/>
              <a:t>E.g. Operation PB Success </a:t>
            </a:r>
          </a:p>
          <a:p>
            <a:pPr marL="0" indent="0">
              <a:buNone/>
            </a:pPr>
            <a:r>
              <a:rPr lang="en-US" dirty="0">
                <a:hlinkClick r:id="rId2"/>
              </a:rPr>
              <a:t>https://www.youtube.com/watch?v=</a:t>
            </a:r>
            <a:r>
              <a:rPr lang="en-US" dirty="0" smtClean="0">
                <a:hlinkClick r:id="rId2"/>
              </a:rPr>
              <a:t>eJ3RzGoQC4s</a:t>
            </a:r>
            <a:endParaRPr lang="en-US" dirty="0" smtClean="0"/>
          </a:p>
          <a:p>
            <a:pPr marL="0" indent="0">
              <a:buNone/>
            </a:pPr>
            <a:r>
              <a:rPr lang="en-US" dirty="0" smtClean="0"/>
              <a:t>1.31.00 </a:t>
            </a:r>
            <a:r>
              <a:rPr lang="en-US" dirty="0" err="1" smtClean="0"/>
              <a:t>ff</a:t>
            </a:r>
            <a:endParaRPr lang="en-US" dirty="0" smtClean="0"/>
          </a:p>
          <a:p>
            <a:pPr>
              <a:buFontTx/>
              <a:buChar char="-"/>
            </a:pPr>
            <a:r>
              <a:rPr lang="en-US" dirty="0" smtClean="0"/>
              <a:t>Psych ops, manipulation of the media</a:t>
            </a:r>
          </a:p>
          <a:p>
            <a:pPr>
              <a:buFontTx/>
              <a:buChar char="-"/>
            </a:pPr>
            <a:r>
              <a:rPr lang="en-US" dirty="0" smtClean="0"/>
              <a:t>Support for small military group</a:t>
            </a:r>
          </a:p>
          <a:p>
            <a:pPr>
              <a:buFontTx/>
              <a:buChar char="-"/>
            </a:pPr>
            <a:r>
              <a:rPr lang="en-US" dirty="0" smtClean="0"/>
              <a:t>Imposition of authoritarian regime</a:t>
            </a:r>
          </a:p>
          <a:p>
            <a:pPr marL="0" indent="0">
              <a:buNone/>
            </a:pPr>
            <a:endParaRPr lang="en-US" dirty="0"/>
          </a:p>
          <a:p>
            <a:pPr marL="0" indent="0">
              <a:buNone/>
            </a:pPr>
            <a:r>
              <a:rPr lang="en-US" dirty="0" smtClean="0"/>
              <a:t>This becomes the model of US intervention in Latin America for next fifty years </a:t>
            </a:r>
          </a:p>
          <a:p>
            <a:endParaRPr lang="en-US" dirty="0"/>
          </a:p>
        </p:txBody>
      </p:sp>
    </p:spTree>
    <p:extLst>
      <p:ext uri="{BB962C8B-B14F-4D97-AF65-F5344CB8AC3E}">
        <p14:creationId xmlns:p14="http://schemas.microsoft.com/office/powerpoint/2010/main" val="3963169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t="6003" b="6003"/>
          <a:stretch>
            <a:fillRect/>
          </a:stretch>
        </p:blipFill>
        <p:spPr>
          <a:xfrm>
            <a:off x="-196172" y="901700"/>
            <a:ext cx="9560306" cy="5257800"/>
          </a:xfrm>
        </p:spPr>
      </p:pic>
    </p:spTree>
    <p:extLst>
      <p:ext uri="{BB962C8B-B14F-4D97-AF65-F5344CB8AC3E}">
        <p14:creationId xmlns:p14="http://schemas.microsoft.com/office/powerpoint/2010/main" val="4092020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7301" r="-87301"/>
          <a:stretch>
            <a:fillRect/>
          </a:stretch>
        </p:blipFill>
        <p:spPr>
          <a:xfrm>
            <a:off x="-1151467" y="457200"/>
            <a:ext cx="5109633" cy="2810101"/>
          </a:xfrm>
        </p:spPr>
      </p:pic>
      <p:pic>
        <p:nvPicPr>
          <p:cNvPr id="5" name="Picture 4"/>
          <p:cNvPicPr>
            <a:picLocks noChangeAspect="1"/>
          </p:cNvPicPr>
          <p:nvPr/>
        </p:nvPicPr>
        <p:blipFill>
          <a:blip r:embed="rId3"/>
          <a:stretch>
            <a:fillRect/>
          </a:stretch>
        </p:blipFill>
        <p:spPr>
          <a:xfrm>
            <a:off x="2974786" y="2222500"/>
            <a:ext cx="5398747" cy="3941234"/>
          </a:xfrm>
          <a:prstGeom prst="rect">
            <a:avLst/>
          </a:prstGeom>
        </p:spPr>
      </p:pic>
    </p:spTree>
    <p:extLst>
      <p:ext uri="{BB962C8B-B14F-4D97-AF65-F5344CB8AC3E}">
        <p14:creationId xmlns:p14="http://schemas.microsoft.com/office/powerpoint/2010/main" val="3344862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2155</TotalTime>
  <Words>1276</Words>
  <Application>Microsoft Macintosh PowerPoint</Application>
  <PresentationFormat>On-screen Show (4:3)</PresentationFormat>
  <Paragraphs>119</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The US, the Cold War, and the Latin American Right</vt:lpstr>
      <vt:lpstr>Gabriel García Marquez Nobel Prize Speech, 1982</vt:lpstr>
      <vt:lpstr>Democracy in Latin America</vt:lpstr>
      <vt:lpstr>PowerPoint Presentation</vt:lpstr>
      <vt:lpstr>PowerPoint Presentation</vt:lpstr>
      <vt:lpstr>Guatemala</vt:lpstr>
      <vt:lpstr>Guatemala 1954</vt:lpstr>
      <vt:lpstr>PowerPoint Presentation</vt:lpstr>
      <vt:lpstr>PowerPoint Presentation</vt:lpstr>
      <vt:lpstr>Blow back</vt:lpstr>
      <vt:lpstr>Militarized camps, 1982</vt:lpstr>
      <vt:lpstr>1961 Bay of Pigs</vt:lpstr>
      <vt:lpstr>PowerPoint Presentation</vt:lpstr>
      <vt:lpstr>PowerPoint Presentation</vt:lpstr>
      <vt:lpstr>The regularization of US-right-wing influence</vt:lpstr>
      <vt:lpstr>PowerPoint Presentation</vt:lpstr>
      <vt:lpstr>Chile 1970-1973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Operation Condor, 1974-1980</vt:lpstr>
      <vt:lpstr>PowerPoint Presentation</vt:lpstr>
      <vt:lpstr>1980s Civil War in Central America, Colombia, and Peru</vt:lpstr>
      <vt:lpstr>Military and paramilitary repression</vt:lpstr>
      <vt:lpstr>PowerPoint Presentation</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US, the Cold War, and the Latin American Right</dc:title>
  <dc:creator>Ben Smith</dc:creator>
  <cp:lastModifiedBy>Ben Smith</cp:lastModifiedBy>
  <cp:revision>14</cp:revision>
  <dcterms:created xsi:type="dcterms:W3CDTF">2014-03-03T21:38:52Z</dcterms:created>
  <dcterms:modified xsi:type="dcterms:W3CDTF">2016-03-09T10:43:36Z</dcterms:modified>
</cp:coreProperties>
</file>