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</p:sldIdLst>
  <p:sldSz cx="18288000" cy="10287000"/>
  <p:notesSz cx="6858000" cy="9144000"/>
  <p:embeddedFontLst>
    <p:embeddedFont>
      <p:font typeface="Archivo Black" charset="1" panose="020B0A03020202020B04"/>
      <p:regular r:id="rId38"/>
    </p:embeddedFont>
    <p:embeddedFont>
      <p:font typeface="Arsenal Bold" charset="1" panose="00000800000000000000"/>
      <p:regular r:id="rId39"/>
    </p:embeddedFont>
    <p:embeddedFont>
      <p:font typeface="Arsenal" charset="1" panose="00000500000000000000"/>
      <p:regular r:id="rId40"/>
    </p:embeddedFont>
    <p:embeddedFont>
      <p:font typeface="Archivo Narrow Bold" charset="1" panose="020B0806020202020B04"/>
      <p:regular r:id="rId41"/>
    </p:embeddedFont>
    <p:embeddedFont>
      <p:font typeface="Archivo Narrow" charset="1" panose="020B0506020202020B04"/>
      <p:regular r:id="rId42"/>
    </p:embeddedFont>
    <p:embeddedFont>
      <p:font typeface="Arsenal Italics" charset="1" panose="00000500000000000000"/>
      <p:regular r:id="rId43"/>
    </p:embeddedFont>
    <p:embeddedFont>
      <p:font typeface="Arsenal Bold Italics" charset="1" panose="00000800000000000000"/>
      <p:regular r:id="rId4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fonts/font38.fntdata" Type="http://schemas.openxmlformats.org/officeDocument/2006/relationships/font"/><Relationship Id="rId39" Target="fonts/font39.fntdata" Type="http://schemas.openxmlformats.org/officeDocument/2006/relationships/font"/><Relationship Id="rId4" Target="theme/theme1.xml" Type="http://schemas.openxmlformats.org/officeDocument/2006/relationships/theme"/><Relationship Id="rId40" Target="fonts/font40.fntdata" Type="http://schemas.openxmlformats.org/officeDocument/2006/relationships/font"/><Relationship Id="rId41" Target="fonts/font41.fntdata" Type="http://schemas.openxmlformats.org/officeDocument/2006/relationships/font"/><Relationship Id="rId42" Target="fonts/font42.fntdata" Type="http://schemas.openxmlformats.org/officeDocument/2006/relationships/font"/><Relationship Id="rId43" Target="fonts/font43.fntdata" Type="http://schemas.openxmlformats.org/officeDocument/2006/relationships/font"/><Relationship Id="rId44" Target="fonts/font44.fntdata" Type="http://schemas.openxmlformats.org/officeDocument/2006/relationships/font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15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14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16.png" Type="http://schemas.openxmlformats.org/officeDocument/2006/relationships/image"/><Relationship Id="rId5" Target="../media/image17.pn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20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21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22.png" Type="http://schemas.openxmlformats.org/officeDocument/2006/relationships/image"/><Relationship Id="rId5" Target="../media/image23.png" Type="http://schemas.openxmlformats.org/officeDocument/2006/relationships/image"/><Relationship Id="rId6" Target="../media/image24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25.png" Type="http://schemas.openxmlformats.org/officeDocument/2006/relationships/image"/><Relationship Id="rId5" Target="../media/image26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png" Type="http://schemas.openxmlformats.org/officeDocument/2006/relationships/image"/><Relationship Id="rId3" Target="../media/image28.svg" Type="http://schemas.openxmlformats.org/officeDocument/2006/relationships/image"/><Relationship Id="rId4" Target="../media/image29.jpe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png" Type="http://schemas.openxmlformats.org/officeDocument/2006/relationships/image"/><Relationship Id="rId3" Target="../media/image28.sv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png" Type="http://schemas.openxmlformats.org/officeDocument/2006/relationships/image"/><Relationship Id="rId3" Target="../media/image28.svg" Type="http://schemas.openxmlformats.org/officeDocument/2006/relationships/image"/><Relationship Id="rId4" Target="../media/image30.jpe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png" Type="http://schemas.openxmlformats.org/officeDocument/2006/relationships/image"/><Relationship Id="rId3" Target="../media/image28.sv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png" Type="http://schemas.openxmlformats.org/officeDocument/2006/relationships/image"/><Relationship Id="rId3" Target="../media/image28.svg" Type="http://schemas.openxmlformats.org/officeDocument/2006/relationships/image"/><Relationship Id="rId4" Target="../media/image31.jpe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png" Type="http://schemas.openxmlformats.org/officeDocument/2006/relationships/image"/><Relationship Id="rId3" Target="../media/image28.svg" Type="http://schemas.openxmlformats.org/officeDocument/2006/relationships/image"/><Relationship Id="rId4" Target="../media/image32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33.png" Type="http://schemas.openxmlformats.org/officeDocument/2006/relationships/image"/><Relationship Id="rId5" Target="../media/image34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35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36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14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D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800000">
            <a:off x="-252688" y="-1897140"/>
            <a:ext cx="18793375" cy="14081280"/>
          </a:xfrm>
          <a:custGeom>
            <a:avLst/>
            <a:gdLst/>
            <a:ahLst/>
            <a:cxnLst/>
            <a:rect r="r" b="b" t="t" l="l"/>
            <a:pathLst>
              <a:path h="14081280" w="18793375">
                <a:moveTo>
                  <a:pt x="0" y="0"/>
                </a:moveTo>
                <a:lnTo>
                  <a:pt x="18793376" y="0"/>
                </a:lnTo>
                <a:lnTo>
                  <a:pt x="18793376" y="14081280"/>
                </a:lnTo>
                <a:lnTo>
                  <a:pt x="0" y="14081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8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337872" y="792994"/>
            <a:ext cx="13875410" cy="8708024"/>
            <a:chOff x="0" y="0"/>
            <a:chExt cx="3654429" cy="2293471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654429" cy="2293471"/>
            </a:xfrm>
            <a:custGeom>
              <a:avLst/>
              <a:gdLst/>
              <a:ahLst/>
              <a:cxnLst/>
              <a:rect r="r" b="b" t="t" l="l"/>
              <a:pathLst>
                <a:path h="2293471" w="3654429">
                  <a:moveTo>
                    <a:pt x="0" y="0"/>
                  </a:moveTo>
                  <a:lnTo>
                    <a:pt x="3654429" y="0"/>
                  </a:lnTo>
                  <a:lnTo>
                    <a:pt x="3654429" y="2293471"/>
                  </a:lnTo>
                  <a:lnTo>
                    <a:pt x="0" y="2293471"/>
                  </a:lnTo>
                  <a:close/>
                </a:path>
              </a:pathLst>
            </a:custGeom>
            <a:solidFill>
              <a:srgbClr val="000000">
                <a:alpha val="52941"/>
              </a:srgbClr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19050"/>
              <a:ext cx="3654429" cy="22744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78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2962862" y="1338352"/>
            <a:ext cx="12362277" cy="7786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339"/>
              </a:lnSpc>
            </a:pPr>
            <a:r>
              <a:rPr lang="en-US" sz="12999" spc="-259">
                <a:solidFill>
                  <a:srgbClr val="FFD034"/>
                </a:solidFill>
                <a:latin typeface="Archivo Black"/>
                <a:ea typeface="Archivo Black"/>
                <a:cs typeface="Archivo Black"/>
                <a:sym typeface="Archivo Black"/>
              </a:rPr>
              <a:t>Early contact in the Caribbean and Brazil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6327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162084"/>
            <a:ext cx="17779180" cy="9962832"/>
            <a:chOff x="0" y="0"/>
            <a:chExt cx="6371657" cy="35704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70454"/>
            </a:xfrm>
            <a:custGeom>
              <a:avLst/>
              <a:gdLst/>
              <a:ahLst/>
              <a:cxnLst/>
              <a:rect r="r" b="b" t="t" l="l"/>
              <a:pathLst>
                <a:path h="3570454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54778"/>
                  </a:lnTo>
                  <a:cubicBezTo>
                    <a:pt x="6371657" y="3563435"/>
                    <a:pt x="6364638" y="3570454"/>
                    <a:pt x="6355981" y="3570454"/>
                  </a:cubicBezTo>
                  <a:lnTo>
                    <a:pt x="15676" y="3570454"/>
                  </a:lnTo>
                  <a:cubicBezTo>
                    <a:pt x="7018" y="3570454"/>
                    <a:pt x="0" y="3563435"/>
                    <a:pt x="0" y="3554778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000000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99029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804053" y="850900"/>
            <a:ext cx="16229536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7932902" y="1892255"/>
            <a:ext cx="10100688" cy="6101410"/>
          </a:xfrm>
          <a:custGeom>
            <a:avLst/>
            <a:gdLst/>
            <a:ahLst/>
            <a:cxnLst/>
            <a:rect r="r" b="b" t="t" l="l"/>
            <a:pathLst>
              <a:path h="6101410" w="10100688">
                <a:moveTo>
                  <a:pt x="0" y="0"/>
                </a:moveTo>
                <a:lnTo>
                  <a:pt x="10100688" y="0"/>
                </a:lnTo>
                <a:lnTo>
                  <a:pt x="10100688" y="6101410"/>
                </a:lnTo>
                <a:lnTo>
                  <a:pt x="0" y="61014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8031" t="-19824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02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350806"/>
            <a:ext cx="13737960" cy="4905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15"/>
              </a:lnSpc>
            </a:pPr>
            <a:r>
              <a:rPr lang="en-US" sz="3377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CARIBBEAN COLONIZATION &amp; CHRISTOPHER COLUMBUS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54410" y="2385638"/>
            <a:ext cx="7428482" cy="7194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1492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- San Salvador Bahamas, North of Cuba and Hispaniola (“The Antilles”)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1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493-1496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- Canaries to Lesser Antilles, Pueto Rico and Hispaniola-South coasts of Cuba and Jamaica.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1498-1500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- South America-continental coast. Mouth of the Orinoco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1502-1504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-Honduras to Panama</a:t>
            </a:r>
          </a:p>
          <a:p>
            <a:pPr algn="l">
              <a:lnSpc>
                <a:spcPts val="4399"/>
              </a:lnSpc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559667" y="1280081"/>
            <a:ext cx="7988806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sz="4500">
                <a:solidFill>
                  <a:srgbClr val="FFFFF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RECAP: COLUMBUS VOYAGES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1154691" y="8786938"/>
            <a:ext cx="6385922" cy="438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sz="3000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Columbus’ voyages (approximate)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6327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162084"/>
            <a:ext cx="17779180" cy="9962832"/>
            <a:chOff x="0" y="0"/>
            <a:chExt cx="6371657" cy="35704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70454"/>
            </a:xfrm>
            <a:custGeom>
              <a:avLst/>
              <a:gdLst/>
              <a:ahLst/>
              <a:cxnLst/>
              <a:rect r="r" b="b" t="t" l="l"/>
              <a:pathLst>
                <a:path h="3570454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54778"/>
                  </a:lnTo>
                  <a:cubicBezTo>
                    <a:pt x="6371657" y="3563435"/>
                    <a:pt x="6364638" y="3570454"/>
                    <a:pt x="6355981" y="3570454"/>
                  </a:cubicBezTo>
                  <a:lnTo>
                    <a:pt x="15676" y="3570454"/>
                  </a:lnTo>
                  <a:cubicBezTo>
                    <a:pt x="7018" y="3570454"/>
                    <a:pt x="0" y="3563435"/>
                    <a:pt x="0" y="3554778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000000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99029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0505210" y="1368380"/>
            <a:ext cx="7307822" cy="6797623"/>
          </a:xfrm>
          <a:custGeom>
            <a:avLst/>
            <a:gdLst/>
            <a:ahLst/>
            <a:cxnLst/>
            <a:rect r="r" b="b" t="t" l="l"/>
            <a:pathLst>
              <a:path h="6797623" w="7307822">
                <a:moveTo>
                  <a:pt x="0" y="0"/>
                </a:moveTo>
                <a:lnTo>
                  <a:pt x="7307823" y="0"/>
                </a:lnTo>
                <a:lnTo>
                  <a:pt x="7307823" y="6797623"/>
                </a:lnTo>
                <a:lnTo>
                  <a:pt x="0" y="679762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5342" t="0" r="-53366" b="-158484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02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350806"/>
            <a:ext cx="13737960" cy="4905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15"/>
              </a:lnSpc>
            </a:pPr>
            <a:r>
              <a:rPr lang="en-US" sz="3377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CARIBBEAN COLONIZATION &amp; CHRISTOPHER COLUMBUS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90129" y="2415121"/>
            <a:ext cx="9914551" cy="7194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Belonged to merchant trading, maritime community in Portugal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“Discovers” Americas for Castile, but 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approaches Portuguese King (John II) first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Experience 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at West African Portuguese trading stations (</a:t>
            </a:r>
            <a:r>
              <a:rPr lang="en-US" sz="3999" i="true">
                <a:solidFill>
                  <a:srgbClr val="FFFFFF"/>
                </a:solidFill>
                <a:latin typeface="Arsenal Italics"/>
                <a:ea typeface="Arsenal Italics"/>
                <a:cs typeface="Arsenal Italics"/>
                <a:sym typeface="Arsenal Italics"/>
              </a:rPr>
              <a:t>feitorias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) 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Spain 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grants him right to explore AND governorship of all lands “discovered”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Contradiction between exploration &amp; governing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 </a:t>
            </a:r>
          </a:p>
          <a:p>
            <a:pPr algn="l">
              <a:lnSpc>
                <a:spcPts val="4399"/>
              </a:lnSpc>
            </a:pPr>
          </a:p>
          <a:p>
            <a:pPr algn="l">
              <a:lnSpc>
                <a:spcPts val="4399"/>
              </a:lnSpc>
            </a:pP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Think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: what does his arrival bring to the “New” world?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815093" y="1595971"/>
            <a:ext cx="7988806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b="true" sz="4500">
                <a:solidFill>
                  <a:srgbClr val="FFFFFF"/>
                </a:solidFill>
                <a:latin typeface="Archivo Narrow Bold"/>
                <a:ea typeface="Archivo Narrow Bold"/>
                <a:cs typeface="Archivo Narrow Bold"/>
                <a:sym typeface="Archivo Narrow Bold"/>
              </a:rPr>
              <a:t>COLUMBUS BIO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1427111" y="8472563"/>
            <a:ext cx="6385922" cy="1276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sz="3000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P</a:t>
            </a:r>
            <a:r>
              <a:rPr lang="en-US" sz="3000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ainting said to be a posthumous portrait of Christopher Columbus, by Sebastiano del Piombo, 1519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6327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162084"/>
            <a:ext cx="17779180" cy="9962832"/>
            <a:chOff x="0" y="0"/>
            <a:chExt cx="6371657" cy="35704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70454"/>
            </a:xfrm>
            <a:custGeom>
              <a:avLst/>
              <a:gdLst/>
              <a:ahLst/>
              <a:cxnLst/>
              <a:rect r="r" b="b" t="t" l="l"/>
              <a:pathLst>
                <a:path h="3570454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54778"/>
                  </a:lnTo>
                  <a:cubicBezTo>
                    <a:pt x="6371657" y="3563435"/>
                    <a:pt x="6364638" y="3570454"/>
                    <a:pt x="6355981" y="3570454"/>
                  </a:cubicBezTo>
                  <a:lnTo>
                    <a:pt x="15676" y="3570454"/>
                  </a:lnTo>
                  <a:cubicBezTo>
                    <a:pt x="7018" y="3570454"/>
                    <a:pt x="0" y="3563435"/>
                    <a:pt x="0" y="3554778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000000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99029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804053" y="850900"/>
            <a:ext cx="16229536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7697529" y="1905000"/>
            <a:ext cx="13171137" cy="6667888"/>
          </a:xfrm>
          <a:custGeom>
            <a:avLst/>
            <a:gdLst/>
            <a:ahLst/>
            <a:cxnLst/>
            <a:rect r="r" b="b" t="t" l="l"/>
            <a:pathLst>
              <a:path h="6667888" w="13171137">
                <a:moveTo>
                  <a:pt x="0" y="0"/>
                </a:moveTo>
                <a:lnTo>
                  <a:pt x="13171137" y="0"/>
                </a:lnTo>
                <a:lnTo>
                  <a:pt x="13171137" y="6667888"/>
                </a:lnTo>
                <a:lnTo>
                  <a:pt x="0" y="666788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144000" y="5238944"/>
            <a:ext cx="1885864" cy="1256457"/>
          </a:xfrm>
          <a:custGeom>
            <a:avLst/>
            <a:gdLst/>
            <a:ahLst/>
            <a:cxnLst/>
            <a:rect r="r" b="b" t="t" l="l"/>
            <a:pathLst>
              <a:path h="1256457" w="1885864">
                <a:moveTo>
                  <a:pt x="0" y="0"/>
                </a:moveTo>
                <a:lnTo>
                  <a:pt x="1885864" y="0"/>
                </a:lnTo>
                <a:lnTo>
                  <a:pt x="1885864" y="1256457"/>
                </a:lnTo>
                <a:lnTo>
                  <a:pt x="0" y="125645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336272" y="5238944"/>
            <a:ext cx="1509498" cy="1006332"/>
          </a:xfrm>
          <a:custGeom>
            <a:avLst/>
            <a:gdLst/>
            <a:ahLst/>
            <a:cxnLst/>
            <a:rect r="r" b="b" t="t" l="l"/>
            <a:pathLst>
              <a:path h="1006332" w="1509498">
                <a:moveTo>
                  <a:pt x="0" y="0"/>
                </a:moveTo>
                <a:lnTo>
                  <a:pt x="1509498" y="0"/>
                </a:lnTo>
                <a:lnTo>
                  <a:pt x="1509498" y="1006332"/>
                </a:lnTo>
                <a:lnTo>
                  <a:pt x="0" y="100633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02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679493" y="350806"/>
            <a:ext cx="13737960" cy="4905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15"/>
              </a:lnSpc>
            </a:pPr>
            <a:r>
              <a:rPr lang="en-US" sz="3377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CARIBBEAN COLONIZATION &amp; CHRISTOPHER COLUMBUS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747216" y="3495726"/>
            <a:ext cx="6669228" cy="5537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b="true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Treaty of Tordesillas (1494)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Two yrs after first voyage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Split the “New World” between Spain &amp; Portugal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Aimed to solve dispute: Columbus landed first in Lisbon after his first voyage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Inadvertently grants Brazil to Portugal</a:t>
            </a:r>
          </a:p>
          <a:p>
            <a:pPr algn="l">
              <a:lnSpc>
                <a:spcPts val="4399"/>
              </a:lnSpc>
            </a:pPr>
          </a:p>
        </p:txBody>
      </p:sp>
      <p:sp>
        <p:nvSpPr>
          <p:cNvPr name="TextBox 13" id="13"/>
          <p:cNvSpPr txBox="true"/>
          <p:nvPr/>
        </p:nvSpPr>
        <p:spPr>
          <a:xfrm rot="0">
            <a:off x="747216" y="2152499"/>
            <a:ext cx="7121388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b="true" sz="4500">
                <a:solidFill>
                  <a:srgbClr val="FFFFFF"/>
                </a:solidFill>
                <a:latin typeface="Archivo Narrow Bold"/>
                <a:ea typeface="Archivo Narrow Bold"/>
                <a:cs typeface="Archivo Narrow Bold"/>
                <a:sym typeface="Archivo Narrow Bold"/>
              </a:rPr>
              <a:t>1)  EU EXPANSION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6327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162084"/>
            <a:ext cx="17779180" cy="9962832"/>
            <a:chOff x="0" y="0"/>
            <a:chExt cx="6371657" cy="35704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70454"/>
            </a:xfrm>
            <a:custGeom>
              <a:avLst/>
              <a:gdLst/>
              <a:ahLst/>
              <a:cxnLst/>
              <a:rect r="r" b="b" t="t" l="l"/>
              <a:pathLst>
                <a:path h="3570454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54778"/>
                  </a:lnTo>
                  <a:cubicBezTo>
                    <a:pt x="6371657" y="3563435"/>
                    <a:pt x="6364638" y="3570454"/>
                    <a:pt x="6355981" y="3570454"/>
                  </a:cubicBezTo>
                  <a:lnTo>
                    <a:pt x="15676" y="3570454"/>
                  </a:lnTo>
                  <a:cubicBezTo>
                    <a:pt x="7018" y="3570454"/>
                    <a:pt x="0" y="3563435"/>
                    <a:pt x="0" y="3554778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000000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99029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804053" y="850900"/>
            <a:ext cx="16229536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7195780" y="2243058"/>
            <a:ext cx="10706856" cy="7110022"/>
          </a:xfrm>
          <a:custGeom>
            <a:avLst/>
            <a:gdLst/>
            <a:ahLst/>
            <a:cxnLst/>
            <a:rect r="r" b="b" t="t" l="l"/>
            <a:pathLst>
              <a:path h="7110022" w="10706856">
                <a:moveTo>
                  <a:pt x="0" y="0"/>
                </a:moveTo>
                <a:lnTo>
                  <a:pt x="10706856" y="0"/>
                </a:lnTo>
                <a:lnTo>
                  <a:pt x="10706856" y="7110022"/>
                </a:lnTo>
                <a:lnTo>
                  <a:pt x="0" y="711002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02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350806"/>
            <a:ext cx="13737960" cy="4905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15"/>
              </a:lnSpc>
            </a:pPr>
            <a:r>
              <a:rPr lang="en-US" sz="3377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CARIBBEAN COLONIZATION &amp; CHRISTOPHER COLUMBUS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773397" y="2606516"/>
            <a:ext cx="6197966" cy="6642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b="true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Early conflicts in Hispaniola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Spanish settlers’ expectations anger Amerindians: slaughter of settlers; eventually civil war.  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Beginnings of contradiction between 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saving souls/Christianizing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 and 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governing land</a:t>
            </a:r>
          </a:p>
          <a:p>
            <a:pPr algn="l">
              <a:lnSpc>
                <a:spcPts val="4399"/>
              </a:lnSpc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559667" y="1308854"/>
            <a:ext cx="7988806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b="true" sz="4500">
                <a:solidFill>
                  <a:srgbClr val="FFFFFF"/>
                </a:solidFill>
                <a:latin typeface="Archivo Narrow Bold"/>
                <a:ea typeface="Archivo Narrow Bold"/>
                <a:cs typeface="Archivo Narrow Bold"/>
                <a:sym typeface="Archivo Narrow Bold"/>
              </a:rPr>
              <a:t>2) CLASH WITH AMERINDIANS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7405749" y="9267666"/>
            <a:ext cx="10286920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sz="3000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Columbus’ first landing in America (1869). Puebal y Tolín,, Dióscoro . Museo del Prado, Madrid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6327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162084"/>
            <a:ext cx="17779180" cy="9962832"/>
            <a:chOff x="0" y="0"/>
            <a:chExt cx="6371657" cy="35704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70454"/>
            </a:xfrm>
            <a:custGeom>
              <a:avLst/>
              <a:gdLst/>
              <a:ahLst/>
              <a:cxnLst/>
              <a:rect r="r" b="b" t="t" l="l"/>
              <a:pathLst>
                <a:path h="3570454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54778"/>
                  </a:lnTo>
                  <a:cubicBezTo>
                    <a:pt x="6371657" y="3563435"/>
                    <a:pt x="6364638" y="3570454"/>
                    <a:pt x="6355981" y="3570454"/>
                  </a:cubicBezTo>
                  <a:lnTo>
                    <a:pt x="15676" y="3570454"/>
                  </a:lnTo>
                  <a:cubicBezTo>
                    <a:pt x="7018" y="3570454"/>
                    <a:pt x="0" y="3563435"/>
                    <a:pt x="0" y="3554778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000000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99029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804053" y="850900"/>
            <a:ext cx="16229536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02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9493" y="350806"/>
            <a:ext cx="13737960" cy="4905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15"/>
              </a:lnSpc>
            </a:pPr>
            <a:r>
              <a:rPr lang="en-US" sz="3377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CARIBBEAN COLONIZATION &amp; CHRISTOPHER COLUMBUS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90129" y="2700258"/>
            <a:ext cx="6197966" cy="6089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Columbus’ diaries were reprinted quickly in Europe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9 re-prints in 1493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His (individual) ideas were shared &amp; adopted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How did this 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shape  Iberian/European attitudes 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towards amerindian groups?</a:t>
            </a:r>
          </a:p>
          <a:p>
            <a:pPr algn="l">
              <a:lnSpc>
                <a:spcPts val="4399"/>
              </a:lnSpc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559667" y="1471533"/>
            <a:ext cx="7988806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sz="4500">
                <a:solidFill>
                  <a:srgbClr val="FFFFF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3) IDEAS ABOUT LOCALS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7405749" y="1390371"/>
            <a:ext cx="10286920" cy="8067794"/>
            <a:chOff x="0" y="0"/>
            <a:chExt cx="3686600" cy="2891315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3686600" cy="2891315"/>
            </a:xfrm>
            <a:custGeom>
              <a:avLst/>
              <a:gdLst/>
              <a:ahLst/>
              <a:cxnLst/>
              <a:rect r="r" b="b" t="t" l="l"/>
              <a:pathLst>
                <a:path h="2891315" w="3686600">
                  <a:moveTo>
                    <a:pt x="27094" y="0"/>
                  </a:moveTo>
                  <a:lnTo>
                    <a:pt x="3659506" y="0"/>
                  </a:lnTo>
                  <a:cubicBezTo>
                    <a:pt x="3666692" y="0"/>
                    <a:pt x="3673583" y="2854"/>
                    <a:pt x="3678664" y="7936"/>
                  </a:cubicBezTo>
                  <a:cubicBezTo>
                    <a:pt x="3683745" y="13017"/>
                    <a:pt x="3686600" y="19908"/>
                    <a:pt x="3686600" y="27094"/>
                  </a:cubicBezTo>
                  <a:lnTo>
                    <a:pt x="3686600" y="2864222"/>
                  </a:lnTo>
                  <a:cubicBezTo>
                    <a:pt x="3686600" y="2879185"/>
                    <a:pt x="3674470" y="2891315"/>
                    <a:pt x="3659506" y="2891315"/>
                  </a:cubicBezTo>
                  <a:lnTo>
                    <a:pt x="27094" y="2891315"/>
                  </a:lnTo>
                  <a:cubicBezTo>
                    <a:pt x="12130" y="2891315"/>
                    <a:pt x="0" y="2879185"/>
                    <a:pt x="0" y="2864222"/>
                  </a:cubicBezTo>
                  <a:lnTo>
                    <a:pt x="0" y="27094"/>
                  </a:lnTo>
                  <a:cubicBezTo>
                    <a:pt x="0" y="12130"/>
                    <a:pt x="12130" y="0"/>
                    <a:pt x="27094" y="0"/>
                  </a:cubicBezTo>
                  <a:close/>
                </a:path>
              </a:pathLst>
            </a:custGeom>
            <a:solidFill>
              <a:srgbClr val="FFD034"/>
            </a:solidFill>
            <a:ln cap="rnd">
              <a:noFill/>
              <a:prstDash val="solid"/>
              <a:round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28575"/>
              <a:ext cx="3686600" cy="2919890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7262717" y="8778875"/>
            <a:ext cx="10286920" cy="438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b="true" sz="3000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Columbus’ diary. Description of Hispaniola and the Taino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696085" y="1565275"/>
            <a:ext cx="9706246" cy="7194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99"/>
              </a:lnSpc>
            </a:pPr>
            <a:r>
              <a:rPr lang="en-US" sz="3999" i="true">
                <a:solidFill>
                  <a:srgbClr val="000000"/>
                </a:solidFill>
                <a:latin typeface="Arsenal Italics"/>
                <a:ea typeface="Arsenal Italics"/>
                <a:cs typeface="Arsenal Italics"/>
                <a:sym typeface="Arsenal Italics"/>
              </a:rPr>
              <a:t>•‘This island is to be desired and very desirable’ </a:t>
            </a:r>
          </a:p>
          <a:p>
            <a:pPr algn="ctr">
              <a:lnSpc>
                <a:spcPts val="4399"/>
              </a:lnSpc>
            </a:pPr>
            <a:r>
              <a:rPr lang="en-US" sz="3999" i="true">
                <a:solidFill>
                  <a:srgbClr val="000000"/>
                </a:solidFill>
                <a:latin typeface="Arsenal Italics"/>
                <a:ea typeface="Arsenal Italics"/>
                <a:cs typeface="Arsenal Italics"/>
                <a:sym typeface="Arsenal Italics"/>
              </a:rPr>
              <a:t>•‘there are great and beautiful mountains, vast fields, groves, fertile plains, very suitable for planting and cultivating’ </a:t>
            </a:r>
          </a:p>
          <a:p>
            <a:pPr algn="ctr">
              <a:lnSpc>
                <a:spcPts val="4399"/>
              </a:lnSpc>
            </a:pPr>
            <a:r>
              <a:rPr lang="en-US" sz="3999" i="true">
                <a:solidFill>
                  <a:srgbClr val="000000"/>
                </a:solidFill>
                <a:latin typeface="Arsenal Italics"/>
                <a:ea typeface="Arsenal Italics"/>
                <a:cs typeface="Arsenal Italics"/>
                <a:sym typeface="Arsenal Italics"/>
              </a:rPr>
              <a:t>•Hispaniola ‘abounds in different kinds of spices, in gold, and in metals’ </a:t>
            </a:r>
          </a:p>
          <a:p>
            <a:pPr algn="ctr">
              <a:lnSpc>
                <a:spcPts val="4399"/>
              </a:lnSpc>
            </a:pPr>
            <a:r>
              <a:rPr lang="en-US" sz="3999" i="true">
                <a:solidFill>
                  <a:srgbClr val="000000"/>
                </a:solidFill>
                <a:latin typeface="Arsenal Italics"/>
                <a:ea typeface="Arsenal Italics"/>
                <a:cs typeface="Arsenal Italics"/>
                <a:sym typeface="Arsenal Italics"/>
              </a:rPr>
              <a:t>•All these people lack … every kind of iron; they are also without weapons … they are timid and full of fear’ </a:t>
            </a:r>
          </a:p>
          <a:p>
            <a:pPr algn="ctr">
              <a:lnSpc>
                <a:spcPts val="4399"/>
              </a:lnSpc>
            </a:pPr>
            <a:r>
              <a:rPr lang="en-US" sz="3999" i="true">
                <a:solidFill>
                  <a:srgbClr val="000000"/>
                </a:solidFill>
                <a:latin typeface="Arsenal Italics"/>
                <a:ea typeface="Arsenal Italics"/>
                <a:cs typeface="Arsenal Italics"/>
                <a:sym typeface="Arsenal Italics"/>
              </a:rPr>
              <a:t>•‘when they perceive that they are safe, putting aside all fear, they are of simple manners and trustworthy’ </a:t>
            </a:r>
          </a:p>
          <a:p>
            <a:pPr algn="ctr">
              <a:lnSpc>
                <a:spcPts val="4399"/>
              </a:lnSpc>
            </a:pP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6327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162084"/>
            <a:ext cx="17779180" cy="9962832"/>
            <a:chOff x="0" y="0"/>
            <a:chExt cx="6371657" cy="35704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70454"/>
            </a:xfrm>
            <a:custGeom>
              <a:avLst/>
              <a:gdLst/>
              <a:ahLst/>
              <a:cxnLst/>
              <a:rect r="r" b="b" t="t" l="l"/>
              <a:pathLst>
                <a:path h="3570454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54778"/>
                  </a:lnTo>
                  <a:cubicBezTo>
                    <a:pt x="6371657" y="3563435"/>
                    <a:pt x="6364638" y="3570454"/>
                    <a:pt x="6355981" y="3570454"/>
                  </a:cubicBezTo>
                  <a:lnTo>
                    <a:pt x="15676" y="3570454"/>
                  </a:lnTo>
                  <a:cubicBezTo>
                    <a:pt x="7018" y="3570454"/>
                    <a:pt x="0" y="3563435"/>
                    <a:pt x="0" y="3554778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000000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99029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804053" y="850900"/>
            <a:ext cx="16229536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02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9493" y="350806"/>
            <a:ext cx="13737960" cy="4905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15"/>
              </a:lnSpc>
            </a:pPr>
            <a:r>
              <a:rPr lang="en-US" sz="3377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CARIBBEAN COLONIZATION &amp; CHRISTOPHER COLUMBUS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466673" y="4510670"/>
            <a:ext cx="14392680" cy="33274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“Columbus day”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Amerindians as exotic, weak, feminine, simple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The Americas as lush, fertile, full of opportunity, exotic, attractive yet dangerous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Europe as a savior (of souls, of economies, of savagery)</a:t>
            </a:r>
          </a:p>
          <a:p>
            <a:pPr algn="l">
              <a:lnSpc>
                <a:spcPts val="4399"/>
              </a:lnSpc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2699885" y="1607478"/>
            <a:ext cx="13774849" cy="2371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b="true" sz="4500">
                <a:solidFill>
                  <a:srgbClr val="FFFFFF"/>
                </a:solidFill>
                <a:latin typeface="Archivo Narrow Bold"/>
                <a:ea typeface="Archivo Narrow Bold"/>
                <a:cs typeface="Archivo Narrow Bold"/>
                <a:sym typeface="Archivo Narrow Bold"/>
              </a:rPr>
              <a:t>COLUMBUS HAS HAD A LONG-LASTING INFLUENCE ON DISCOURSES ABOUT THE “NEW WORLD” BOTH IN GENERAL SOCIETY AND IN ACADEMIA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256575" y="7715488"/>
            <a:ext cx="13774849" cy="17176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</a:pPr>
            <a:r>
              <a:rPr lang="en-US" b="true" sz="9999">
                <a:solidFill>
                  <a:srgbClr val="FFFFFF"/>
                </a:solidFill>
                <a:latin typeface="Archivo Narrow Bold"/>
                <a:ea typeface="Archivo Narrow Bold"/>
                <a:cs typeface="Archivo Narrow Bold"/>
                <a:sym typeface="Archivo Narrow Bold"/>
              </a:rPr>
              <a:t>BUT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6327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162084"/>
            <a:ext cx="17779180" cy="9962832"/>
            <a:chOff x="0" y="0"/>
            <a:chExt cx="6371657" cy="35704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70454"/>
            </a:xfrm>
            <a:custGeom>
              <a:avLst/>
              <a:gdLst/>
              <a:ahLst/>
              <a:cxnLst/>
              <a:rect r="r" b="b" t="t" l="l"/>
              <a:pathLst>
                <a:path h="3570454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54778"/>
                  </a:lnTo>
                  <a:cubicBezTo>
                    <a:pt x="6371657" y="3563435"/>
                    <a:pt x="6364638" y="3570454"/>
                    <a:pt x="6355981" y="3570454"/>
                  </a:cubicBezTo>
                  <a:lnTo>
                    <a:pt x="15676" y="3570454"/>
                  </a:lnTo>
                  <a:cubicBezTo>
                    <a:pt x="7018" y="3570454"/>
                    <a:pt x="0" y="3563435"/>
                    <a:pt x="0" y="3554778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000000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99029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804053" y="850900"/>
            <a:ext cx="16229536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02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9493" y="350806"/>
            <a:ext cx="13737960" cy="4905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15"/>
              </a:lnSpc>
            </a:pPr>
            <a:r>
              <a:rPr lang="en-US" sz="3377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CARIBBEAN COLONIZATION &amp; CHRISTOPHER COLUMBUS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057963" y="1146175"/>
            <a:ext cx="8172074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b="true" sz="4500">
                <a:solidFill>
                  <a:srgbClr val="FFFFFF"/>
                </a:solidFill>
                <a:latin typeface="Archivo Narrow Bold"/>
                <a:ea typeface="Archivo Narrow Bold"/>
                <a:cs typeface="Archivo Narrow Bold"/>
                <a:sym typeface="Archivo Narrow Bold"/>
              </a:rPr>
              <a:t>DE-CENTERING COLUMBUS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374535" y="2616200"/>
            <a:ext cx="11538930" cy="6642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Changing scholarly conceptions: THE </a:t>
            </a:r>
            <a:r>
              <a:rPr lang="en-US" sz="3999" b="true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LINGUISTIC TURN</a:t>
            </a:r>
          </a:p>
          <a:p>
            <a:pPr algn="l">
              <a:lnSpc>
                <a:spcPts val="4399"/>
              </a:lnSpc>
            </a:pP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1980s-1990s - 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alongside criticisms of Eurocentrism, capitalism, positivist history...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Questions the existence of a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 “real past” 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that historians can “discover” and describe</a:t>
            </a:r>
          </a:p>
          <a:p>
            <a:pPr algn="l">
              <a:lnSpc>
                <a:spcPts val="4399"/>
              </a:lnSpc>
            </a:pP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Critical of Columbus’ diaries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Deconstructing ideas behind texts instead of taking them as-is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Questions Columbus “mastery”, his descriptions of locals and the authority of his discourse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6327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162084"/>
            <a:ext cx="17779180" cy="9962832"/>
            <a:chOff x="0" y="0"/>
            <a:chExt cx="6371657" cy="35704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70454"/>
            </a:xfrm>
            <a:custGeom>
              <a:avLst/>
              <a:gdLst/>
              <a:ahLst/>
              <a:cxnLst/>
              <a:rect r="r" b="b" t="t" l="l"/>
              <a:pathLst>
                <a:path h="3570454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54778"/>
                  </a:lnTo>
                  <a:cubicBezTo>
                    <a:pt x="6371657" y="3563435"/>
                    <a:pt x="6364638" y="3570454"/>
                    <a:pt x="6355981" y="3570454"/>
                  </a:cubicBezTo>
                  <a:lnTo>
                    <a:pt x="15676" y="3570454"/>
                  </a:lnTo>
                  <a:cubicBezTo>
                    <a:pt x="7018" y="3570454"/>
                    <a:pt x="0" y="3563435"/>
                    <a:pt x="0" y="3554778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000000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99029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804053" y="850900"/>
            <a:ext cx="16229536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3917201" y="2489022"/>
            <a:ext cx="13556370" cy="7184876"/>
          </a:xfrm>
          <a:custGeom>
            <a:avLst/>
            <a:gdLst/>
            <a:ahLst/>
            <a:cxnLst/>
            <a:rect r="r" b="b" t="t" l="l"/>
            <a:pathLst>
              <a:path h="7184876" w="13556370">
                <a:moveTo>
                  <a:pt x="0" y="0"/>
                </a:moveTo>
                <a:lnTo>
                  <a:pt x="13556370" y="0"/>
                </a:lnTo>
                <a:lnTo>
                  <a:pt x="13556370" y="7184876"/>
                </a:lnTo>
                <a:lnTo>
                  <a:pt x="0" y="718487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02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350806"/>
            <a:ext cx="13737960" cy="4905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15"/>
              </a:lnSpc>
            </a:pPr>
            <a:r>
              <a:rPr lang="en-US" sz="3377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CARIBBEAN COLONIZATION &amp; CHRISTOPHER COLUMBUS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057963" y="1146175"/>
            <a:ext cx="8172074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b="true" sz="4500">
                <a:solidFill>
                  <a:srgbClr val="FFFFFF"/>
                </a:solidFill>
                <a:latin typeface="Archivo Narrow Bold"/>
                <a:ea typeface="Archivo Narrow Bold"/>
                <a:cs typeface="Archivo Narrow Bold"/>
                <a:sym typeface="Archivo Narrow Bold"/>
              </a:rPr>
              <a:t>DE-CENTERING COLUMBUS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90129" y="3100207"/>
            <a:ext cx="3108585" cy="33274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Columbian </a:t>
            </a:r>
            <a:r>
              <a:rPr lang="en-US" sz="3999" b="true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exchange</a:t>
            </a:r>
          </a:p>
          <a:p>
            <a:pPr algn="l">
              <a:lnSpc>
                <a:spcPts val="4399"/>
              </a:lnSpc>
            </a:pP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Highlights reciprocal impact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6327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162084"/>
            <a:ext cx="17779180" cy="9962832"/>
            <a:chOff x="0" y="0"/>
            <a:chExt cx="6371657" cy="35704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70454"/>
            </a:xfrm>
            <a:custGeom>
              <a:avLst/>
              <a:gdLst/>
              <a:ahLst/>
              <a:cxnLst/>
              <a:rect r="r" b="b" t="t" l="l"/>
              <a:pathLst>
                <a:path h="3570454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54778"/>
                  </a:lnTo>
                  <a:cubicBezTo>
                    <a:pt x="6371657" y="3563435"/>
                    <a:pt x="6364638" y="3570454"/>
                    <a:pt x="6355981" y="3570454"/>
                  </a:cubicBezTo>
                  <a:lnTo>
                    <a:pt x="15676" y="3570454"/>
                  </a:lnTo>
                  <a:cubicBezTo>
                    <a:pt x="7018" y="3570454"/>
                    <a:pt x="0" y="3563435"/>
                    <a:pt x="0" y="3554778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000000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99029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804053" y="850900"/>
            <a:ext cx="16229536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0719533" y="1231900"/>
            <a:ext cx="6964991" cy="3671202"/>
          </a:xfrm>
          <a:custGeom>
            <a:avLst/>
            <a:gdLst/>
            <a:ahLst/>
            <a:cxnLst/>
            <a:rect r="r" b="b" t="t" l="l"/>
            <a:pathLst>
              <a:path h="3671202" w="6964991">
                <a:moveTo>
                  <a:pt x="0" y="0"/>
                </a:moveTo>
                <a:lnTo>
                  <a:pt x="6964991" y="0"/>
                </a:lnTo>
                <a:lnTo>
                  <a:pt x="6964991" y="3671202"/>
                </a:lnTo>
                <a:lnTo>
                  <a:pt x="0" y="36712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9623" t="-42441" r="-53014" b="-84480"/>
            </a:stretch>
          </a:blipFill>
          <a:ln w="57150" cap="sq">
            <a:solidFill>
              <a:srgbClr val="FF3131"/>
            </a:solidFill>
            <a:prstDash val="solid"/>
            <a:miter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10719533" y="5274577"/>
            <a:ext cx="6964991" cy="3946828"/>
          </a:xfrm>
          <a:custGeom>
            <a:avLst/>
            <a:gdLst/>
            <a:ahLst/>
            <a:cxnLst/>
            <a:rect r="r" b="b" t="t" l="l"/>
            <a:pathLst>
              <a:path h="3946828" w="6964991">
                <a:moveTo>
                  <a:pt x="0" y="0"/>
                </a:moveTo>
                <a:lnTo>
                  <a:pt x="6964991" y="0"/>
                </a:lnTo>
                <a:lnTo>
                  <a:pt x="6964991" y="3946828"/>
                </a:lnTo>
                <a:lnTo>
                  <a:pt x="0" y="394682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8588" t="-36480" r="-66961" b="-67558"/>
            </a:stretch>
          </a:blipFill>
          <a:ln w="28575" cap="sq">
            <a:solidFill>
              <a:srgbClr val="FF3131"/>
            </a:solidFill>
            <a:prstDash val="solid"/>
            <a:miter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2524716" y="5907418"/>
            <a:ext cx="7919446" cy="3911434"/>
          </a:xfrm>
          <a:custGeom>
            <a:avLst/>
            <a:gdLst/>
            <a:ahLst/>
            <a:cxnLst/>
            <a:rect r="r" b="b" t="t" l="l"/>
            <a:pathLst>
              <a:path h="3911434" w="7919446">
                <a:moveTo>
                  <a:pt x="0" y="0"/>
                </a:moveTo>
                <a:lnTo>
                  <a:pt x="7919446" y="0"/>
                </a:lnTo>
                <a:lnTo>
                  <a:pt x="7919446" y="3911434"/>
                </a:lnTo>
                <a:lnTo>
                  <a:pt x="0" y="391143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82339" t="-142483" r="-80865" b="-57276"/>
            </a:stretch>
          </a:blipFill>
          <a:ln w="95250" cap="sq">
            <a:solidFill>
              <a:srgbClr val="FFD034"/>
            </a:solidFill>
            <a:prstDash val="solid"/>
            <a:miter/>
          </a:ln>
        </p:spPr>
      </p:sp>
      <p:sp>
        <p:nvSpPr>
          <p:cNvPr name="TextBox 10" id="10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02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679493" y="350806"/>
            <a:ext cx="13737960" cy="4905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15"/>
              </a:lnSpc>
            </a:pPr>
            <a:r>
              <a:rPr lang="en-US" sz="3377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CARIBBEAN COLONIZATION &amp; CHRISTOPHER COLUMBUS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265725" y="1146175"/>
            <a:ext cx="6601202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b="true" sz="4500">
                <a:solidFill>
                  <a:srgbClr val="FFFFFF"/>
                </a:solidFill>
                <a:latin typeface="Archivo Narrow Bold"/>
                <a:ea typeface="Archivo Narrow Bold"/>
                <a:cs typeface="Archivo Narrow Bold"/>
                <a:sym typeface="Archivo Narrow Bold"/>
              </a:rPr>
              <a:t>DE-CENTERING COLUMBUS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779829" y="2265693"/>
            <a:ext cx="9939704" cy="33274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b="true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Highlighting Amerindian resistance</a:t>
            </a:r>
          </a:p>
          <a:p>
            <a:pPr algn="l">
              <a:lnSpc>
                <a:spcPts val="4399"/>
              </a:lnSpc>
            </a:pP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Against Eurocentric ideas of Amerindian passivity or “backwardness”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October 12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th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 as “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International Day of Solidarity with Indigenous People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”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6327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162084"/>
            <a:ext cx="17779180" cy="9962832"/>
            <a:chOff x="0" y="0"/>
            <a:chExt cx="6371657" cy="35704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70454"/>
            </a:xfrm>
            <a:custGeom>
              <a:avLst/>
              <a:gdLst/>
              <a:ahLst/>
              <a:cxnLst/>
              <a:rect r="r" b="b" t="t" l="l"/>
              <a:pathLst>
                <a:path h="3570454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54778"/>
                  </a:lnTo>
                  <a:cubicBezTo>
                    <a:pt x="6371657" y="3563435"/>
                    <a:pt x="6364638" y="3570454"/>
                    <a:pt x="6355981" y="3570454"/>
                  </a:cubicBezTo>
                  <a:lnTo>
                    <a:pt x="15676" y="3570454"/>
                  </a:lnTo>
                  <a:cubicBezTo>
                    <a:pt x="7018" y="3570454"/>
                    <a:pt x="0" y="3563435"/>
                    <a:pt x="0" y="3554778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000000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99029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804053" y="850900"/>
            <a:ext cx="16229536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7309023" y="1917700"/>
            <a:ext cx="10298953" cy="7731947"/>
          </a:xfrm>
          <a:custGeom>
            <a:avLst/>
            <a:gdLst/>
            <a:ahLst/>
            <a:cxnLst/>
            <a:rect r="r" b="b" t="t" l="l"/>
            <a:pathLst>
              <a:path h="7731947" w="10298953">
                <a:moveTo>
                  <a:pt x="0" y="0"/>
                </a:moveTo>
                <a:lnTo>
                  <a:pt x="10298953" y="0"/>
                </a:lnTo>
                <a:lnTo>
                  <a:pt x="10298953" y="7731947"/>
                </a:lnTo>
                <a:lnTo>
                  <a:pt x="0" y="77319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590129" y="5152072"/>
            <a:ext cx="6413654" cy="4497575"/>
          </a:xfrm>
          <a:custGeom>
            <a:avLst/>
            <a:gdLst/>
            <a:ahLst/>
            <a:cxnLst/>
            <a:rect r="r" b="b" t="t" l="l"/>
            <a:pathLst>
              <a:path h="4497575" w="6413654">
                <a:moveTo>
                  <a:pt x="0" y="0"/>
                </a:moveTo>
                <a:lnTo>
                  <a:pt x="6413654" y="0"/>
                </a:lnTo>
                <a:lnTo>
                  <a:pt x="6413654" y="4497575"/>
                </a:lnTo>
                <a:lnTo>
                  <a:pt x="0" y="449757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02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679493" y="350806"/>
            <a:ext cx="13737960" cy="4905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15"/>
              </a:lnSpc>
            </a:pPr>
            <a:r>
              <a:rPr lang="en-US" sz="3377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CARIBBEAN COLONIZATION &amp; CHRISTOPHER COLUMBUS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76399" y="1146175"/>
            <a:ext cx="6627384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b="true" sz="4500">
                <a:solidFill>
                  <a:srgbClr val="FFFFFF"/>
                </a:solidFill>
                <a:latin typeface="Archivo Narrow Bold"/>
                <a:ea typeface="Archivo Narrow Bold"/>
                <a:cs typeface="Archivo Narrow Bold"/>
                <a:sym typeface="Archivo Narrow Bold"/>
              </a:rPr>
              <a:t>DE-CENTERING COLUMBUS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804053" y="2346325"/>
            <a:ext cx="4310747" cy="2222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Reclaiming decolonial POV in contemporary Latin America 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B70E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567166" y="-4204305"/>
            <a:ext cx="15153668" cy="18695610"/>
          </a:xfrm>
          <a:custGeom>
            <a:avLst/>
            <a:gdLst/>
            <a:ahLst/>
            <a:cxnLst/>
            <a:rect r="r" b="b" t="t" l="l"/>
            <a:pathLst>
              <a:path h="18695610" w="15153668">
                <a:moveTo>
                  <a:pt x="0" y="0"/>
                </a:moveTo>
                <a:lnTo>
                  <a:pt x="15153668" y="0"/>
                </a:lnTo>
                <a:lnTo>
                  <a:pt x="15153668" y="18695610"/>
                </a:lnTo>
                <a:lnTo>
                  <a:pt x="0" y="1869561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78221" y="238258"/>
            <a:ext cx="17826802" cy="9881918"/>
            <a:chOff x="0" y="0"/>
            <a:chExt cx="6388723" cy="3541456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88723" cy="3541456"/>
            </a:xfrm>
            <a:custGeom>
              <a:avLst/>
              <a:gdLst/>
              <a:ahLst/>
              <a:cxnLst/>
              <a:rect r="r" b="b" t="t" l="l"/>
              <a:pathLst>
                <a:path h="3541456" w="6388723">
                  <a:moveTo>
                    <a:pt x="15634" y="0"/>
                  </a:moveTo>
                  <a:lnTo>
                    <a:pt x="6373089" y="0"/>
                  </a:lnTo>
                  <a:cubicBezTo>
                    <a:pt x="6381724" y="0"/>
                    <a:pt x="6388723" y="7000"/>
                    <a:pt x="6388723" y="15634"/>
                  </a:cubicBezTo>
                  <a:lnTo>
                    <a:pt x="6388723" y="3525822"/>
                  </a:lnTo>
                  <a:cubicBezTo>
                    <a:pt x="6388723" y="3534457"/>
                    <a:pt x="6381724" y="3541456"/>
                    <a:pt x="6373089" y="3541456"/>
                  </a:cubicBezTo>
                  <a:lnTo>
                    <a:pt x="15634" y="3541456"/>
                  </a:lnTo>
                  <a:cubicBezTo>
                    <a:pt x="7000" y="3541456"/>
                    <a:pt x="0" y="3534457"/>
                    <a:pt x="0" y="3525822"/>
                  </a:cubicBezTo>
                  <a:lnTo>
                    <a:pt x="0" y="15634"/>
                  </a:lnTo>
                  <a:cubicBezTo>
                    <a:pt x="0" y="7000"/>
                    <a:pt x="7000" y="0"/>
                    <a:pt x="15634" y="0"/>
                  </a:cubicBezTo>
                  <a:close/>
                </a:path>
              </a:pathLst>
            </a:custGeom>
            <a:solidFill>
              <a:srgbClr val="FFD034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88723" cy="3570031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1028700" y="2064979"/>
            <a:ext cx="16489626" cy="7727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Iberians</a:t>
            </a: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: Rec</a:t>
            </a: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onquista Reconquest from Umayyad califates, Al Andalus</a:t>
            </a:r>
          </a:p>
          <a:p>
            <a:pPr algn="l" marL="1727199" indent="-575733" lvl="2">
              <a:lnSpc>
                <a:spcPts val="5599"/>
              </a:lnSpc>
              <a:buFont typeface="Arial"/>
              <a:buChar char="⚬"/>
            </a:pP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Sociopolitical: </a:t>
            </a: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Desire for social advancement, conquest of new territory; </a:t>
            </a:r>
          </a:p>
          <a:p>
            <a:pPr algn="l" marL="1727199" indent="-575733" lvl="2">
              <a:lnSpc>
                <a:spcPts val="5599"/>
              </a:lnSpc>
              <a:buFont typeface="Arial"/>
              <a:buChar char="⚬"/>
            </a:pP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Religious</a:t>
            </a: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: Catholicism, conversion of souls for God &amp; for Catholic Monarchs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Significant </a:t>
            </a: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historic role of mestizaje </a:t>
            </a: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(mixing); co-existence of racial and religious groups; North and Sub-Saharan Africa…</a:t>
            </a:r>
          </a:p>
          <a:p>
            <a:pPr algn="l" marL="1727199" indent="-575733" lvl="2">
              <a:lnSpc>
                <a:spcPts val="5599"/>
              </a:lnSpc>
              <a:buFont typeface="Arial"/>
              <a:buChar char="⚬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15th century turn </a:t>
            </a: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away from tolerance and co-existence towards a crusading Christianity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Portuguese</a:t>
            </a: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: Similar to Spanish in some ways but different in others (earlier Reconquest; turn out towards Atlantic trading empire)</a:t>
            </a:r>
          </a:p>
          <a:p>
            <a:pPr algn="l" marL="0" indent="0" lvl="0">
              <a:lnSpc>
                <a:spcPts val="5599"/>
              </a:lnSpc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611574" y="355600"/>
            <a:ext cx="16647726" cy="1203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 spc="-13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Last w</a:t>
            </a:r>
            <a:r>
              <a:rPr lang="en-US" sz="6999" spc="-13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eek… the Iberian Peninsula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B70E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03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9493" y="57785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Dynamics during early colonization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90129" y="1488036"/>
            <a:ext cx="5920491" cy="2371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b="true" sz="4500">
                <a:solidFill>
                  <a:srgbClr val="000000"/>
                </a:solidFill>
                <a:latin typeface="Archivo Narrow Bold"/>
                <a:ea typeface="Archivo Narrow Bold"/>
                <a:cs typeface="Archivo Narrow Bold"/>
                <a:sym typeface="Archivo Narrow Bold"/>
              </a:rPr>
              <a:t>EARLY COLONIAL CARIBBEAN: WHY DOES IT MATTER?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90129" y="4164561"/>
            <a:ext cx="6564503" cy="3572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79"/>
              </a:lnSpc>
            </a:pP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First region of contact = Served as a “laboratory” of conquest &amp; colonization of Amerindians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Patterns were repeated in mainland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7154632" y="1312840"/>
            <a:ext cx="10668567" cy="7661320"/>
          </a:xfrm>
          <a:custGeom>
            <a:avLst/>
            <a:gdLst/>
            <a:ahLst/>
            <a:cxnLst/>
            <a:rect r="r" b="b" t="t" l="l"/>
            <a:pathLst>
              <a:path h="7661320" w="10668567">
                <a:moveTo>
                  <a:pt x="0" y="0"/>
                </a:moveTo>
                <a:lnTo>
                  <a:pt x="10668567" y="0"/>
                </a:lnTo>
                <a:lnTo>
                  <a:pt x="10668567" y="7661320"/>
                </a:lnTo>
                <a:lnTo>
                  <a:pt x="0" y="766132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4573" t="-28563" r="-45568" b="-85688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7381068" y="9078935"/>
            <a:ext cx="10286920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Map of Santo Domingo (Hispaniola), detail. Boazio, Giovanni. 1588 (approx)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B70E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857723" cy="9892946"/>
            <a:chOff x="0" y="0"/>
            <a:chExt cx="6399805" cy="3545409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99805" cy="3545408"/>
            </a:xfrm>
            <a:custGeom>
              <a:avLst/>
              <a:gdLst/>
              <a:ahLst/>
              <a:cxnLst/>
              <a:rect r="r" b="b" t="t" l="l"/>
              <a:pathLst>
                <a:path h="3545408" w="6399805">
                  <a:moveTo>
                    <a:pt x="15607" y="0"/>
                  </a:moveTo>
                  <a:lnTo>
                    <a:pt x="6384198" y="0"/>
                  </a:lnTo>
                  <a:cubicBezTo>
                    <a:pt x="6388337" y="0"/>
                    <a:pt x="6392307" y="1644"/>
                    <a:pt x="6395234" y="4571"/>
                  </a:cubicBezTo>
                  <a:cubicBezTo>
                    <a:pt x="6398161" y="7498"/>
                    <a:pt x="6399805" y="11468"/>
                    <a:pt x="6399805" y="15607"/>
                  </a:cubicBezTo>
                  <a:lnTo>
                    <a:pt x="6399805" y="3529801"/>
                  </a:lnTo>
                  <a:cubicBezTo>
                    <a:pt x="6399805" y="3533940"/>
                    <a:pt x="6398161" y="3537910"/>
                    <a:pt x="6395234" y="3540837"/>
                  </a:cubicBezTo>
                  <a:cubicBezTo>
                    <a:pt x="6392307" y="3543764"/>
                    <a:pt x="6388337" y="3545408"/>
                    <a:pt x="6384198" y="3545408"/>
                  </a:cubicBezTo>
                  <a:lnTo>
                    <a:pt x="15607" y="3545408"/>
                  </a:lnTo>
                  <a:cubicBezTo>
                    <a:pt x="6988" y="3545408"/>
                    <a:pt x="0" y="3538421"/>
                    <a:pt x="0" y="3529801"/>
                  </a:cubicBezTo>
                  <a:lnTo>
                    <a:pt x="0" y="15607"/>
                  </a:lnTo>
                  <a:cubicBezTo>
                    <a:pt x="0" y="6988"/>
                    <a:pt x="6988" y="0"/>
                    <a:pt x="15607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99805" cy="3573984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438451" y="904875"/>
            <a:ext cx="16229536" cy="0"/>
          </a:xfrm>
          <a:prstGeom prst="line">
            <a:avLst/>
          </a:prstGeom>
          <a:ln cap="rnd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561906" y="2381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03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9493" y="33020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Dynamics during early colonization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683450" y="1170011"/>
            <a:ext cx="10999643" cy="1571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b="true" sz="4500">
                <a:solidFill>
                  <a:srgbClr val="000000"/>
                </a:solidFill>
                <a:latin typeface="Archivo Narrow Bold"/>
                <a:ea typeface="Archivo Narrow Bold"/>
                <a:cs typeface="Archivo Narrow Bold"/>
                <a:sym typeface="Archivo Narrow Bold"/>
              </a:rPr>
              <a:t>RECAP: IMPORTANCE OF CARIBBEAN “PHASE”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883828" y="3082971"/>
            <a:ext cx="13120777" cy="6000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4799"/>
              </a:lnSpc>
              <a:buFont typeface="Arial"/>
              <a:buChar char="•"/>
            </a:pP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I</a:t>
            </a: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ndian population decimated </a:t>
            </a: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within about 25 years</a:t>
            </a:r>
          </a:p>
          <a:p>
            <a:pPr algn="l" marL="863599" indent="-431800" lvl="1">
              <a:lnSpc>
                <a:spcPts val="47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But, </a:t>
            </a: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patterns established</a:t>
            </a: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 which will be repeated in Mainland Hispanic America:</a:t>
            </a:r>
          </a:p>
          <a:p>
            <a:pPr algn="l" marL="863599" indent="-431800" lvl="1">
              <a:lnSpc>
                <a:spcPts val="4799"/>
              </a:lnSpc>
              <a:buFont typeface="Arial"/>
              <a:buChar char="•"/>
            </a:pP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Settlement through founding cities</a:t>
            </a:r>
          </a:p>
          <a:p>
            <a:pPr algn="l" marL="863599" indent="-431800" lvl="1">
              <a:lnSpc>
                <a:spcPts val="4799"/>
              </a:lnSpc>
              <a:buFont typeface="Arial"/>
              <a:buChar char="•"/>
            </a:pP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Encomienda </a:t>
            </a: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(allotting of “Indian” labour)</a:t>
            </a:r>
          </a:p>
          <a:p>
            <a:pPr algn="l" marL="863599" indent="-431800" lvl="1">
              <a:lnSpc>
                <a:spcPts val="4799"/>
              </a:lnSpc>
              <a:buFont typeface="Arial"/>
              <a:buChar char="•"/>
            </a:pP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Base for new “discoveries” stimulated by desire for gold</a:t>
            </a: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; labour; dissatisfaction of small bands of Spaniards</a:t>
            </a:r>
          </a:p>
          <a:p>
            <a:pPr algn="l" marL="863599" indent="-431800" lvl="1">
              <a:lnSpc>
                <a:spcPts val="4799"/>
              </a:lnSpc>
              <a:buFont typeface="Arial"/>
              <a:buChar char="•"/>
            </a:pP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Caribbean: becomes “backwater” not focus of Empire;</a:t>
            </a: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 but important as stopping-off point for shipping routes to Indies (carrera de Indias)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B70E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857723" cy="9892946"/>
            <a:chOff x="0" y="0"/>
            <a:chExt cx="6399805" cy="3545409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99805" cy="3545408"/>
            </a:xfrm>
            <a:custGeom>
              <a:avLst/>
              <a:gdLst/>
              <a:ahLst/>
              <a:cxnLst/>
              <a:rect r="r" b="b" t="t" l="l"/>
              <a:pathLst>
                <a:path h="3545408" w="6399805">
                  <a:moveTo>
                    <a:pt x="15607" y="0"/>
                  </a:moveTo>
                  <a:lnTo>
                    <a:pt x="6384198" y="0"/>
                  </a:lnTo>
                  <a:cubicBezTo>
                    <a:pt x="6388337" y="0"/>
                    <a:pt x="6392307" y="1644"/>
                    <a:pt x="6395234" y="4571"/>
                  </a:cubicBezTo>
                  <a:cubicBezTo>
                    <a:pt x="6398161" y="7498"/>
                    <a:pt x="6399805" y="11468"/>
                    <a:pt x="6399805" y="15607"/>
                  </a:cubicBezTo>
                  <a:lnTo>
                    <a:pt x="6399805" y="3529801"/>
                  </a:lnTo>
                  <a:cubicBezTo>
                    <a:pt x="6399805" y="3533940"/>
                    <a:pt x="6398161" y="3537910"/>
                    <a:pt x="6395234" y="3540837"/>
                  </a:cubicBezTo>
                  <a:cubicBezTo>
                    <a:pt x="6392307" y="3543764"/>
                    <a:pt x="6388337" y="3545408"/>
                    <a:pt x="6384198" y="3545408"/>
                  </a:cubicBezTo>
                  <a:lnTo>
                    <a:pt x="15607" y="3545408"/>
                  </a:lnTo>
                  <a:cubicBezTo>
                    <a:pt x="6988" y="3545408"/>
                    <a:pt x="0" y="3538421"/>
                    <a:pt x="0" y="3529801"/>
                  </a:cubicBezTo>
                  <a:lnTo>
                    <a:pt x="0" y="15607"/>
                  </a:lnTo>
                  <a:cubicBezTo>
                    <a:pt x="0" y="6988"/>
                    <a:pt x="6988" y="0"/>
                    <a:pt x="15607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99805" cy="3573984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438451" y="904875"/>
            <a:ext cx="16229536" cy="0"/>
          </a:xfrm>
          <a:prstGeom prst="line">
            <a:avLst/>
          </a:prstGeom>
          <a:ln cap="rnd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8957160" y="1028700"/>
            <a:ext cx="8710827" cy="7142878"/>
          </a:xfrm>
          <a:custGeom>
            <a:avLst/>
            <a:gdLst/>
            <a:ahLst/>
            <a:cxnLst/>
            <a:rect r="r" b="b" t="t" l="l"/>
            <a:pathLst>
              <a:path h="7142878" w="8710827">
                <a:moveTo>
                  <a:pt x="0" y="0"/>
                </a:moveTo>
                <a:lnTo>
                  <a:pt x="8710827" y="0"/>
                </a:lnTo>
                <a:lnTo>
                  <a:pt x="8710827" y="7142878"/>
                </a:lnTo>
                <a:lnTo>
                  <a:pt x="0" y="71428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61906" y="2381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03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33020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Dynamics during early colonization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54410" y="1568496"/>
            <a:ext cx="6653565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b="true" sz="4500">
                <a:solidFill>
                  <a:srgbClr val="000000"/>
                </a:solidFill>
                <a:latin typeface="Archivo Narrow Bold"/>
                <a:ea typeface="Archivo Narrow Bold"/>
                <a:cs typeface="Archivo Narrow Bold"/>
                <a:sym typeface="Archivo Narrow Bold"/>
              </a:rPr>
              <a:t>ENCOMIENDA SYSTEM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48729" y="3134157"/>
            <a:ext cx="7899744" cy="5229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79"/>
              </a:lnSpc>
            </a:pP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Only the Spanish used it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Made Amerindians tributaries to the Spanish crown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Local labour to fuel economic exploitation of the land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Granted to “encomenderos”, in charge of a group of Amerindians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Linked labour exploitation and evangelization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7381068" y="9215303"/>
            <a:ext cx="10286920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Map of Santo Domingo (Hispaniola), detail. Boazio, Giovanni. 1588 (approx)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B70E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04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9493" y="577850"/>
            <a:ext cx="15940648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(Mis)treatment of Amerindians &amp; Bartolomé de las Casas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809846" y="1663449"/>
            <a:ext cx="6653565" cy="2371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b="true" sz="4500">
                <a:solidFill>
                  <a:srgbClr val="000000"/>
                </a:solidFill>
                <a:latin typeface="Archivo Narrow Bold"/>
                <a:ea typeface="Archivo Narrow Bold"/>
                <a:cs typeface="Archivo Narrow Bold"/>
                <a:sym typeface="Archivo Narrow Bold"/>
              </a:rPr>
              <a:t>ENCOMIENDA SYSTEM = SOME PEOPLE STARTED COMPLAINING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7942504" y="1739649"/>
            <a:ext cx="8967495" cy="6410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… I who am the voice of Christ crying in the wilderness of this island … it behoves you to listen … this is going to be the strangest voice that you have ever heard (...) This voice says that </a:t>
            </a:r>
            <a:r>
              <a:rPr lang="en-US" b="true" sz="3000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you are in mortal sin</a:t>
            </a:r>
            <a:r>
              <a:rPr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, that you live and die in it, for the </a:t>
            </a:r>
            <a:r>
              <a:rPr lang="en-US" b="true" sz="3000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cruelty and tyranny </a:t>
            </a:r>
            <a:r>
              <a:rPr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you use in dealing with these innocent people. Tell me, by what right or justice do you keep these Indians in such a cruel and horrible servitude? On what authority have you waged a detestable </a:t>
            </a:r>
            <a:r>
              <a:rPr lang="en-US" b="true" sz="3000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war against these people,</a:t>
            </a:r>
            <a:r>
              <a:rPr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 who dwelt quietly and peacefully on their own land? …. For with the </a:t>
            </a:r>
            <a:r>
              <a:rPr lang="en-US" b="true" sz="3000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excessive work you demand of them they fall ill and die</a:t>
            </a:r>
            <a:r>
              <a:rPr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 … </a:t>
            </a:r>
            <a:r>
              <a:rPr lang="en-US" b="true" sz="3000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what do you care that they should be instructed in religion?</a:t>
            </a:r>
            <a:r>
              <a:rPr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 … </a:t>
            </a:r>
            <a:r>
              <a:rPr lang="en-US" b="true" sz="3000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Are these not men? </a:t>
            </a:r>
            <a:r>
              <a:rPr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Have they not rational souls? Are you not bound to love them as you love yourselves?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809846" y="4359024"/>
            <a:ext cx="6564503" cy="4677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79"/>
              </a:lnSpc>
            </a:pP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Linked to larger debates about soul (or not) of Amerindians - </a:t>
            </a:r>
            <a:r>
              <a:rPr lang="en-US" b="true" sz="3999" i="true">
                <a:solidFill>
                  <a:srgbClr val="000000"/>
                </a:solidFill>
                <a:latin typeface="Arsenal Bold Italics"/>
                <a:ea typeface="Arsenal Bold Italics"/>
                <a:cs typeface="Arsenal Bold Italics"/>
                <a:sym typeface="Arsenal Bold Italics"/>
              </a:rPr>
              <a:t>are they human?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Several Catholic missionaries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Very EARLY into the conquest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1055638" y="8483349"/>
            <a:ext cx="6564503" cy="1362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79"/>
              </a:lnSpc>
            </a:pPr>
          </a:p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Antonio de Montesinos, 1511 - Friar, missionary in Hispaniola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B70E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9144000" y="1596980"/>
            <a:ext cx="7954215" cy="6511851"/>
          </a:xfrm>
          <a:custGeom>
            <a:avLst/>
            <a:gdLst/>
            <a:ahLst/>
            <a:cxnLst/>
            <a:rect r="r" b="b" t="t" l="l"/>
            <a:pathLst>
              <a:path h="6511851" w="7954215">
                <a:moveTo>
                  <a:pt x="0" y="0"/>
                </a:moveTo>
                <a:lnTo>
                  <a:pt x="7954215" y="0"/>
                </a:lnTo>
                <a:lnTo>
                  <a:pt x="7954215" y="6511851"/>
                </a:lnTo>
                <a:lnTo>
                  <a:pt x="0" y="65118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04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577850"/>
            <a:ext cx="15940648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(Mis)treatment of Amerindians &amp; Bartolomé de las Casas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09846" y="2063499"/>
            <a:ext cx="6653565" cy="1571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000000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BARTOLOMÉ DE LAS CASAS</a:t>
            </a:r>
          </a:p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000000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1484-1566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809846" y="4082799"/>
            <a:ext cx="6564503" cy="5229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79"/>
              </a:lnSpc>
            </a:pP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“A short account of the destruction of the Indies” 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Initially assigned an encomienda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First bishop of Chiapas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First-hand experience of early decades of colonization</a:t>
            </a:r>
          </a:p>
          <a:p>
            <a:pPr algn="l">
              <a:lnSpc>
                <a:spcPts val="4399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8975476" y="8261231"/>
            <a:ext cx="8292462" cy="159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Depiction of Spanish atrocities committed in the conquest of Cuba in Las Casas's </a:t>
            </a:r>
            <a:r>
              <a:rPr lang="en-US" b="true" sz="3000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Brevisima relación de la destrucción de las Indias.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B70E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904491"/>
            <a:chOff x="0" y="0"/>
            <a:chExt cx="6371657" cy="3549546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49546"/>
            </a:xfrm>
            <a:custGeom>
              <a:avLst/>
              <a:gdLst/>
              <a:ahLst/>
              <a:cxnLst/>
              <a:rect r="r" b="b" t="t" l="l"/>
              <a:pathLst>
                <a:path h="3549546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33870"/>
                  </a:lnTo>
                  <a:cubicBezTo>
                    <a:pt x="6371657" y="3542528"/>
                    <a:pt x="6364638" y="3549546"/>
                    <a:pt x="6355981" y="3549546"/>
                  </a:cubicBezTo>
                  <a:lnTo>
                    <a:pt x="15676" y="3549546"/>
                  </a:lnTo>
                  <a:cubicBezTo>
                    <a:pt x="7018" y="3549546"/>
                    <a:pt x="0" y="3542528"/>
                    <a:pt x="0" y="3533870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78121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8730551" y="1722399"/>
            <a:ext cx="8889590" cy="7064362"/>
          </a:xfrm>
          <a:custGeom>
            <a:avLst/>
            <a:gdLst/>
            <a:ahLst/>
            <a:cxnLst/>
            <a:rect r="r" b="b" t="t" l="l"/>
            <a:pathLst>
              <a:path h="7064362" w="8889590">
                <a:moveTo>
                  <a:pt x="0" y="0"/>
                </a:moveTo>
                <a:lnTo>
                  <a:pt x="8889590" y="0"/>
                </a:lnTo>
                <a:lnTo>
                  <a:pt x="8889590" y="7064362"/>
                </a:lnTo>
                <a:lnTo>
                  <a:pt x="0" y="70643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-83211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04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577850"/>
            <a:ext cx="15940648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(Mis)treatment of Amerindians &amp; Bartolomé de las Casas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926515" y="1587455"/>
            <a:ext cx="6768275" cy="3667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“Endless testimonies…prove the mild and pacific temperament of the natives…But our work was to </a:t>
            </a:r>
            <a:r>
              <a:rPr lang="en-US" b="true" sz="3000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exasperate, ravage, kill</a:t>
            </a:r>
            <a:r>
              <a:rPr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, mangle and destroy; small wonder then, if they tried to kill one of us now and then…The admiral, (...) he was so anxious to please the king that he </a:t>
            </a:r>
            <a:r>
              <a:rPr lang="en-US" b="true" sz="3000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committed irreparable crimes</a:t>
            </a:r>
            <a:r>
              <a:rPr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 against the Indians.”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54410" y="5397455"/>
            <a:ext cx="8281017" cy="4203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Lobbied in court = became “</a:t>
            </a: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first protector of the Indians</a:t>
            </a: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”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Initially advocated for African (</a:t>
            </a: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enslaved</a:t>
            </a: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) labour to replace Amerindians’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Later in life he changed this opinion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6327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000000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05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9493" y="577850"/>
            <a:ext cx="15940648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PORTUGUESE COLONIZATION IN THE AMERICAS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904894" y="3770067"/>
            <a:ext cx="10966221" cy="2120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00"/>
              </a:lnSpc>
            </a:pPr>
            <a:r>
              <a:rPr lang="en-US" sz="5000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MEANWHILE FURTHER SOUTH = PORTUGUESE COLONIZATION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6327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000000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9649817" y="1596980"/>
            <a:ext cx="3244951" cy="6328462"/>
          </a:xfrm>
          <a:custGeom>
            <a:avLst/>
            <a:gdLst/>
            <a:ahLst/>
            <a:cxnLst/>
            <a:rect r="r" b="b" t="t" l="l"/>
            <a:pathLst>
              <a:path h="6328462" w="3244951">
                <a:moveTo>
                  <a:pt x="0" y="0"/>
                </a:moveTo>
                <a:lnTo>
                  <a:pt x="3244951" y="0"/>
                </a:lnTo>
                <a:lnTo>
                  <a:pt x="3244951" y="6328462"/>
                </a:lnTo>
                <a:lnTo>
                  <a:pt x="0" y="63284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493584" y="1596980"/>
            <a:ext cx="4126557" cy="6172200"/>
          </a:xfrm>
          <a:custGeom>
            <a:avLst/>
            <a:gdLst/>
            <a:ahLst/>
            <a:cxnLst/>
            <a:rect r="r" b="b" t="t" l="l"/>
            <a:pathLst>
              <a:path h="6172200" w="4126557">
                <a:moveTo>
                  <a:pt x="0" y="0"/>
                </a:moveTo>
                <a:lnTo>
                  <a:pt x="4126557" y="0"/>
                </a:lnTo>
                <a:lnTo>
                  <a:pt x="4126557" y="6172200"/>
                </a:lnTo>
                <a:lnTo>
                  <a:pt x="0" y="61722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05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679493" y="577850"/>
            <a:ext cx="15940648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PORTUGUESE COLONIZATION IN THE AMERICAS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68725" y="2860630"/>
            <a:ext cx="8281017" cy="4908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Previous experience in Africa: </a:t>
            </a:r>
            <a:r>
              <a:rPr lang="en-US" sz="3999" i="true">
                <a:solidFill>
                  <a:srgbClr val="FFFFFF"/>
                </a:solidFill>
                <a:latin typeface="Arsenal Italics"/>
                <a:ea typeface="Arsenal Italics"/>
                <a:cs typeface="Arsenal Italics"/>
                <a:sym typeface="Arsenal Italics"/>
              </a:rPr>
              <a:t>Feitorias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Already a trading empire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Close economic &amp; social ties in West Africa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Trading posts in Azores, Madeira, Africa; Asia; trading stations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9822041" y="8134992"/>
            <a:ext cx="7798099" cy="1381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00"/>
              </a:lnSpc>
              <a:spcBef>
                <a:spcPct val="0"/>
              </a:spcBef>
            </a:pPr>
            <a:r>
              <a:rPr lang="en-US" sz="3000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Portuguese soldiers and traders depicted in brass castes made by the Edo people of Benin (Nigeria) c17 and c18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6327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000000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2531849" y="1913594"/>
            <a:ext cx="4343072" cy="7344706"/>
          </a:xfrm>
          <a:custGeom>
            <a:avLst/>
            <a:gdLst/>
            <a:ahLst/>
            <a:cxnLst/>
            <a:rect r="r" b="b" t="t" l="l"/>
            <a:pathLst>
              <a:path h="7344706" w="4343072">
                <a:moveTo>
                  <a:pt x="0" y="0"/>
                </a:moveTo>
                <a:lnTo>
                  <a:pt x="4343072" y="0"/>
                </a:lnTo>
                <a:lnTo>
                  <a:pt x="4343072" y="7344706"/>
                </a:lnTo>
                <a:lnTo>
                  <a:pt x="0" y="734470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05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577850"/>
            <a:ext cx="15940648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PORTUGUESE COLONIZATION IN THE AMERICAS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38401" y="4295802"/>
            <a:ext cx="8281017" cy="2794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Arrives to Brazilian coast in 1500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Like Columbus: wanted to get to India</a:t>
            </a:r>
          </a:p>
          <a:p>
            <a:pPr algn="l">
              <a:lnSpc>
                <a:spcPts val="5599"/>
              </a:lnSpc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809846" y="2063499"/>
            <a:ext cx="6653565" cy="1571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b="true" sz="4500">
                <a:solidFill>
                  <a:srgbClr val="FFFFFF"/>
                </a:solidFill>
                <a:latin typeface="Archivo Narrow Bold"/>
                <a:ea typeface="Archivo Narrow Bold"/>
                <a:cs typeface="Archivo Narrow Bold"/>
                <a:sym typeface="Archivo Narrow Bold"/>
              </a:rPr>
              <a:t>PEDRO ALVARES DE CABRAL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6327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000000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05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9493" y="577850"/>
            <a:ext cx="15940648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PORTUGUESE COLONIZATION IN THE AMERICAS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-3880" y="2559050"/>
            <a:ext cx="8281017" cy="7727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Crown 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neglects Brazil for 30 years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 – left to private enterprise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Threat from other European powers: by 1530s, Portuguese take more interest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15 donatary-captaincies allotted; power to award sesmarias; 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By 1570s: 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Crown authority fairly well imposed on coasts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 (governors Tomé de Sousa; Mem de Sá)</a:t>
            </a:r>
          </a:p>
          <a:p>
            <a:pPr algn="l">
              <a:lnSpc>
                <a:spcPts val="5599"/>
              </a:lnSpc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254410" y="1577952"/>
            <a:ext cx="6653565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FFFFF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BRAZIL COLONIZATION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9904227" y="1263627"/>
            <a:ext cx="8383773" cy="11348593"/>
          </a:xfrm>
          <a:custGeom>
            <a:avLst/>
            <a:gdLst/>
            <a:ahLst/>
            <a:cxnLst/>
            <a:rect r="r" b="b" t="t" l="l"/>
            <a:pathLst>
              <a:path h="11348593" w="8383773">
                <a:moveTo>
                  <a:pt x="0" y="0"/>
                </a:moveTo>
                <a:lnTo>
                  <a:pt x="8383773" y="0"/>
                </a:lnTo>
                <a:lnTo>
                  <a:pt x="8383773" y="11348594"/>
                </a:lnTo>
                <a:lnTo>
                  <a:pt x="0" y="1134859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B70E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09155" y="-2096366"/>
            <a:ext cx="19306309" cy="14479732"/>
          </a:xfrm>
          <a:custGeom>
            <a:avLst/>
            <a:gdLst/>
            <a:ahLst/>
            <a:cxnLst/>
            <a:rect r="r" b="b" t="t" l="l"/>
            <a:pathLst>
              <a:path h="14479732" w="19306309">
                <a:moveTo>
                  <a:pt x="0" y="0"/>
                </a:moveTo>
                <a:lnTo>
                  <a:pt x="19306310" y="0"/>
                </a:lnTo>
                <a:lnTo>
                  <a:pt x="19306310" y="14479732"/>
                </a:lnTo>
                <a:lnTo>
                  <a:pt x="0" y="1447973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611574" y="547800"/>
            <a:ext cx="17064851" cy="9191400"/>
            <a:chOff x="0" y="0"/>
            <a:chExt cx="6115657" cy="329399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115657" cy="3293990"/>
            </a:xfrm>
            <a:custGeom>
              <a:avLst/>
              <a:gdLst/>
              <a:ahLst/>
              <a:cxnLst/>
              <a:rect r="r" b="b" t="t" l="l"/>
              <a:pathLst>
                <a:path h="3293990" w="6115657">
                  <a:moveTo>
                    <a:pt x="16332" y="0"/>
                  </a:moveTo>
                  <a:lnTo>
                    <a:pt x="6099325" y="0"/>
                  </a:lnTo>
                  <a:cubicBezTo>
                    <a:pt x="6108345" y="0"/>
                    <a:pt x="6115657" y="7312"/>
                    <a:pt x="6115657" y="16332"/>
                  </a:cubicBezTo>
                  <a:lnTo>
                    <a:pt x="6115657" y="3277658"/>
                  </a:lnTo>
                  <a:cubicBezTo>
                    <a:pt x="6115657" y="3281990"/>
                    <a:pt x="6113937" y="3286144"/>
                    <a:pt x="6110874" y="3289207"/>
                  </a:cubicBezTo>
                  <a:cubicBezTo>
                    <a:pt x="6107811" y="3292270"/>
                    <a:pt x="6103657" y="3293990"/>
                    <a:pt x="6099325" y="3293990"/>
                  </a:cubicBezTo>
                  <a:lnTo>
                    <a:pt x="16332" y="3293990"/>
                  </a:lnTo>
                  <a:cubicBezTo>
                    <a:pt x="12001" y="3293990"/>
                    <a:pt x="7847" y="3292270"/>
                    <a:pt x="4784" y="3289207"/>
                  </a:cubicBezTo>
                  <a:cubicBezTo>
                    <a:pt x="1721" y="3286144"/>
                    <a:pt x="0" y="3281990"/>
                    <a:pt x="0" y="3277658"/>
                  </a:cubicBezTo>
                  <a:lnTo>
                    <a:pt x="0" y="16332"/>
                  </a:lnTo>
                  <a:cubicBezTo>
                    <a:pt x="0" y="12001"/>
                    <a:pt x="1721" y="7847"/>
                    <a:pt x="4784" y="4784"/>
                  </a:cubicBezTo>
                  <a:cubicBezTo>
                    <a:pt x="7847" y="1721"/>
                    <a:pt x="12001" y="0"/>
                    <a:pt x="16332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115657" cy="3322565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4432443" y="1171556"/>
            <a:ext cx="9423115" cy="1203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 spc="-13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Today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515000" y="3797510"/>
            <a:ext cx="6401753" cy="1117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Timeline of early conquest &amp; “discovery”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428100" y="3947348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0</a:t>
            </a:r>
            <a:r>
              <a:rPr lang="en-US" sz="5159" u="none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1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428100" y="5412613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02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428100" y="6877878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03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9371248" y="3954990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04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9371248" y="5412613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05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515000" y="5372373"/>
            <a:ext cx="6401753" cy="1117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Caribbean colonization &amp; Christopher Columbus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515000" y="7085205"/>
            <a:ext cx="6401753" cy="1117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Dynamics during early colonization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0457342" y="3718748"/>
            <a:ext cx="6401753" cy="1117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(Mis)treatment of Amerindians &amp; Bartolomé de las Casas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0458148" y="5184013"/>
            <a:ext cx="6401753" cy="1117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Portuguese colonization in the Americas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6327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000000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05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9493" y="577850"/>
            <a:ext cx="15940648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PORTUGUESE COLONIZATION IN THE AMERICAS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38401" y="2844777"/>
            <a:ext cx="15899744" cy="6318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Semi-nomadic communities, similar to Caribbean</a:t>
            </a:r>
          </a:p>
          <a:p>
            <a:pPr algn="l">
              <a:lnSpc>
                <a:spcPts val="5599"/>
              </a:lnSpc>
            </a:pP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1500-1530s - Trading/barter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 between Portuguese &amp; Amerindians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1530s 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- relations intensify extraction, use of Amerindian labour</a:t>
            </a:r>
          </a:p>
          <a:p>
            <a:pPr algn="l" marL="1727199" indent="-575733" lvl="2">
              <a:lnSpc>
                <a:spcPts val="5599"/>
              </a:lnSpc>
              <a:buFont typeface="Arial"/>
              <a:buChar char="⚬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Amerindians are “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difficult to put to work”</a:t>
            </a:r>
          </a:p>
          <a:p>
            <a:pPr algn="l" marL="1727199" indent="-575733" lvl="2">
              <a:lnSpc>
                <a:spcPts val="5599"/>
              </a:lnSpc>
              <a:buFont typeface="Arial"/>
              <a:buChar char="⚬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Colonizers want to enslave them (</a:t>
            </a:r>
            <a:r>
              <a:rPr lang="en-US" b="true" sz="3999" i="true">
                <a:solidFill>
                  <a:srgbClr val="FFFFFF"/>
                </a:solidFill>
                <a:latin typeface="Arsenal Bold Italics"/>
                <a:ea typeface="Arsenal Bold Italics"/>
                <a:cs typeface="Arsenal Bold Italics"/>
                <a:sym typeface="Arsenal Bold Italics"/>
              </a:rPr>
              <a:t>resgate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)</a:t>
            </a:r>
          </a:p>
          <a:p>
            <a:pPr algn="l" marL="1727199" indent="-575733" lvl="2">
              <a:lnSpc>
                <a:spcPts val="5599"/>
              </a:lnSpc>
              <a:buFont typeface="Arial"/>
              <a:buChar char="⚬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Conflicts: Missionaries, Crown, Portuguese settlers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Amerindian 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population dwindles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Sugar plantations = 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“imports” of enslaved Africans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4626669" y="1720816"/>
            <a:ext cx="9716764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FFFFF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PORTUGUESE-AMERINDIAN RELATIONS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6327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000000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05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9493" y="577850"/>
            <a:ext cx="15940648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PORTUGUESE COLONIZATION IN THE AMERICAS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38401" y="2559005"/>
            <a:ext cx="15899744" cy="7023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Similar conflict over 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LABOUR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 (settlers v indigenous peoples)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Crown in EACH wants to 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protect indigenous and save souls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But: 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more debate and soul-searching in Spain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European diseases brought by humans &amp; new animals decimated the population: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 smallpox, measles, influenza, the bubonic plague, and later malaria, diphtheria, typhus and cholera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Between 75% and 90% of indigenous population died until 1600s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Sugar plantations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 help spur the turn to 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enslaved African labour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 (especially Brazil, but Spanish Caribbean too): 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90% of Africans in the Americas before 1800 are there as a result of SUGAR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211437" y="1511255"/>
            <a:ext cx="12876760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FFFFF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COMPARISON: CARIBBEAN &amp; BRAZILIAN COLONIZATION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B70E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7506" y="-2260399"/>
            <a:ext cx="19763011" cy="14807798"/>
          </a:xfrm>
          <a:custGeom>
            <a:avLst/>
            <a:gdLst/>
            <a:ahLst/>
            <a:cxnLst/>
            <a:rect r="r" b="b" t="t" l="l"/>
            <a:pathLst>
              <a:path h="14807798" w="19763011">
                <a:moveTo>
                  <a:pt x="0" y="0"/>
                </a:moveTo>
                <a:lnTo>
                  <a:pt x="19763012" y="0"/>
                </a:lnTo>
                <a:lnTo>
                  <a:pt x="19763012" y="14807798"/>
                </a:lnTo>
                <a:lnTo>
                  <a:pt x="0" y="1480779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453181" y="2708395"/>
            <a:ext cx="11381638" cy="50645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8888"/>
              </a:lnSpc>
            </a:pPr>
            <a:r>
              <a:rPr lang="en-US" sz="23034" spc="-460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Thank you!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4235265" y="8579419"/>
            <a:ext cx="9817470" cy="5650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387"/>
              </a:lnSpc>
              <a:spcBef>
                <a:spcPct val="0"/>
              </a:spcBef>
            </a:pPr>
            <a:r>
              <a:rPr lang="en-US" sz="3988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See you next class!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D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243233" y="798924"/>
            <a:ext cx="16229536" cy="0"/>
          </a:xfrm>
          <a:prstGeom prst="line">
            <a:avLst/>
          </a:prstGeom>
          <a:ln cap="rnd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7646276" y="1028700"/>
            <a:ext cx="10641724" cy="9258300"/>
          </a:xfrm>
          <a:custGeom>
            <a:avLst/>
            <a:gdLst/>
            <a:ahLst/>
            <a:cxnLst/>
            <a:rect r="r" b="b" t="t" l="l"/>
            <a:pathLst>
              <a:path h="9258300" w="10641724">
                <a:moveTo>
                  <a:pt x="0" y="0"/>
                </a:moveTo>
                <a:lnTo>
                  <a:pt x="10641724" y="0"/>
                </a:lnTo>
                <a:lnTo>
                  <a:pt x="10641724" y="9258300"/>
                </a:lnTo>
                <a:lnTo>
                  <a:pt x="0" y="92583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61856" y="15870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0</a:t>
            </a:r>
            <a:r>
              <a:rPr lang="en-US" sz="5159" u="none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1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243233" y="328111"/>
            <a:ext cx="11497296" cy="4803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54"/>
              </a:lnSpc>
            </a:pPr>
            <a:r>
              <a:rPr lang="en-US" sz="3321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TIMELINE OF EARLY CONQUEST &amp; “DISCOVERY”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422375" y="1100508"/>
            <a:ext cx="7030101" cy="2371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b="true" sz="4500">
                <a:solidFill>
                  <a:srgbClr val="000000"/>
                </a:solidFill>
                <a:latin typeface="Archivo Narrow Bold"/>
                <a:ea typeface="Archivo Narrow Bold"/>
                <a:cs typeface="Archivo Narrow Bold"/>
                <a:sym typeface="Archivo Narrow Bold"/>
              </a:rPr>
              <a:t>AMERINDIAN DIVERSITY: SOCIETIES IN MESOAMERICA &amp; THE ANDES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839799" y="3747286"/>
            <a:ext cx="6401753" cy="4984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Current </a:t>
            </a: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Mexico </a:t>
            </a: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&amp; </a:t>
            </a: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Peru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Densely settled/Sedentary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Urban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Hierarchical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Tributary systems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Easier to understand for Iberians (because it was similar)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These were </a:t>
            </a: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empires!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65288" y="9277350"/>
            <a:ext cx="7187188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Timeline of architectural constructions in the Inca Empire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D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243233" y="798924"/>
            <a:ext cx="16229536" cy="0"/>
          </a:xfrm>
          <a:prstGeom prst="line">
            <a:avLst/>
          </a:prstGeom>
          <a:ln cap="rnd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9472864" y="1586283"/>
            <a:ext cx="7408591" cy="8384208"/>
          </a:xfrm>
          <a:custGeom>
            <a:avLst/>
            <a:gdLst/>
            <a:ahLst/>
            <a:cxnLst/>
            <a:rect r="r" b="b" t="t" l="l"/>
            <a:pathLst>
              <a:path h="8384208" w="7408591">
                <a:moveTo>
                  <a:pt x="0" y="0"/>
                </a:moveTo>
                <a:lnTo>
                  <a:pt x="7408592" y="0"/>
                </a:lnTo>
                <a:lnTo>
                  <a:pt x="7408592" y="8384208"/>
                </a:lnTo>
                <a:lnTo>
                  <a:pt x="0" y="83842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0454529" y="2329233"/>
            <a:ext cx="1526745" cy="1526745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0784"/>
              </a:srgbClr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042"/>
                </a:lnSpc>
              </a:pPr>
            </a:p>
          </p:txBody>
        </p:sp>
      </p:grpSp>
      <p:sp>
        <p:nvSpPr>
          <p:cNvPr name="TextBox 7" id="7"/>
          <p:cNvSpPr txBox="true"/>
          <p:nvPr/>
        </p:nvSpPr>
        <p:spPr>
          <a:xfrm rot="0">
            <a:off x="161856" y="15870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0</a:t>
            </a:r>
            <a:r>
              <a:rPr lang="en-US" sz="5159" u="none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1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243233" y="328111"/>
            <a:ext cx="11497296" cy="4803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54"/>
              </a:lnSpc>
            </a:pPr>
            <a:r>
              <a:rPr lang="en-US" sz="3321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TIMELINE OF EARLY CONQUEST &amp; “DISCOVERY”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422375" y="1500558"/>
            <a:ext cx="7030101" cy="1571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b="true" sz="4500">
                <a:solidFill>
                  <a:srgbClr val="000000"/>
                </a:solidFill>
                <a:latin typeface="Archivo Narrow Bold"/>
                <a:ea typeface="Archivo Narrow Bold"/>
                <a:cs typeface="Archivo Narrow Bold"/>
                <a:sym typeface="Archivo Narrow Bold"/>
              </a:rPr>
              <a:t>SEDENTARY &amp; SEMI-NOMAD AMERINDIAN SOCIETIES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065201" y="4025900"/>
            <a:ext cx="6612677" cy="1117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SEDENTARY - EASIER TO UNDERSTAND FOR IBERIANS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2963237" y="5143500"/>
            <a:ext cx="1526745" cy="1526745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0784"/>
              </a:srgbClr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042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243233" y="3802277"/>
            <a:ext cx="1526745" cy="1526745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0784"/>
              </a:srgbClr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042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243233" y="6062448"/>
            <a:ext cx="1526745" cy="1526745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3131">
                <a:alpha val="80784"/>
              </a:srgbClr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042"/>
                </a:lnSpc>
              </a:pPr>
            </a:p>
          </p:txBody>
        </p:sp>
      </p:grpSp>
      <p:sp>
        <p:nvSpPr>
          <p:cNvPr name="TextBox 20" id="20"/>
          <p:cNvSpPr txBox="true"/>
          <p:nvPr/>
        </p:nvSpPr>
        <p:spPr>
          <a:xfrm rot="0">
            <a:off x="3065201" y="6286070"/>
            <a:ext cx="7869374" cy="1117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SEMI-NOMAD/NOMADIC</a:t>
            </a:r>
          </a:p>
          <a:p>
            <a:pPr algn="l">
              <a:lnSpc>
                <a:spcPts val="4399"/>
              </a:lnSpc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HARDER TO CONTROL/CONQUEST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12199864" y="2115310"/>
            <a:ext cx="977296" cy="977296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3131">
                <a:alpha val="70980"/>
              </a:srgbClr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042"/>
                </a:lnSpc>
              </a:pP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13177160" y="2329233"/>
            <a:ext cx="977296" cy="977296"/>
            <a:chOff x="0" y="0"/>
            <a:chExt cx="812800" cy="8128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3131">
                <a:alpha val="70980"/>
              </a:srgbClr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042"/>
                </a:lnSpc>
              </a:pP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13397451" y="3306529"/>
            <a:ext cx="1514011" cy="1514011"/>
            <a:chOff x="0" y="0"/>
            <a:chExt cx="812800" cy="8128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3131">
                <a:alpha val="70980"/>
              </a:srgbClr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042"/>
                </a:lnSpc>
              </a:pP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14785257" y="4063534"/>
            <a:ext cx="1514011" cy="1514011"/>
            <a:chOff x="0" y="0"/>
            <a:chExt cx="812800" cy="8128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3131">
                <a:alpha val="70980"/>
              </a:srgbClr>
            </a:solidFill>
          </p:spPr>
        </p:sp>
        <p:sp>
          <p:nvSpPr>
            <p:cNvPr name="TextBox 32" id="32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042"/>
                </a:lnSpc>
              </a:pPr>
            </a:p>
          </p:txBody>
        </p:sp>
      </p:grpSp>
      <p:grpSp>
        <p:nvGrpSpPr>
          <p:cNvPr name="Group 33" id="33"/>
          <p:cNvGrpSpPr/>
          <p:nvPr/>
        </p:nvGrpSpPr>
        <p:grpSpPr>
          <a:xfrm rot="0">
            <a:off x="15542262" y="5021382"/>
            <a:ext cx="1514011" cy="1514011"/>
            <a:chOff x="0" y="0"/>
            <a:chExt cx="812800" cy="812800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3131">
                <a:alpha val="70980"/>
              </a:srgbClr>
            </a:solidFill>
          </p:spPr>
        </p:sp>
        <p:sp>
          <p:nvSpPr>
            <p:cNvPr name="TextBox 35" id="35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042"/>
                </a:lnSpc>
              </a:pPr>
            </a:p>
          </p:txBody>
        </p:sp>
      </p:grpSp>
      <p:grpSp>
        <p:nvGrpSpPr>
          <p:cNvPr name="Group 36" id="36"/>
          <p:cNvGrpSpPr/>
          <p:nvPr/>
        </p:nvGrpSpPr>
        <p:grpSpPr>
          <a:xfrm rot="0">
            <a:off x="14489982" y="5913240"/>
            <a:ext cx="1514011" cy="1514011"/>
            <a:chOff x="0" y="0"/>
            <a:chExt cx="812800" cy="812800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3131">
                <a:alpha val="70980"/>
              </a:srgbClr>
            </a:solidFill>
          </p:spPr>
        </p:sp>
        <p:sp>
          <p:nvSpPr>
            <p:cNvPr name="TextBox 38" id="38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042"/>
                </a:lnSpc>
              </a:pPr>
            </a:p>
          </p:txBody>
        </p:sp>
      </p:grpSp>
      <p:grpSp>
        <p:nvGrpSpPr>
          <p:cNvPr name="Group 39" id="39"/>
          <p:cNvGrpSpPr/>
          <p:nvPr/>
        </p:nvGrpSpPr>
        <p:grpSpPr>
          <a:xfrm rot="0">
            <a:off x="12478965" y="3647165"/>
            <a:ext cx="918485" cy="918485"/>
            <a:chOff x="0" y="0"/>
            <a:chExt cx="812800" cy="812800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3131">
                <a:alpha val="70980"/>
              </a:srgbClr>
            </a:solidFill>
          </p:spPr>
        </p:sp>
        <p:sp>
          <p:nvSpPr>
            <p:cNvPr name="TextBox 41" id="41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042"/>
                </a:lnSpc>
              </a:pPr>
            </a:p>
          </p:txBody>
        </p:sp>
      </p:grp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D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243233" y="798924"/>
            <a:ext cx="16229536" cy="0"/>
          </a:xfrm>
          <a:prstGeom prst="line">
            <a:avLst/>
          </a:prstGeom>
          <a:ln cap="rnd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6991881" y="1764099"/>
            <a:ext cx="10967631" cy="6758802"/>
          </a:xfrm>
          <a:custGeom>
            <a:avLst/>
            <a:gdLst/>
            <a:ahLst/>
            <a:cxnLst/>
            <a:rect r="r" b="b" t="t" l="l"/>
            <a:pathLst>
              <a:path h="6758802" w="10967631">
                <a:moveTo>
                  <a:pt x="0" y="0"/>
                </a:moveTo>
                <a:lnTo>
                  <a:pt x="10967631" y="0"/>
                </a:lnTo>
                <a:lnTo>
                  <a:pt x="10967631" y="6758802"/>
                </a:lnTo>
                <a:lnTo>
                  <a:pt x="0" y="67588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61856" y="15870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0</a:t>
            </a:r>
            <a:r>
              <a:rPr lang="en-US" sz="5159" u="none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1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243233" y="328111"/>
            <a:ext cx="11497296" cy="4803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54"/>
              </a:lnSpc>
            </a:pPr>
            <a:r>
              <a:rPr lang="en-US" sz="3321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TIMELINE OF EARLY CONQUEST &amp; “DISCOVERY”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600128" y="935424"/>
            <a:ext cx="7030101" cy="1571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b="true" sz="4500">
                <a:solidFill>
                  <a:srgbClr val="000000"/>
                </a:solidFill>
                <a:latin typeface="Archivo Narrow Bold"/>
                <a:ea typeface="Archivo Narrow Bold"/>
                <a:cs typeface="Archivo Narrow Bold"/>
                <a:sym typeface="Archivo Narrow Bold"/>
              </a:rPr>
              <a:t>AMERINDIAN DIVERSITY: CARIBBEAN &amp; AMAZON 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65288" y="2856899"/>
            <a:ext cx="6281513" cy="6089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Highly </a:t>
            </a: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mobile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Smaller population per community but </a:t>
            </a: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A LOT of people</a:t>
            </a: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 across the Caribbean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Semi-nomad = less hierarchical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Difficult to colonize (because</a:t>
            </a:r>
            <a:r>
              <a:rPr lang="en-US" b="true" sz="3999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 leadership is not necessarily inherited or permanent</a:t>
            </a:r>
            <a:r>
              <a:rPr lang="en-US" sz="3999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)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5918452" y="8751501"/>
            <a:ext cx="12041059" cy="1695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sz="3000" b="true">
                <a:solidFill>
                  <a:srgbClr val="000000"/>
                </a:solidFill>
                <a:latin typeface="Arsenal Bold"/>
                <a:ea typeface="Arsenal Bold"/>
                <a:cs typeface="Arsenal Bold"/>
                <a:sym typeface="Arsenal Bold"/>
              </a:rPr>
              <a:t>Map of prehispanic Caribbean exchanges &amp; movements.</a:t>
            </a:r>
            <a:r>
              <a:rPr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 Hofman, Corinne L., et al. 2018 ‘Indigenous Caribbean Perspectives: Archaeologies and Legacies of the First Colonised Region in the New World’, Antiquity, 92: 200–216 </a:t>
            </a:r>
          </a:p>
          <a:p>
            <a:pPr algn="r">
              <a:lnSpc>
                <a:spcPts val="3300"/>
              </a:lnSpc>
            </a:pP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D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243233" y="798924"/>
            <a:ext cx="16229536" cy="0"/>
          </a:xfrm>
          <a:prstGeom prst="line">
            <a:avLst/>
          </a:prstGeom>
          <a:ln cap="rnd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1692931" y="1028700"/>
            <a:ext cx="13147565" cy="9029284"/>
          </a:xfrm>
          <a:custGeom>
            <a:avLst/>
            <a:gdLst/>
            <a:ahLst/>
            <a:cxnLst/>
            <a:rect r="r" b="b" t="t" l="l"/>
            <a:pathLst>
              <a:path h="9029284" w="13147565">
                <a:moveTo>
                  <a:pt x="0" y="0"/>
                </a:moveTo>
                <a:lnTo>
                  <a:pt x="13147565" y="0"/>
                </a:lnTo>
                <a:lnTo>
                  <a:pt x="13147565" y="9029284"/>
                </a:lnTo>
                <a:lnTo>
                  <a:pt x="0" y="90292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5133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61856" y="15870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0</a:t>
            </a:r>
            <a:r>
              <a:rPr lang="en-US" sz="5159" u="none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1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243233" y="328111"/>
            <a:ext cx="11497296" cy="4803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54"/>
              </a:lnSpc>
            </a:pPr>
            <a:r>
              <a:rPr lang="en-US" sz="3321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TIMELINE OF EARLY CONQUEST &amp; “DISCOVERY”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5343682" y="7943434"/>
            <a:ext cx="2563467" cy="2114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Voyages of Christopher Columbus.. Encyclopedia Britannica.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D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243233" y="798924"/>
            <a:ext cx="16229536" cy="0"/>
          </a:xfrm>
          <a:prstGeom prst="line">
            <a:avLst/>
          </a:prstGeom>
          <a:ln cap="rnd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600128" y="1028700"/>
            <a:ext cx="5684861" cy="8441648"/>
            <a:chOff x="0" y="0"/>
            <a:chExt cx="1497247" cy="222331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497247" cy="2223315"/>
            </a:xfrm>
            <a:custGeom>
              <a:avLst/>
              <a:gdLst/>
              <a:ahLst/>
              <a:cxnLst/>
              <a:rect r="r" b="b" t="t" l="l"/>
              <a:pathLst>
                <a:path h="2223315" w="1497247">
                  <a:moveTo>
                    <a:pt x="0" y="0"/>
                  </a:moveTo>
                  <a:lnTo>
                    <a:pt x="1497247" y="0"/>
                  </a:lnTo>
                  <a:lnTo>
                    <a:pt x="1497247" y="2223315"/>
                  </a:lnTo>
                  <a:lnTo>
                    <a:pt x="0" y="2223315"/>
                  </a:lnTo>
                  <a:close/>
                </a:path>
              </a:pathLst>
            </a:custGeom>
            <a:solidFill>
              <a:srgbClr val="000000">
                <a:alpha val="72941"/>
              </a:srgbClr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1497247" cy="22518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042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161856" y="15870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0</a:t>
            </a:r>
            <a:r>
              <a:rPr lang="en-US" sz="5159" u="none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1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243233" y="328111"/>
            <a:ext cx="11497296" cy="4803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54"/>
              </a:lnSpc>
            </a:pPr>
            <a:r>
              <a:rPr lang="en-US" sz="3321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TIMELINE OF EARLY CONQUEST &amp; “DISCOVERY”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809578" y="1180931"/>
            <a:ext cx="5161237" cy="1571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b="true" sz="4500">
                <a:solidFill>
                  <a:srgbClr val="FFFFFF"/>
                </a:solidFill>
                <a:latin typeface="Archivo Narrow Bold"/>
                <a:ea typeface="Archivo Narrow Bold"/>
                <a:cs typeface="Archivo Narrow Bold"/>
                <a:sym typeface="Archivo Narrow Bold"/>
              </a:rPr>
              <a:t>EARLY CONQUEST IN THE CARIBBEAN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841274" y="3104981"/>
            <a:ext cx="5129541" cy="6089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First contact = helped Europeans set conquest patterns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In the beginning, mainly Spain &amp; Portugal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There are some 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similarities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 among Iberian strategies in the Americas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5509765" y="1936506"/>
            <a:ext cx="13125625" cy="1130376"/>
          </a:xfrm>
          <a:custGeom>
            <a:avLst/>
            <a:gdLst/>
            <a:ahLst/>
            <a:cxnLst/>
            <a:rect r="r" b="b" t="t" l="l"/>
            <a:pathLst>
              <a:path h="1130376" w="13125625">
                <a:moveTo>
                  <a:pt x="0" y="0"/>
                </a:moveTo>
                <a:lnTo>
                  <a:pt x="13125625" y="0"/>
                </a:lnTo>
                <a:lnTo>
                  <a:pt x="13125625" y="1130375"/>
                </a:lnTo>
                <a:lnTo>
                  <a:pt x="0" y="11303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00765" r="-167" b="-698786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5524232" y="2971631"/>
            <a:ext cx="13120683" cy="4935746"/>
          </a:xfrm>
          <a:custGeom>
            <a:avLst/>
            <a:gdLst/>
            <a:ahLst/>
            <a:cxnLst/>
            <a:rect r="r" b="b" t="t" l="l"/>
            <a:pathLst>
              <a:path h="4935746" w="13120683">
                <a:moveTo>
                  <a:pt x="0" y="0"/>
                </a:moveTo>
                <a:lnTo>
                  <a:pt x="13120683" y="0"/>
                </a:lnTo>
                <a:lnTo>
                  <a:pt x="13120683" y="4935746"/>
                </a:lnTo>
                <a:lnTo>
                  <a:pt x="0" y="49357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04" t="-128915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1521228" y="8572084"/>
            <a:ext cx="6385922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sz="3000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Voyages of Christopher Columbus.. Encyclopedia Britannica.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6327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162084"/>
            <a:ext cx="17779180" cy="9962832"/>
            <a:chOff x="0" y="0"/>
            <a:chExt cx="6371657" cy="35704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70454"/>
            </a:xfrm>
            <a:custGeom>
              <a:avLst/>
              <a:gdLst/>
              <a:ahLst/>
              <a:cxnLst/>
              <a:rect r="r" b="b" t="t" l="l"/>
              <a:pathLst>
                <a:path h="3570454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54778"/>
                  </a:lnTo>
                  <a:cubicBezTo>
                    <a:pt x="6371657" y="3563435"/>
                    <a:pt x="6364638" y="3570454"/>
                    <a:pt x="6355981" y="3570454"/>
                  </a:cubicBezTo>
                  <a:lnTo>
                    <a:pt x="15676" y="3570454"/>
                  </a:lnTo>
                  <a:cubicBezTo>
                    <a:pt x="7018" y="3570454"/>
                    <a:pt x="0" y="3563435"/>
                    <a:pt x="0" y="3554778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000000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99029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0536363" y="1096185"/>
            <a:ext cx="7751637" cy="9379481"/>
          </a:xfrm>
          <a:custGeom>
            <a:avLst/>
            <a:gdLst/>
            <a:ahLst/>
            <a:cxnLst/>
            <a:rect r="r" b="b" t="t" l="l"/>
            <a:pathLst>
              <a:path h="9379481" w="7751637">
                <a:moveTo>
                  <a:pt x="0" y="0"/>
                </a:moveTo>
                <a:lnTo>
                  <a:pt x="7751637" y="0"/>
                </a:lnTo>
                <a:lnTo>
                  <a:pt x="7751637" y="9379480"/>
                </a:lnTo>
                <a:lnTo>
                  <a:pt x="0" y="93794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41325"/>
            <a:ext cx="876545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sz="5159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02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350806"/>
            <a:ext cx="13737960" cy="4905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15"/>
              </a:lnSpc>
            </a:pPr>
            <a:r>
              <a:rPr lang="en-US" sz="3377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CARIBBEAN COLONIZATION &amp; CHRISTOPHER COLUMBUS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401" y="3423762"/>
            <a:ext cx="8899633" cy="3879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Columbus = reference on the history of American colonization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Arrives in the Caribbean on 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October 12 1492</a:t>
            </a:r>
          </a:p>
          <a:p>
            <a:pPr algn="l" marL="863599" indent="-431800" lvl="1">
              <a:lnSpc>
                <a:spcPts val="4399"/>
              </a:lnSpc>
              <a:buFont typeface="Arial"/>
              <a:buChar char="•"/>
            </a:pP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October 12 is </a:t>
            </a:r>
            <a:r>
              <a:rPr lang="en-US" b="true" sz="3999">
                <a:solidFill>
                  <a:srgbClr val="FFFFFF"/>
                </a:solidFill>
                <a:latin typeface="Arsenal Bold"/>
                <a:ea typeface="Arsenal Bold"/>
                <a:cs typeface="Arsenal Bold"/>
                <a:sym typeface="Arsenal Bold"/>
              </a:rPr>
              <a:t>still commemorated </a:t>
            </a:r>
            <a:r>
              <a:rPr lang="en-US" sz="3999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across the Americas &amp; the Iberian Peninsula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815093" y="1937862"/>
            <a:ext cx="7988806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b="true" sz="4500">
                <a:solidFill>
                  <a:srgbClr val="FFFFFF"/>
                </a:solidFill>
                <a:latin typeface="Archivo Narrow Bold"/>
                <a:ea typeface="Archivo Narrow Bold"/>
                <a:cs typeface="Archivo Narrow Bold"/>
                <a:sym typeface="Archivo Narrow Bold"/>
              </a:rPr>
              <a:t>WHY DO WE TALK ABOUT 1492?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3928682" y="8629650"/>
            <a:ext cx="6385922" cy="1276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sz="3000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P</a:t>
            </a:r>
            <a:r>
              <a:rPr lang="en-US" sz="3000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ainting said to be a posthumous portrait of Christopher Columbus, by Sebastiano del Piombo, 1519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DAG2nmflf7o</dc:identifier>
  <dcterms:modified xsi:type="dcterms:W3CDTF">2011-08-01T06:04:30Z</dcterms:modified>
  <cp:revision>1</cp:revision>
  <dc:title>Wk4 Early colonization Caribbean &amp; Brazil</dc:title>
</cp:coreProperties>
</file>