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0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9F0DF-94A8-C9B2-7A4E-A98354165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8C6D1A-6CEE-CDBA-AC91-842B6D6DBF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9BC195-D15C-F859-7A7C-292E7E3C2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2D08-17D0-417B-84BF-2AD133A1D05C}" type="datetimeFigureOut">
              <a:rPr lang="en-GB" smtClean="0"/>
              <a:t>30/10/2024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788A9-9401-8F97-059B-B9099CFE3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5D1AF-F8BF-C891-D2E7-5C4EDA9F5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31E3-4620-4737-8735-0FAE0093B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390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9959C-887B-7B00-E6A4-78DF8BE26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9785A4-8DFC-D2E3-7088-8F709187E5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1E158-D9A1-0057-5F30-7AD917E87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2D08-17D0-417B-84BF-2AD133A1D05C}" type="datetimeFigureOut">
              <a:rPr lang="en-GB" smtClean="0"/>
              <a:t>30/10/2024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000BA-D281-3A4C-BFE0-C9B4BCA04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D70DF-BF71-4169-E54B-6302383AE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31E3-4620-4737-8735-0FAE0093B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258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9D6760-2A7E-4359-A07D-99D3AD47D3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18AE70-C699-2878-D137-DD87100DAC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B53FF-DC74-45DA-94CB-0D36C3DFB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2D08-17D0-417B-84BF-2AD133A1D05C}" type="datetimeFigureOut">
              <a:rPr lang="en-GB" smtClean="0"/>
              <a:t>30/10/2024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B5D780-947C-AF80-D456-FFD65DA8C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8EFA9-0E97-9BE4-C357-0132CF77E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31E3-4620-4737-8735-0FAE0093B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618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98101-DAFD-CC45-7231-FA1A9AA36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6D4A8-87CE-8EA4-81B6-9BCD09B0C0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C4FEB-A5FA-C9DC-CB83-8AFF24192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2D08-17D0-417B-84BF-2AD133A1D05C}" type="datetimeFigureOut">
              <a:rPr lang="en-GB" smtClean="0"/>
              <a:t>30/10/2024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B5B5F6-A564-7AE5-48C7-B462D1A66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34759-A8DD-0A6A-EA05-ED1DB81E9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31E3-4620-4737-8735-0FAE0093B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122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A82AA-CDEE-C823-A273-78894FA3A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AEF163-B94D-763F-3254-4E3CEFB420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5DF77-3329-071C-F16F-D34BAD7E2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2D08-17D0-417B-84BF-2AD133A1D05C}" type="datetimeFigureOut">
              <a:rPr lang="en-GB" smtClean="0"/>
              <a:t>30/10/2024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6C7C6-89C4-205B-8996-601D8A400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D2484-547B-1C09-F06D-664BBAE25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31E3-4620-4737-8735-0FAE0093B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79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CA3A-0A55-57B1-5C8C-FB5D513FA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C3E49-65FD-CBD9-1234-67B027834B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602D0A-68F9-350A-F1F4-DD24072DEC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1C0345-1E5E-D311-73C5-5BE4CE6D7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2D08-17D0-417B-84BF-2AD133A1D05C}" type="datetimeFigureOut">
              <a:rPr lang="en-GB" smtClean="0"/>
              <a:t>30/10/2024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355D59-D5DA-EDA0-4147-F179BE398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69839D-8B62-B57E-39DF-7CFCB1BD6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31E3-4620-4737-8735-0FAE0093B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821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FC5EC-0CC3-81A0-7E68-D8915CBD2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4C5CD8-B888-41BB-52B0-BBC5340901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FDACD8-F93E-C94B-54C8-5CE0BDFED4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9EE1BD-CDF4-73AA-9F3B-4990BCBB91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C96436-7E41-DEF1-FA68-095F312A11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CE2C14-2276-D162-B9BE-3604A79E9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2D08-17D0-417B-84BF-2AD133A1D05C}" type="datetimeFigureOut">
              <a:rPr lang="en-GB" smtClean="0"/>
              <a:t>30/10/2024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D479C7-CB3A-D87C-DD07-60A0826F3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D8D19D-AE4C-CF77-B88B-79160D760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31E3-4620-4737-8735-0FAE0093B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26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A7DD3-E112-C1EB-485E-55A071658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55C33D-F824-8F8A-8FE8-6AAA891AF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2D08-17D0-417B-84BF-2AD133A1D05C}" type="datetimeFigureOut">
              <a:rPr lang="en-GB" smtClean="0"/>
              <a:t>30/10/2024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3FFAC8-F99F-303C-B6DC-9F2175EA1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2FFBA2-45E8-3407-691B-1B1A495AA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31E3-4620-4737-8735-0FAE0093B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3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7A5464-3397-DAC1-5667-96212AA7E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2D08-17D0-417B-84BF-2AD133A1D05C}" type="datetimeFigureOut">
              <a:rPr lang="en-GB" smtClean="0"/>
              <a:t>30/10/2024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716E0F-EC1B-03DE-6D49-BC1240291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24F06A-EE69-00F6-CA01-8493E78BF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31E3-4620-4737-8735-0FAE0093B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260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E2B0C-AD2C-A1E6-B562-B7F28E9B0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DF663-B078-1ADF-6006-44D389FD3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FEE768-F006-D289-7637-1955CD5F16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50C3CE-8A33-C710-A6A8-8FB5C3C3B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2D08-17D0-417B-84BF-2AD133A1D05C}" type="datetimeFigureOut">
              <a:rPr lang="en-GB" smtClean="0"/>
              <a:t>30/10/2024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29A5FD-41C4-E0D4-F6EC-D7E16D075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37345-4342-F5AE-ABF3-743E990FB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31E3-4620-4737-8735-0FAE0093B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179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1E512-4817-B463-14E3-245F84486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AC20EE-7270-448C-C2BC-0314715EB5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808304-1204-4571-BA6F-2C54055126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858725-3823-A7AB-DB81-C9CC17E54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2D08-17D0-417B-84BF-2AD133A1D05C}" type="datetimeFigureOut">
              <a:rPr lang="en-GB" smtClean="0"/>
              <a:t>30/10/2024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27E42C-6417-3E27-56DE-E25E6EC9B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604CCC-EF53-6B84-EE4D-96CC44F1D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231E3-4620-4737-8735-0FAE0093B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501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3F23D9-D677-6386-859C-0C4A3C2BE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D02896-8197-E2B0-B1C4-7D537F8EDC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92EBD-3F24-540C-4CBA-B9900FE797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72D08-17D0-417B-84BF-2AD133A1D05C}" type="datetimeFigureOut">
              <a:rPr lang="en-GB" smtClean="0"/>
              <a:t>30/10/2024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42CFA1-372E-D585-C67A-B86104972C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0C48E-4556-F74D-C829-D7A9DE8F97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231E3-4620-4737-8735-0FAE0093B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090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vistas.ace.fordham.edu/themes/pre-columbian-surveyin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F6B0F-2C5C-1641-6B4C-439C9EAD84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Early Contact and ‘Conquests’ in Mesoamerica and the Andes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011123-9775-A800-4FF4-1CE1118A79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381" y="4354068"/>
            <a:ext cx="11394393" cy="1655762"/>
          </a:xfrm>
        </p:spPr>
        <p:txBody>
          <a:bodyPr>
            <a:normAutofit fontScale="92500"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02020"/>
                </a:solidFill>
                <a:effectLst/>
                <a:latin typeface="Lato" panose="020F0502020204030203" pitchFamily="34" charset="0"/>
              </a:rPr>
              <a:t>How did indigenous people understand and make sense of the 'conquest'?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02020"/>
                </a:solidFill>
                <a:effectLst/>
                <a:latin typeface="Lato" panose="020F0502020204030203" pitchFamily="34" charset="0"/>
              </a:rPr>
              <a:t>How did Europeans understand and make sense of the 'conquest'?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02020"/>
                </a:solidFill>
                <a:effectLst/>
                <a:latin typeface="Lato" panose="020F0502020204030203" pitchFamily="34" charset="0"/>
              </a:rPr>
              <a:t>Can we create a single, coherent history of the 'Spanish conquest of America'?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02020"/>
                </a:solidFill>
                <a:effectLst/>
                <a:latin typeface="Lato" panose="020F0502020204030203" pitchFamily="34" charset="0"/>
              </a:rPr>
              <a:t>What can reading these different accounts tell us about how to write history, in general?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415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E4DA161-C9F6-E8D0-4773-0FA983EE6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b="1" dirty="0"/>
              <a:t>Readings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044E317-7004-289F-3C03-6B2EEAE9D8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Patricia Seed, “Failing to Marvel: </a:t>
            </a:r>
            <a:r>
              <a:rPr lang="en-GB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Atahuallpa’s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Encounter with the Word,” </a:t>
            </a:r>
            <a:r>
              <a:rPr lang="en-GB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Latin American Research Review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1991</a:t>
            </a:r>
          </a:p>
          <a:p>
            <a:pPr>
              <a:lnSpc>
                <a:spcPct val="115000"/>
              </a:lnSpc>
            </a:pPr>
            <a:r>
              <a:rPr lang="en-GB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Broken Spears: An Aztec Account of the Conquest of Mexico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ed. Miguel León </a:t>
            </a:r>
            <a:r>
              <a:rPr lang="en-GB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Portilla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chapter 13 “The Surrender of </a:t>
            </a:r>
            <a:r>
              <a:rPr lang="en-GB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Tenochtitlán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</a:p>
          <a:p>
            <a:pPr>
              <a:lnSpc>
                <a:spcPct val="115000"/>
              </a:lnSpc>
            </a:pP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Matthew </a:t>
            </a:r>
            <a:r>
              <a:rPr lang="en-GB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Restall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Seven Myths of the Spanish Conquest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OUP 2003, Introduction and Epilogue</a:t>
            </a:r>
          </a:p>
          <a:p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121507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034">
            <a:extLst>
              <a:ext uri="{FF2B5EF4-FFF2-40B4-BE49-F238E27FC236}">
                <a16:creationId xmlns:a16="http://schemas.microsoft.com/office/drawing/2014/main" id="{56827C3C-D52F-46CE-A441-3CD6A1A6A0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37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F52A8B51-0A89-497B-B882-6658E029A3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7" y="643466"/>
            <a:ext cx="3522548" cy="5571067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Guaman Poma de Ayala, Felipe, 1534?-1617? - Memoria Chilena, Biblioteca  Nacional de Chile">
            <a:extLst>
              <a:ext uri="{FF2B5EF4-FFF2-40B4-BE49-F238E27FC236}">
                <a16:creationId xmlns:a16="http://schemas.microsoft.com/office/drawing/2014/main" id="{540C02FE-2F75-C062-4BE3-DF3FEC6CF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5200" y="1272383"/>
            <a:ext cx="2879083" cy="431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9" name="Rectangle 1038">
            <a:extLst>
              <a:ext uri="{FF2B5EF4-FFF2-40B4-BE49-F238E27FC236}">
                <a16:creationId xmlns:a16="http://schemas.microsoft.com/office/drawing/2014/main" id="{EB1CEFBF-6F09-4052-862B-E219DA157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26882" y="643466"/>
            <a:ext cx="3522548" cy="5571067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Felipe Guaman Poma de Ayala | Engineering the Inka Empire">
            <a:extLst>
              <a:ext uri="{FF2B5EF4-FFF2-40B4-BE49-F238E27FC236}">
                <a16:creationId xmlns:a16="http://schemas.microsoft.com/office/drawing/2014/main" id="{C6EAA0C7-658D-8BAC-E935-44884A5E3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7976" y="1271934"/>
            <a:ext cx="2880360" cy="431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" name="Rectangle 1040">
            <a:extLst>
              <a:ext uri="{FF2B5EF4-FFF2-40B4-BE49-F238E27FC236}">
                <a16:creationId xmlns:a16="http://schemas.microsoft.com/office/drawing/2014/main" id="{BCB5D417-2A71-445D-B4C7-9E814D633D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22847" y="643466"/>
            <a:ext cx="3522548" cy="5571067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Art prints by Felipe Huaman Poma de Ayala">
            <a:extLst>
              <a:ext uri="{FF2B5EF4-FFF2-40B4-BE49-F238E27FC236}">
                <a16:creationId xmlns:a16="http://schemas.microsoft.com/office/drawing/2014/main" id="{D6FEFB20-BDA5-B3B2-EAB0-686F25567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43941" y="1414762"/>
            <a:ext cx="2880360" cy="402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901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A44C0B7-373F-CF4B-8443-DEE89DD5213B}"/>
              </a:ext>
            </a:extLst>
          </p:cNvPr>
          <p:cNvSpPr>
            <a:spLocks noGrp="1"/>
          </p:cNvSpPr>
          <p:nvPr/>
        </p:nvSpPr>
        <p:spPr bwMode="auto">
          <a:xfrm>
            <a:off x="1973018" y="55059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lc="http://schemas.openxmlformats.org/drawingml/2006/lockedCanvas"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dirty="0"/>
              <a:t>The Mexica of Central Mexico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D10414C-4011-E442-9DAE-B58827B0963E}"/>
              </a:ext>
            </a:extLst>
          </p:cNvPr>
          <p:cNvSpPr>
            <a:spLocks noGrp="1"/>
          </p:cNvSpPr>
          <p:nvPr/>
        </p:nvSpPr>
        <p:spPr bwMode="auto">
          <a:xfrm>
            <a:off x="1764303" y="1702315"/>
            <a:ext cx="40401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lc="http://schemas.openxmlformats.org/drawingml/2006/lockedCanvas"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/>
              <a:t>The capital city of </a:t>
            </a:r>
            <a:r>
              <a:rPr lang="en-US" dirty="0" err="1"/>
              <a:t>Tenochtitlán</a:t>
            </a:r>
            <a:r>
              <a:rPr lang="en-US" dirty="0"/>
              <a:t> from a 1524 map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78C89C2C-A65D-F946-8DAB-4FBF6B93BB93}"/>
              </a:ext>
            </a:extLst>
          </p:cNvPr>
          <p:cNvSpPr>
            <a:spLocks noGrp="1"/>
          </p:cNvSpPr>
          <p:nvPr/>
        </p:nvSpPr>
        <p:spPr bwMode="auto">
          <a:xfrm>
            <a:off x="6087818" y="1717881"/>
            <a:ext cx="4940144" cy="1360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lc="http://schemas.openxmlformats.org/drawingml/2006/lockedCanvas"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 err="1"/>
              <a:t>Mexicas</a:t>
            </a:r>
            <a:r>
              <a:rPr lang="en-US" dirty="0"/>
              <a:t> preparing food, etc.,  from the Codex Mendoza, c.1540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E6E3AB-F4C3-AC4C-8949-7F21E1D4B52B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303" y="3076843"/>
            <a:ext cx="4040188" cy="259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5B2D85F0-6781-7C49-871B-8C26B3B15EA0}"/>
              </a:ext>
            </a:extLst>
          </p:cNvPr>
          <p:cNvSpPr>
            <a:spLocks noGrp="1"/>
          </p:cNvSpPr>
          <p:nvPr/>
        </p:nvSpPr>
        <p:spPr bwMode="auto">
          <a:xfrm>
            <a:off x="5935763" y="3305442"/>
            <a:ext cx="4266855" cy="300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lc="http://schemas.openxmlformats.org/drawingml/2006/lockedCanvas"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30DDD8-32BC-4646-8AD3-76426BDC81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763" y="3305443"/>
            <a:ext cx="4491934" cy="300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117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5DB87DD-3D6A-EA0E-F89A-DA413EC61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29" y="954785"/>
            <a:ext cx="10929359" cy="1325563"/>
          </a:xfrm>
        </p:spPr>
        <p:txBody>
          <a:bodyPr>
            <a:noAutofit/>
          </a:bodyPr>
          <a:lstStyle/>
          <a:p>
            <a:r>
              <a:rPr lang="en-GB" sz="3200" b="1" i="1" dirty="0"/>
              <a:t>Vistas</a:t>
            </a:r>
            <a:r>
              <a:rPr lang="en-GB" sz="3200" b="1" dirty="0"/>
              <a:t> website activity: </a:t>
            </a:r>
            <a:r>
              <a:rPr lang="en-GB" sz="3200" b="1" dirty="0">
                <a:hlinkClick r:id="rId2"/>
              </a:rPr>
              <a:t>https://vistas.ace.fordham.edu/themes/pre-columbian-surveying/</a:t>
            </a:r>
            <a:br>
              <a:rPr lang="en-GB" sz="3200" b="1" dirty="0"/>
            </a:br>
            <a:endParaRPr lang="en-GB" sz="3200" b="1" i="1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1CDCB98-60AE-4426-B715-9F9FACDB7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320" y="3013491"/>
            <a:ext cx="10929359" cy="4351338"/>
          </a:xfrm>
        </p:spPr>
        <p:txBody>
          <a:bodyPr/>
          <a:lstStyle/>
          <a:p>
            <a:r>
              <a:rPr lang="en-GB" dirty="0"/>
              <a:t>Watch the slide show/ look at the Discussion Points together. </a:t>
            </a:r>
          </a:p>
          <a:p>
            <a:r>
              <a:rPr lang="en-GB" dirty="0"/>
              <a:t>How does it help historians to think about sources that might be useful for understanding the conquest and the Early Colonial Period?</a:t>
            </a:r>
          </a:p>
          <a:p>
            <a:r>
              <a:rPr lang="en-GB" dirty="0"/>
              <a:t> How might you discuss specific visual sources in an essay?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7210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3AD75740C1C64585645ED23F4B391B" ma:contentTypeVersion="18" ma:contentTypeDescription="Create a new document." ma:contentTypeScope="" ma:versionID="fa1ccab02bae9796540cf05e0ea29bee">
  <xsd:schema xmlns:xsd="http://www.w3.org/2001/XMLSchema" xmlns:xs="http://www.w3.org/2001/XMLSchema" xmlns:p="http://schemas.microsoft.com/office/2006/metadata/properties" xmlns:ns3="11db2d92-1f16-47bb-8804-3a24efa45e06" xmlns:ns4="427753cb-be06-45cf-ad60-22eadfd2a33e" targetNamespace="http://schemas.microsoft.com/office/2006/metadata/properties" ma:root="true" ma:fieldsID="cf3c058dd1442459494b8dd22c1752dc" ns3:_="" ns4:_="">
    <xsd:import namespace="11db2d92-1f16-47bb-8804-3a24efa45e06"/>
    <xsd:import namespace="427753cb-be06-45cf-ad60-22eadfd2a33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db2d92-1f16-47bb-8804-3a24efa45e0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7753cb-be06-45cf-ad60-22eadfd2a3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27753cb-be06-45cf-ad60-22eadfd2a33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AE6463-046D-4CE9-8D5F-CF94201B5A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db2d92-1f16-47bb-8804-3a24efa45e06"/>
    <ds:schemaRef ds:uri="427753cb-be06-45cf-ad60-22eadfd2a3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4D5B31-14EF-487C-B516-B1B633FEDE80}">
  <ds:schemaRefs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427753cb-be06-45cf-ad60-22eadfd2a33e"/>
    <ds:schemaRef ds:uri="http://purl.org/dc/elements/1.1/"/>
    <ds:schemaRef ds:uri="http://schemas.microsoft.com/office/infopath/2007/PartnerControls"/>
    <ds:schemaRef ds:uri="http://purl.org/dc/terms/"/>
    <ds:schemaRef ds:uri="11db2d92-1f16-47bb-8804-3a24efa45e06"/>
  </ds:schemaRefs>
</ds:datastoreItem>
</file>

<file path=customXml/itemProps3.xml><?xml version="1.0" encoding="utf-8"?>
<ds:datastoreItem xmlns:ds="http://schemas.openxmlformats.org/officeDocument/2006/customXml" ds:itemID="{D32D384E-DDDB-40A2-83BB-A4F89337EF1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224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Lato</vt:lpstr>
      <vt:lpstr>Office Theme</vt:lpstr>
      <vt:lpstr>Early Contact and ‘Conquests’ in Mesoamerica and the Andes</vt:lpstr>
      <vt:lpstr>Readings</vt:lpstr>
      <vt:lpstr>PowerPoint Presentation</vt:lpstr>
      <vt:lpstr>PowerPoint Presentation</vt:lpstr>
      <vt:lpstr>Vistas website activity: https://vistas.ace.fordham.edu/themes/pre-columbian-surveying/ 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Contact in Mesoamerica and the Andes</dc:title>
  <dc:creator>Doyle, Rosie</dc:creator>
  <cp:lastModifiedBy>Doyle, Rosie</cp:lastModifiedBy>
  <cp:revision>2</cp:revision>
  <dcterms:created xsi:type="dcterms:W3CDTF">2023-11-03T08:55:55Z</dcterms:created>
  <dcterms:modified xsi:type="dcterms:W3CDTF">2024-10-30T16:38:48Z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0x010100EF3AD75740C1C64585645ED23F4B391B</vt:lpwstr>
  </property>
</Properties>
</file>