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99" r:id="rId3"/>
    <p:sldId id="260" r:id="rId4"/>
    <p:sldId id="298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5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70D04-6BDA-4276-A52D-99D15823B10F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1E218-565C-4DB4-8C6C-0548DBE46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368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/>
              <a:t>José de </a:t>
            </a:r>
            <a:r>
              <a:rPr lang="en-US" altLang="en-US" sz="1200" dirty="0" err="1"/>
              <a:t>Alcíbar</a:t>
            </a:r>
            <a:r>
              <a:rPr lang="en-US" altLang="en-US" sz="1200" dirty="0"/>
              <a:t> (attrib.), </a:t>
            </a:r>
            <a:r>
              <a:rPr lang="en-US" altLang="en-US" sz="1200" i="1" dirty="0"/>
              <a:t>From a Spanish Man and a Black Woman a Mulatto is Born </a:t>
            </a:r>
            <a:r>
              <a:rPr lang="en-US" altLang="en-US" sz="1200" dirty="0"/>
              <a:t>(Denver Art Museum, c.1760-70), courtesy of Rebecca Earle’s lecture slides!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91E218-565C-4DB4-8C6C-0548DBE4698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450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1245E-EEEF-6F3E-8341-F8FB8627D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8F8410-2752-1892-3A22-456625280C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C92ED-6EC8-58A6-8A33-122F54ED2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64A2-839F-46C7-85A0-6B238365D1F9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55FC9-74A1-69CF-F2B3-B7DCB7A4A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09B75-917D-8C0A-BCD5-498061FC0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4F54F-9B11-4AE5-B339-5B6638FA8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84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B717D-1D6A-3EDD-CD36-084E75E7D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E3EFA7-15E9-FB90-140D-7E5B49F6E5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AE5BC-1801-3B5A-1724-6A234B7FB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64A2-839F-46C7-85A0-6B238365D1F9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4E15F-F4EF-DBB2-2DDB-25D179567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94EEB-3753-78F6-6708-A92136862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4F54F-9B11-4AE5-B339-5B6638FA8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082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5058F9-F295-A433-ED74-05A815E5DC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877133-3931-D08F-D147-8C2CB6E2B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8F44D-7579-D8B7-C06E-66A353E5C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64A2-839F-46C7-85A0-6B238365D1F9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200AF-41FD-CAF0-AAA8-4EB4BA390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22DA8-914C-DA12-85BD-FA6AB2599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4F54F-9B11-4AE5-B339-5B6638FA8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489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0FBB0-315F-58DA-C18B-4077AF1F1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7E154-D3CA-4334-E382-11B0162AB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D58F7-B614-D5DB-5B41-9C6D22A54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64A2-839F-46C7-85A0-6B238365D1F9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E9BC2-15D5-8169-9409-D20C56C9E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7DBE8-DE62-6A84-BDB3-F4B54F4B7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4F54F-9B11-4AE5-B339-5B6638FA8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35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73203-2E83-1F63-8528-B6948D8F8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54F631-B872-CF1E-FFB4-74FC970B6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4156C-D427-9D2F-A4B9-621871214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64A2-839F-46C7-85A0-6B238365D1F9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8A2F0-B3DB-9970-2932-BD3989F35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EC329-242A-3822-DACC-D0BEEEFE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4F54F-9B11-4AE5-B339-5B6638FA8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61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DB8AE-ADDE-01A1-1355-147B41846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2CB95-90B4-500B-9393-92A4E95E7F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B4A0BC-E5DC-6392-C998-48C64701D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39E157-F44F-A319-EA4D-BDEB17AE2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64A2-839F-46C7-85A0-6B238365D1F9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80B1C1-1235-678D-14CF-00C61F638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4AFEBB-A87C-1C41-8FBB-73ED6F234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4F54F-9B11-4AE5-B339-5B6638FA8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843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7CFD-D5CF-DF82-AD37-B870FB5AE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DDDDB-FE70-677A-5663-72A2238AA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367A64-2B67-DB95-978C-7F734DF724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B804F-1D57-8584-4C67-D80DCC70C0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5A3FBE-E738-E6E8-2B81-DDAF1184C4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C2CE55-0AC2-89D1-5941-65CA2C74C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64A2-839F-46C7-85A0-6B238365D1F9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B01A07-CC34-FEF4-9548-4FAACE5AA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DF38B6-ADDF-BD22-BDBB-75092C821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4F54F-9B11-4AE5-B339-5B6638FA8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869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650EC-8BC0-E055-BA1A-CE46064D1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3A14B-F544-AFF2-6007-56825E9E8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64A2-839F-46C7-85A0-6B238365D1F9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C845E-B620-22F4-64AC-0849EE4B8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8426D9-17BF-334B-E1C5-FADA25D0C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4F54F-9B11-4AE5-B339-5B6638FA8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176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C8F4C0-56A8-189E-5934-DEEBEDE87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64A2-839F-46C7-85A0-6B238365D1F9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A02072-2162-33FB-42B2-D016E9B0C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F9CB0-6024-814D-4E3E-154CD7D5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4F54F-9B11-4AE5-B339-5B6638FA8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699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DAAA9-1EF9-8424-6660-891FAAAF0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F07A3-945F-3810-1763-81AC44DA2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E8CB11-4962-3A9B-0D82-BB38AAE2A6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81026F-8FA0-2E25-2EF9-3864108EB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64A2-839F-46C7-85A0-6B238365D1F9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F6A7E4-967A-374A-EFD9-BE9A58725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6F2726-7438-7972-3C8A-1934DAF9C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4F54F-9B11-4AE5-B339-5B6638FA8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11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C1234-CBD9-9BB8-9E56-13E51561C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D21ED6-E266-9964-D6EA-2FF63A1239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009DD8-6F69-3A4A-0475-712011CE5A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8E4B84-306A-AB6A-DB65-CB1CAD22B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64A2-839F-46C7-85A0-6B238365D1F9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163A1-FE29-97F5-A7FF-DA736F31D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6E405C-69D3-2176-DE9F-E3BAEA358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4F54F-9B11-4AE5-B339-5B6638FA8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34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BB0C8D-B10D-3AE3-913D-B7EE03827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A20BEC-18DF-C3B2-051C-DD61B521B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1B0B3-1CE4-C41D-E713-3E1158C213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564A2-839F-46C7-85A0-6B238365D1F9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54134-19D3-2A15-6B15-EDE8620DC6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04C4F-F711-EF19-3AD4-BFDFC0D575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4F54F-9B11-4AE5-B339-5B6638FA8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3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icestermuseums.org/CastaOriginsOfCast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acepowerofanillusion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u1474404\OneDrive\navigating-identities-the-case-of-a-morisco-slave-in-seventeenth-century-new-spain.pdf" TargetMode="External"/><Relationship Id="rId2" Type="http://schemas.openxmlformats.org/officeDocument/2006/relationships/hyperlink" Target="https://ebookcentral.proquest.com/lib/warw/detail.action?docID=344512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atermark.silverchair.com/579ireton.pdf?token=AQECAHi208BE49Ooan9kkhW_Ercy7Dm3ZL_9Cf3qfKAc485ysgAAA2EwggNdBgkqhkiG9w0BBwagggNOMIIDSgIBADCCA0MGCSqGSIb3DQEHATAeBglghkgBZQMEAS4wEQQMHP2jruJn1uCNZRauAgEQgIIDFO64n4ChfTiFXuLZaHgKULctzidB1Vs8M768eH4Vt0UyjajqG1rRBaL-kZth7AJxmrqpx0qTmvbT9qgvgdWTKijulJLN7e7j-1XXkjzby-6ykZKDohI3eRYd0m138nzhYtmqdoe-J24Y16yXKHoqU1XV_s-BtBDpk09yhEqzak-PUI-CU2Wre4YRXWs9GqceK2rA0nYOJWZ2cL1LUEc6WntuIOTL_lCafaSzwgFp3emHKJRYiBsrM0VsxRDaGOzNrABOlE3P8rwWvTV1TlN8FCJybw8wNveB0ssfGr6P41mTEX075ZXQpk_VxOdJxqwm5cdcTXWCQRE01VY9FoS7dytL5mJZplvs4mCPnE_dBDeNbg23OhYv5g9B3ZDsrFD4zC9FPi0lCM0t751sm_-gEJCNuHEpAZrto7UmAWtk4iPeMoL8Hhh9QkupvflN2Sa-rCflv30WoZkdhpxX6D7k03NxZ2jpRt7Jk3sWGI5zs4_Sjja20huZRUVq0ZPDU6kJwbkwGQq54jhiO07RHM9BPgvwBCxU730V_NELGjZSELxxeVhUXw3jV0zoVuvhTjMAQqtSZ-asNe5lzmIYRmlDQvXKmi0p5ZXRrMHMjwF5R-7R4v8A7q6hF3h67tMK3x2VT6Y1t3QH2FtI6slLRKaHzRA7SpkO0jbmnP3W8e8RIJEnM-mhqHWVInY3B82pkw4MWC9GfgjyMVHwDIWO-dpfKooPx_W_mGSY8vsFTUW4XlwC-ymI_BbF-PwfzV8K9Rq-8Z8B05zyVC6LR8kJqZTCxXSmV8dzKELtvd1akE9d8Y502epGcuSUB3zNj5HAST1d2BM3e7oSxIe-gDXEn1zZIUg10iJX7lkRl72vml4cCD0XU2RzhRvvsrJ6UAg0rpkRVFgx-xai9nju0aB54Mx6SP6szEsufZMLDQSeevtPi-XnD9DSNA9hz1Ge2j05eKJpl6vh9U_IXEb1_UasFvfaxq_2hhgwIfVKoMmL0Ct85P79NB4S5rrLO9cRGCJQ7HCiVrVcicc2RunFrmrgH5G03pFG2qjj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81F7F-7CA8-8956-1190-511E875A8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Week 8: Colonial Society</a:t>
            </a:r>
          </a:p>
        </p:txBody>
      </p:sp>
      <p:pic>
        <p:nvPicPr>
          <p:cNvPr id="6" name="Picture 4" descr="casta-cabrera">
            <a:extLst>
              <a:ext uri="{FF2B5EF4-FFF2-40B4-BE49-F238E27FC236}">
                <a16:creationId xmlns:a16="http://schemas.microsoft.com/office/drawing/2014/main" id="{AAD57BCB-C083-64E0-FD98-A9C501AD0E5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440" y="1690688"/>
            <a:ext cx="6116320" cy="465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348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90799-B7C6-DC3E-C103-5F2D08D81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err="1"/>
              <a:t>Casta</a:t>
            </a:r>
            <a:r>
              <a:rPr lang="en-GB" i="1" dirty="0"/>
              <a:t> </a:t>
            </a:r>
            <a:r>
              <a:rPr lang="en-GB" dirty="0"/>
              <a:t>paintings exhibition, Leicester, to 3 December</a:t>
            </a:r>
            <a:endParaRPr lang="en-GB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CF6C9-5CFC-B31D-835D-E3F2E1D73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>
                <a:hlinkClick r:id="rId2"/>
              </a:rPr>
              <a:t>https://www.leicestermuseums.org/CastaOriginsOfCaste</a:t>
            </a:r>
            <a:r>
              <a:rPr lang="en-GB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2091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Race or “race”?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 Many scholars choose to always talk about “race” with speech marks</a:t>
            </a:r>
          </a:p>
          <a:p>
            <a:r>
              <a:rPr lang="en-GB" dirty="0"/>
              <a:t>Reflects the consensus that, biologically, “race” as we think of it doesn’t exist </a:t>
            </a:r>
          </a:p>
          <a:p>
            <a:r>
              <a:rPr lang="en-GB" dirty="0"/>
              <a:t>But, the </a:t>
            </a:r>
            <a:r>
              <a:rPr lang="en-GB" i="1" dirty="0"/>
              <a:t>idea </a:t>
            </a:r>
            <a:r>
              <a:rPr lang="en-GB" dirty="0"/>
              <a:t>of race is very much a SOCIAL reality, with a long, complex, changing history of its own. It VARIES across human cultures, across spaces and times. It responds to, and creates, relations of power. </a:t>
            </a:r>
          </a:p>
          <a:p>
            <a:r>
              <a:rPr lang="en-GB" dirty="0"/>
              <a:t>Scholars thus increasingly talk about “</a:t>
            </a:r>
            <a:r>
              <a:rPr lang="en-GB" b="1" dirty="0"/>
              <a:t>race-making”</a:t>
            </a:r>
            <a:r>
              <a:rPr lang="en-GB" dirty="0"/>
              <a:t> – race as a process, not pre-ordained outcome. </a:t>
            </a:r>
          </a:p>
          <a:p>
            <a:r>
              <a:rPr lang="en-GB" dirty="0"/>
              <a:t>See “Race: The Power of an Illusion,” </a:t>
            </a:r>
            <a:r>
              <a:rPr lang="en-GB" dirty="0">
                <a:hlinkClick r:id="rId2"/>
              </a:rPr>
              <a:t>https://www.racepowerofanillusion.org/</a:t>
            </a:r>
            <a:r>
              <a:rPr lang="en-GB" dirty="0"/>
              <a:t> </a:t>
            </a:r>
          </a:p>
          <a:p>
            <a:r>
              <a:rPr lang="en-GB" b="1" dirty="0"/>
              <a:t>You will come across outdated racial terms in English in older reading; good to think carefully about your language in writing and class discussions</a:t>
            </a:r>
          </a:p>
          <a:p>
            <a:r>
              <a:rPr lang="en-GB" b="1" dirty="0"/>
              <a:t>Also note that Latin American terminology may look different from what you are familiar with in English. Terms like </a:t>
            </a:r>
            <a:r>
              <a:rPr lang="en-GB" b="1" dirty="0" err="1"/>
              <a:t>mulato</a:t>
            </a:r>
            <a:r>
              <a:rPr lang="en-GB" b="1" dirty="0"/>
              <a:t>/a, mestizo/a, </a:t>
            </a:r>
            <a:r>
              <a:rPr lang="en-GB" b="1" dirty="0" err="1"/>
              <a:t>pardo</a:t>
            </a:r>
            <a:r>
              <a:rPr lang="en-GB" b="1" dirty="0"/>
              <a:t>/a, negro/a remain in standard use.</a:t>
            </a:r>
          </a:p>
        </p:txBody>
      </p:sp>
    </p:spTree>
    <p:extLst>
      <p:ext uri="{BB962C8B-B14F-4D97-AF65-F5344CB8AC3E}">
        <p14:creationId xmlns:p14="http://schemas.microsoft.com/office/powerpoint/2010/main" val="385779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09B5F-C60C-7B34-E15A-6DA987BC4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“Slave” or “enslaved”?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F8074-6F57-31C7-59F7-A3C0C9C69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Many scholars today refer to “</a:t>
            </a:r>
            <a:r>
              <a:rPr lang="en-GB" b="1" dirty="0"/>
              <a:t>enslaved people” </a:t>
            </a:r>
            <a:r>
              <a:rPr lang="en-GB" dirty="0"/>
              <a:t>more than “slaves”; recognise that this was a condition imposed on people, not “natural” or one they accepted</a:t>
            </a:r>
          </a:p>
          <a:p>
            <a:r>
              <a:rPr lang="en-GB" dirty="0"/>
              <a:t>Leaving aside issues of morality or acceptability, </a:t>
            </a:r>
            <a:r>
              <a:rPr lang="en-GB" b="1" dirty="0"/>
              <a:t>many people were enslaved ILLEGALLY. </a:t>
            </a:r>
            <a:r>
              <a:rPr lang="en-GB" dirty="0"/>
              <a:t>The African trade (the mainstay of enslaved populations in most of Latin America and the Caribbean) was </a:t>
            </a:r>
            <a:r>
              <a:rPr lang="en-GB" b="1" dirty="0"/>
              <a:t>illegal </a:t>
            </a:r>
            <a:r>
              <a:rPr lang="en-GB" dirty="0"/>
              <a:t>for much of the C19 yet experienced its greatest upswing precisely in that period. Had the law been followed, most Africans living in the Americas were technically </a:t>
            </a:r>
            <a:r>
              <a:rPr lang="en-GB" i="1" dirty="0"/>
              <a:t>free</a:t>
            </a:r>
            <a:r>
              <a:rPr lang="en-GB" dirty="0"/>
              <a:t>, not enslaved. </a:t>
            </a:r>
          </a:p>
          <a:p>
            <a:r>
              <a:rPr lang="en-GB" dirty="0"/>
              <a:t>Also remember: </a:t>
            </a:r>
            <a:r>
              <a:rPr lang="en-GB" b="1" dirty="0"/>
              <a:t>in most places in Latin America, at most times, there were more free people of African descent </a:t>
            </a:r>
            <a:r>
              <a:rPr lang="en-GB" dirty="0"/>
              <a:t>than enslaved.</a:t>
            </a:r>
            <a:r>
              <a:rPr lang="en-GB" b="1" dirty="0"/>
              <a:t> Some African-descended people owned enslaved people themselves.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806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2F8AF-348C-78F5-B38C-3B2EA43B6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BD414-2E00-984D-C8BD-E6897BAE2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PBS documentary “Race: The Power of an Illusion”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Cope, R. Douglas, </a:t>
            </a:r>
            <a:r>
              <a:rPr lang="en-GB" i="1" dirty="0">
                <a:hlinkClick r:id="rId2"/>
              </a:rPr>
              <a:t>The Limits of Racial Domination: Plebeian Society in Colonial Mexico City, 1660-1720</a:t>
            </a:r>
            <a:r>
              <a:rPr lang="en-GB" dirty="0"/>
              <a:t> (1994). </a:t>
            </a:r>
            <a:r>
              <a:rPr lang="en-GB" b="1" dirty="0"/>
              <a:t>Chapter 1, pp. 9-26.</a:t>
            </a:r>
            <a:r>
              <a:rPr lang="en-GB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Cook, Karoline. "</a:t>
            </a:r>
            <a:r>
              <a:rPr lang="en-GB" dirty="0">
                <a:hlinkClick r:id="rId3"/>
              </a:rPr>
              <a:t>Navigating Identities: The Case of a Morisco Slave in Seventeenth-Century New Spain</a:t>
            </a:r>
            <a:r>
              <a:rPr lang="en-GB" dirty="0"/>
              <a:t>." </a:t>
            </a:r>
            <a:r>
              <a:rPr lang="en-GB" i="1" dirty="0"/>
              <a:t>The Americas,</a:t>
            </a:r>
            <a:r>
              <a:rPr lang="en-GB" dirty="0"/>
              <a:t> (2008)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Ireton, Chloe. ""</a:t>
            </a:r>
            <a:r>
              <a:rPr lang="en-GB" dirty="0">
                <a:hlinkClick r:id="rId4"/>
              </a:rPr>
              <a:t>They Are Blacks of the Caste of Black Christians</a:t>
            </a:r>
            <a:r>
              <a:rPr lang="en-GB" dirty="0"/>
              <a:t>": Old Christian Black Blood in the Sixteenth- and Early Seventeenth-Century Iberian Atlantic". </a:t>
            </a:r>
            <a:r>
              <a:rPr lang="en-GB" i="1" dirty="0"/>
              <a:t>The Hispanic American Historical Review </a:t>
            </a:r>
            <a:r>
              <a:rPr lang="en-GB" dirty="0"/>
              <a:t>2017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0806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36CA5-FB27-4F38-B677-41A838DDC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B21A4-219D-4FDB-8883-DE66BF492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is race? It has been described as a “social construct” and as a “floating signifier” (Stuart Hall); but what does this mean?</a:t>
            </a:r>
          </a:p>
          <a:p>
            <a:r>
              <a:rPr lang="en-GB" dirty="0"/>
              <a:t>What role did race or caste play in structuring and maintaining social control in colonial Latin American societies?</a:t>
            </a:r>
          </a:p>
          <a:p>
            <a:r>
              <a:rPr lang="en-GB" dirty="0"/>
              <a:t>How did race intersect with other social hierarchies like class, gender, religion?</a:t>
            </a:r>
          </a:p>
          <a:p>
            <a:r>
              <a:rPr lang="en-GB" dirty="0"/>
              <a:t>How did these categories change over time?</a:t>
            </a:r>
          </a:p>
          <a:p>
            <a:r>
              <a:rPr lang="en-GB" dirty="0"/>
              <a:t>Was there anything that ordinary people could do to change the way they were categorised, or shape the categories themselves??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5438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579</Words>
  <Application>Microsoft Office PowerPoint</Application>
  <PresentationFormat>Widescreen</PresentationFormat>
  <Paragraphs>28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Week 8: Colonial Society</vt:lpstr>
      <vt:lpstr>Casta paintings exhibition, Leicester, to 3 December</vt:lpstr>
      <vt:lpstr>Race or “race”?</vt:lpstr>
      <vt:lpstr>“Slave” or “enslaved”?</vt:lpstr>
      <vt:lpstr>Readings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8: Colonial Society</dc:title>
  <dc:creator>camillia Cowling</dc:creator>
  <cp:lastModifiedBy>camillia Cowling</cp:lastModifiedBy>
  <cp:revision>3</cp:revision>
  <dcterms:created xsi:type="dcterms:W3CDTF">2023-11-21T10:40:37Z</dcterms:created>
  <dcterms:modified xsi:type="dcterms:W3CDTF">2023-11-21T17:23:28Z</dcterms:modified>
</cp:coreProperties>
</file>