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sldIdLst>
    <p:sldId id="274" r:id="rId2"/>
    <p:sldId id="300" r:id="rId3"/>
    <p:sldId id="314" r:id="rId4"/>
    <p:sldId id="256" r:id="rId5"/>
    <p:sldId id="275" r:id="rId6"/>
    <p:sldId id="258" r:id="rId7"/>
    <p:sldId id="301" r:id="rId8"/>
    <p:sldId id="304" r:id="rId9"/>
    <p:sldId id="302" r:id="rId10"/>
    <p:sldId id="316" r:id="rId11"/>
    <p:sldId id="303" r:id="rId12"/>
    <p:sldId id="306" r:id="rId13"/>
    <p:sldId id="317" r:id="rId14"/>
    <p:sldId id="257" r:id="rId15"/>
    <p:sldId id="319" r:id="rId16"/>
    <p:sldId id="320" r:id="rId17"/>
    <p:sldId id="261" r:id="rId18"/>
    <p:sldId id="299" r:id="rId19"/>
    <p:sldId id="305" r:id="rId20"/>
    <p:sldId id="307" r:id="rId21"/>
    <p:sldId id="310" r:id="rId22"/>
    <p:sldId id="311" r:id="rId23"/>
    <p:sldId id="312" r:id="rId24"/>
    <p:sldId id="313" r:id="rId2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22"/>
    <p:restoredTop sz="95588"/>
  </p:normalViewPr>
  <p:slideViewPr>
    <p:cSldViewPr>
      <p:cViewPr varScale="1">
        <p:scale>
          <a:sx n="128" d="100"/>
          <a:sy n="128" d="100"/>
        </p:scale>
        <p:origin x="1616"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F153F-BB75-9D41-A31D-B33D80099324}" type="datetimeFigureOut">
              <a:rPr lang="en-US" smtClean="0"/>
              <a:t>11/22/23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70FC9D-F006-D946-AE63-B85683A58D41}" type="slidenum">
              <a:rPr lang="en-US" smtClean="0"/>
              <a:t>‹#›</a:t>
            </a:fld>
            <a:endParaRPr lang="en-US"/>
          </a:p>
        </p:txBody>
      </p:sp>
    </p:spTree>
    <p:extLst>
      <p:ext uri="{BB962C8B-B14F-4D97-AF65-F5344CB8AC3E}">
        <p14:creationId xmlns:p14="http://schemas.microsoft.com/office/powerpoint/2010/main" val="3174034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atinamericanhistory.oxfordre.com/abstract/10.1093/acrefore/9780199366439.001.0001/acrefore-9780199366439-e-247?rskey=DcEgIF&amp;result=4#acrefore-9780199366439-e-247-figureGroup-1"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African-born slave </a:t>
            </a:r>
            <a:r>
              <a:rPr lang="en-GB" dirty="0" err="1"/>
              <a:t>Agustín</a:t>
            </a:r>
            <a:r>
              <a:rPr lang="en-GB" dirty="0"/>
              <a:t> </a:t>
            </a:r>
            <a:r>
              <a:rPr lang="en-GB" dirty="0" err="1"/>
              <a:t>Carabali</a:t>
            </a:r>
            <a:r>
              <a:rPr lang="en-GB" dirty="0"/>
              <a:t>, who charged his owner with abuse in civil court, wandered these back alleys. He first paid a popular legal writer—whose name he could not later remember—to pen an opening petition for him. Apparently, the rough language or legal faults of the petition caught the eye of the court receptor when </a:t>
            </a:r>
            <a:r>
              <a:rPr lang="en-GB" dirty="0" err="1"/>
              <a:t>Agustín</a:t>
            </a:r>
            <a:r>
              <a:rPr lang="en-GB" dirty="0"/>
              <a:t> attempted to submit it, so the receptor told the slave to have the petition rewritten. While the court receptor probably referred him to an official writer, </a:t>
            </a:r>
            <a:r>
              <a:rPr lang="en-GB" dirty="0" err="1"/>
              <a:t>Agustín</a:t>
            </a:r>
            <a:r>
              <a:rPr lang="en-GB" dirty="0"/>
              <a:t> ended up finding his next legal amanuensis in a tavern. A “</a:t>
            </a:r>
            <a:r>
              <a:rPr lang="en-GB" i="1" dirty="0"/>
              <a:t>negro criollo</a:t>
            </a:r>
            <a:r>
              <a:rPr lang="en-GB" dirty="0"/>
              <a:t>” named José, who rented a room in the house of one of the city’s licensed attorneys, was a frequent customer in the establishment. Presumably, José’s residence with the lawyer gave him access to legal knowledge. Putting this know-how to use, José rewrote the petition in the third person, signing at the end with squiggles and flourishes that were supposed to replicate the </a:t>
            </a:r>
            <a:r>
              <a:rPr lang="en-GB" i="1" dirty="0"/>
              <a:t>escudo</a:t>
            </a:r>
            <a:r>
              <a:rPr lang="en-GB" dirty="0"/>
              <a:t>, or coat of arms, a public notary might use to distinguish his signature, as shown in Figures </a:t>
            </a:r>
            <a:r>
              <a:rPr lang="en-GB" dirty="0">
                <a:hlinkClick r:id="rId3"/>
              </a:rPr>
              <a:t>1</a:t>
            </a:r>
            <a:r>
              <a:rPr lang="en-GB" dirty="0"/>
              <a:t> and </a:t>
            </a:r>
            <a:r>
              <a:rPr lang="en-GB" dirty="0">
                <a:hlinkClick r:id="rId3"/>
              </a:rPr>
              <a:t>2</a:t>
            </a:r>
            <a:r>
              <a:rPr lang="en-GB" dirty="0"/>
              <a:t>. It appears that the receptor accepted this second, more elaborate but still rough, copy, making a few amendments and grammatical corrections.</a:t>
            </a:r>
            <a:endParaRPr lang="en-US" dirty="0"/>
          </a:p>
        </p:txBody>
      </p:sp>
      <p:sp>
        <p:nvSpPr>
          <p:cNvPr id="4" name="Slide Number Placeholder 3"/>
          <p:cNvSpPr>
            <a:spLocks noGrp="1"/>
          </p:cNvSpPr>
          <p:nvPr>
            <p:ph type="sldNum" sz="quarter" idx="5"/>
          </p:nvPr>
        </p:nvSpPr>
        <p:spPr/>
        <p:txBody>
          <a:bodyPr/>
          <a:lstStyle/>
          <a:p>
            <a:fld id="{A170FC9D-F006-D946-AE63-B85683A58D41}" type="slidenum">
              <a:rPr lang="en-US" smtClean="0"/>
              <a:t>8</a:t>
            </a:fld>
            <a:endParaRPr lang="en-US"/>
          </a:p>
        </p:txBody>
      </p:sp>
    </p:spTree>
    <p:extLst>
      <p:ext uri="{BB962C8B-B14F-4D97-AF65-F5344CB8AC3E}">
        <p14:creationId xmlns:p14="http://schemas.microsoft.com/office/powerpoint/2010/main" val="3688736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a:extLst>
              <a:ext uri="{FF2B5EF4-FFF2-40B4-BE49-F238E27FC236}">
                <a16:creationId xmlns:a16="http://schemas.microsoft.com/office/drawing/2014/main" id="{793C53D7-1D05-9B4F-80E8-63EE39D5C0B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A029B0C-9768-5F43-AFF9-AF7C328A446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3683B03-6CD0-FF46-B49C-B60C986B44BD}"/>
              </a:ext>
            </a:extLst>
          </p:cNvPr>
          <p:cNvSpPr>
            <a:spLocks noGrp="1" noChangeArrowheads="1"/>
          </p:cNvSpPr>
          <p:nvPr>
            <p:ph type="sldNum" sz="quarter" idx="12"/>
          </p:nvPr>
        </p:nvSpPr>
        <p:spPr>
          <a:ln/>
        </p:spPr>
        <p:txBody>
          <a:bodyPr/>
          <a:lstStyle>
            <a:lvl1pPr>
              <a:defRPr/>
            </a:lvl1pPr>
          </a:lstStyle>
          <a:p>
            <a:fld id="{368B813B-96EA-0843-A798-F6E9079290E5}" type="slidenum">
              <a:rPr lang="en-US" altLang="en-US"/>
              <a:pPr/>
              <a:t>‹#›</a:t>
            </a:fld>
            <a:endParaRPr lang="en-US" altLang="en-US"/>
          </a:p>
        </p:txBody>
      </p:sp>
    </p:spTree>
    <p:extLst>
      <p:ext uri="{BB962C8B-B14F-4D97-AF65-F5344CB8AC3E}">
        <p14:creationId xmlns:p14="http://schemas.microsoft.com/office/powerpoint/2010/main" val="126737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152DA171-8CB5-9347-BB77-FD017B498B3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86B02FB-C438-0748-9B69-E76373DB108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5465167-CFDB-1B42-B081-B048617C5684}"/>
              </a:ext>
            </a:extLst>
          </p:cNvPr>
          <p:cNvSpPr>
            <a:spLocks noGrp="1" noChangeArrowheads="1"/>
          </p:cNvSpPr>
          <p:nvPr>
            <p:ph type="sldNum" sz="quarter" idx="12"/>
          </p:nvPr>
        </p:nvSpPr>
        <p:spPr>
          <a:ln/>
        </p:spPr>
        <p:txBody>
          <a:bodyPr/>
          <a:lstStyle>
            <a:lvl1pPr>
              <a:defRPr/>
            </a:lvl1pPr>
          </a:lstStyle>
          <a:p>
            <a:fld id="{E9BDB36B-193F-0844-96C6-481450BC4350}" type="slidenum">
              <a:rPr lang="en-US" altLang="en-US"/>
              <a:pPr/>
              <a:t>‹#›</a:t>
            </a:fld>
            <a:endParaRPr lang="en-US" altLang="en-US"/>
          </a:p>
        </p:txBody>
      </p:sp>
    </p:spTree>
    <p:extLst>
      <p:ext uri="{BB962C8B-B14F-4D97-AF65-F5344CB8AC3E}">
        <p14:creationId xmlns:p14="http://schemas.microsoft.com/office/powerpoint/2010/main" val="3626959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AE45AC72-EAA3-B148-9C7C-B55885774A2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753D7E3-1035-AB42-8630-9A32722EAD7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28A1470-9D88-9340-8051-8711DA88E915}"/>
              </a:ext>
            </a:extLst>
          </p:cNvPr>
          <p:cNvSpPr>
            <a:spLocks noGrp="1" noChangeArrowheads="1"/>
          </p:cNvSpPr>
          <p:nvPr>
            <p:ph type="sldNum" sz="quarter" idx="12"/>
          </p:nvPr>
        </p:nvSpPr>
        <p:spPr>
          <a:ln/>
        </p:spPr>
        <p:txBody>
          <a:bodyPr/>
          <a:lstStyle>
            <a:lvl1pPr>
              <a:defRPr/>
            </a:lvl1pPr>
          </a:lstStyle>
          <a:p>
            <a:fld id="{C92AD33A-7FAE-3E4C-AAFF-C9333D99C54D}" type="slidenum">
              <a:rPr lang="en-US" altLang="en-US"/>
              <a:pPr/>
              <a:t>‹#›</a:t>
            </a:fld>
            <a:endParaRPr lang="en-US" altLang="en-US"/>
          </a:p>
        </p:txBody>
      </p:sp>
    </p:spTree>
    <p:extLst>
      <p:ext uri="{BB962C8B-B14F-4D97-AF65-F5344CB8AC3E}">
        <p14:creationId xmlns:p14="http://schemas.microsoft.com/office/powerpoint/2010/main" val="2331722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E265F37C-A479-044C-99F7-63E3BF92F32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6F73D4F-C523-824E-BA14-34E1D4F33CC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86DB0DB-5DC4-7848-9EF9-DF47A2A109C5}"/>
              </a:ext>
            </a:extLst>
          </p:cNvPr>
          <p:cNvSpPr>
            <a:spLocks noGrp="1" noChangeArrowheads="1"/>
          </p:cNvSpPr>
          <p:nvPr>
            <p:ph type="sldNum" sz="quarter" idx="12"/>
          </p:nvPr>
        </p:nvSpPr>
        <p:spPr>
          <a:ln/>
        </p:spPr>
        <p:txBody>
          <a:bodyPr/>
          <a:lstStyle>
            <a:lvl1pPr>
              <a:defRPr/>
            </a:lvl1pPr>
          </a:lstStyle>
          <a:p>
            <a:fld id="{00ADEC5A-9886-6044-A58C-48E7042184E7}" type="slidenum">
              <a:rPr lang="en-US" altLang="en-US"/>
              <a:pPr/>
              <a:t>‹#›</a:t>
            </a:fld>
            <a:endParaRPr lang="en-US" altLang="en-US"/>
          </a:p>
        </p:txBody>
      </p:sp>
    </p:spTree>
    <p:extLst>
      <p:ext uri="{BB962C8B-B14F-4D97-AF65-F5344CB8AC3E}">
        <p14:creationId xmlns:p14="http://schemas.microsoft.com/office/powerpoint/2010/main" val="270605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a:extLst>
              <a:ext uri="{FF2B5EF4-FFF2-40B4-BE49-F238E27FC236}">
                <a16:creationId xmlns:a16="http://schemas.microsoft.com/office/drawing/2014/main" id="{FBA7AAF2-D300-2943-8917-E5D3E0048FB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F9C36E4-43C5-4C44-BB0F-0D5B1EAA61D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C75002A-25DA-A140-AA4E-AE3C07585C65}"/>
              </a:ext>
            </a:extLst>
          </p:cNvPr>
          <p:cNvSpPr>
            <a:spLocks noGrp="1" noChangeArrowheads="1"/>
          </p:cNvSpPr>
          <p:nvPr>
            <p:ph type="sldNum" sz="quarter" idx="12"/>
          </p:nvPr>
        </p:nvSpPr>
        <p:spPr>
          <a:ln/>
        </p:spPr>
        <p:txBody>
          <a:bodyPr/>
          <a:lstStyle>
            <a:lvl1pPr>
              <a:defRPr/>
            </a:lvl1pPr>
          </a:lstStyle>
          <a:p>
            <a:fld id="{65B42D10-B20B-0F4B-A28E-335B13411E91}" type="slidenum">
              <a:rPr lang="en-US" altLang="en-US"/>
              <a:pPr/>
              <a:t>‹#›</a:t>
            </a:fld>
            <a:endParaRPr lang="en-US" altLang="en-US"/>
          </a:p>
        </p:txBody>
      </p:sp>
    </p:spTree>
    <p:extLst>
      <p:ext uri="{BB962C8B-B14F-4D97-AF65-F5344CB8AC3E}">
        <p14:creationId xmlns:p14="http://schemas.microsoft.com/office/powerpoint/2010/main" val="1506564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A367BCB2-F5A6-7643-BE94-F34A1521F8D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FF7051C-BF26-5148-BDB7-75BF1C323BE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BFD6876-BFEC-8543-94C1-A443DDA7563A}"/>
              </a:ext>
            </a:extLst>
          </p:cNvPr>
          <p:cNvSpPr>
            <a:spLocks noGrp="1" noChangeArrowheads="1"/>
          </p:cNvSpPr>
          <p:nvPr>
            <p:ph type="sldNum" sz="quarter" idx="12"/>
          </p:nvPr>
        </p:nvSpPr>
        <p:spPr>
          <a:ln/>
        </p:spPr>
        <p:txBody>
          <a:bodyPr/>
          <a:lstStyle>
            <a:lvl1pPr>
              <a:defRPr/>
            </a:lvl1pPr>
          </a:lstStyle>
          <a:p>
            <a:fld id="{1A5E1E87-12F7-934E-8315-7DED42D0A6F1}" type="slidenum">
              <a:rPr lang="en-US" altLang="en-US"/>
              <a:pPr/>
              <a:t>‹#›</a:t>
            </a:fld>
            <a:endParaRPr lang="en-US" altLang="en-US"/>
          </a:p>
        </p:txBody>
      </p:sp>
    </p:spTree>
    <p:extLst>
      <p:ext uri="{BB962C8B-B14F-4D97-AF65-F5344CB8AC3E}">
        <p14:creationId xmlns:p14="http://schemas.microsoft.com/office/powerpoint/2010/main" val="1451491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BC58399B-2D70-0A4A-AF58-AE762C723F4C}"/>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C8F020FA-D35A-5449-9A99-D7A2547C7EF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C0A3F82F-AFA1-6B43-945E-3F854258E3C2}"/>
              </a:ext>
            </a:extLst>
          </p:cNvPr>
          <p:cNvSpPr>
            <a:spLocks noGrp="1" noChangeArrowheads="1"/>
          </p:cNvSpPr>
          <p:nvPr>
            <p:ph type="sldNum" sz="quarter" idx="12"/>
          </p:nvPr>
        </p:nvSpPr>
        <p:spPr>
          <a:ln/>
        </p:spPr>
        <p:txBody>
          <a:bodyPr/>
          <a:lstStyle>
            <a:lvl1pPr>
              <a:defRPr/>
            </a:lvl1pPr>
          </a:lstStyle>
          <a:p>
            <a:fld id="{D640E1CF-E7A0-B740-85A5-D25356F2D163}" type="slidenum">
              <a:rPr lang="en-US" altLang="en-US"/>
              <a:pPr/>
              <a:t>‹#›</a:t>
            </a:fld>
            <a:endParaRPr lang="en-US" altLang="en-US"/>
          </a:p>
        </p:txBody>
      </p:sp>
    </p:spTree>
    <p:extLst>
      <p:ext uri="{BB962C8B-B14F-4D97-AF65-F5344CB8AC3E}">
        <p14:creationId xmlns:p14="http://schemas.microsoft.com/office/powerpoint/2010/main" val="4053642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03E14BCB-F569-9646-96F4-C42940065A40}"/>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285F89CA-1CB1-674D-B278-C8BCFDA5038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AFF66973-6F2D-8145-AE41-9AD001BCF82F}"/>
              </a:ext>
            </a:extLst>
          </p:cNvPr>
          <p:cNvSpPr>
            <a:spLocks noGrp="1" noChangeArrowheads="1"/>
          </p:cNvSpPr>
          <p:nvPr>
            <p:ph type="sldNum" sz="quarter" idx="12"/>
          </p:nvPr>
        </p:nvSpPr>
        <p:spPr>
          <a:ln/>
        </p:spPr>
        <p:txBody>
          <a:bodyPr/>
          <a:lstStyle>
            <a:lvl1pPr>
              <a:defRPr/>
            </a:lvl1pPr>
          </a:lstStyle>
          <a:p>
            <a:fld id="{C0258AB0-0D6D-B249-97AC-77FE87CAD76E}" type="slidenum">
              <a:rPr lang="en-US" altLang="en-US"/>
              <a:pPr/>
              <a:t>‹#›</a:t>
            </a:fld>
            <a:endParaRPr lang="en-US" altLang="en-US"/>
          </a:p>
        </p:txBody>
      </p:sp>
    </p:spTree>
    <p:extLst>
      <p:ext uri="{BB962C8B-B14F-4D97-AF65-F5344CB8AC3E}">
        <p14:creationId xmlns:p14="http://schemas.microsoft.com/office/powerpoint/2010/main" val="1531797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36F5853-E10D-2F47-AC11-C899D9F3D35F}"/>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2715A6FD-031B-D946-863E-FF38449FA93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8D7F886F-8E3A-844C-81D4-B77CC158B644}"/>
              </a:ext>
            </a:extLst>
          </p:cNvPr>
          <p:cNvSpPr>
            <a:spLocks noGrp="1" noChangeArrowheads="1"/>
          </p:cNvSpPr>
          <p:nvPr>
            <p:ph type="sldNum" sz="quarter" idx="12"/>
          </p:nvPr>
        </p:nvSpPr>
        <p:spPr>
          <a:ln/>
        </p:spPr>
        <p:txBody>
          <a:bodyPr/>
          <a:lstStyle>
            <a:lvl1pPr>
              <a:defRPr/>
            </a:lvl1pPr>
          </a:lstStyle>
          <a:p>
            <a:fld id="{1D1AFDD8-4DC0-C34E-9B7B-AC5D6E43D424}" type="slidenum">
              <a:rPr lang="en-US" altLang="en-US"/>
              <a:pPr/>
              <a:t>‹#›</a:t>
            </a:fld>
            <a:endParaRPr lang="en-US" altLang="en-US"/>
          </a:p>
        </p:txBody>
      </p:sp>
    </p:spTree>
    <p:extLst>
      <p:ext uri="{BB962C8B-B14F-4D97-AF65-F5344CB8AC3E}">
        <p14:creationId xmlns:p14="http://schemas.microsoft.com/office/powerpoint/2010/main" val="600777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A68EAE91-C08C-B742-A252-588F6854AAD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19F86CE-8E17-4345-ACF9-23B3E8A7517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1547FA0-9080-7648-B136-A4AB03E20587}"/>
              </a:ext>
            </a:extLst>
          </p:cNvPr>
          <p:cNvSpPr>
            <a:spLocks noGrp="1" noChangeArrowheads="1"/>
          </p:cNvSpPr>
          <p:nvPr>
            <p:ph type="sldNum" sz="quarter" idx="12"/>
          </p:nvPr>
        </p:nvSpPr>
        <p:spPr>
          <a:ln/>
        </p:spPr>
        <p:txBody>
          <a:bodyPr/>
          <a:lstStyle>
            <a:lvl1pPr>
              <a:defRPr/>
            </a:lvl1pPr>
          </a:lstStyle>
          <a:p>
            <a:fld id="{76A37887-F4D1-824E-92F9-2DDFBC2D4AE9}" type="slidenum">
              <a:rPr lang="en-US" altLang="en-US"/>
              <a:pPr/>
              <a:t>‹#›</a:t>
            </a:fld>
            <a:endParaRPr lang="en-US" altLang="en-US"/>
          </a:p>
        </p:txBody>
      </p:sp>
    </p:spTree>
    <p:extLst>
      <p:ext uri="{BB962C8B-B14F-4D97-AF65-F5344CB8AC3E}">
        <p14:creationId xmlns:p14="http://schemas.microsoft.com/office/powerpoint/2010/main" val="4097806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CD9D6FDB-4EC6-6143-B1FA-F54E2C9A01D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FCB5805-E326-944F-90A6-40A2B34A973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81D5A4E-9727-C94F-985A-83A27353F342}"/>
              </a:ext>
            </a:extLst>
          </p:cNvPr>
          <p:cNvSpPr>
            <a:spLocks noGrp="1" noChangeArrowheads="1"/>
          </p:cNvSpPr>
          <p:nvPr>
            <p:ph type="sldNum" sz="quarter" idx="12"/>
          </p:nvPr>
        </p:nvSpPr>
        <p:spPr>
          <a:ln/>
        </p:spPr>
        <p:txBody>
          <a:bodyPr/>
          <a:lstStyle>
            <a:lvl1pPr>
              <a:defRPr/>
            </a:lvl1pPr>
          </a:lstStyle>
          <a:p>
            <a:fld id="{3B249CC8-C759-3A49-BB3A-5F8DD77FAD11}" type="slidenum">
              <a:rPr lang="en-US" altLang="en-US"/>
              <a:pPr/>
              <a:t>‹#›</a:t>
            </a:fld>
            <a:endParaRPr lang="en-US" altLang="en-US"/>
          </a:p>
        </p:txBody>
      </p:sp>
    </p:spTree>
    <p:extLst>
      <p:ext uri="{BB962C8B-B14F-4D97-AF65-F5344CB8AC3E}">
        <p14:creationId xmlns:p14="http://schemas.microsoft.com/office/powerpoint/2010/main" val="1948574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7843E93-E1CE-D647-9CD2-031BE6E12CE8}"/>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6756558B-9883-A04F-A0B5-E6488CBD8EAC}"/>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5B18E046-6C55-B646-9B53-946116E5E7D9}"/>
              </a:ext>
            </a:extLst>
          </p:cNvPr>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0"/>
              </a:defRPr>
            </a:lvl1pPr>
          </a:lstStyle>
          <a:p>
            <a:pPr>
              <a:defRPr/>
            </a:pPr>
            <a:endParaRPr lang="en-US"/>
          </a:p>
        </p:txBody>
      </p:sp>
      <p:sp>
        <p:nvSpPr>
          <p:cNvPr id="1029" name="Rectangle 5">
            <a:extLst>
              <a:ext uri="{FF2B5EF4-FFF2-40B4-BE49-F238E27FC236}">
                <a16:creationId xmlns:a16="http://schemas.microsoft.com/office/drawing/2014/main" id="{D2D4CEF3-2A1B-E146-942A-14367AB0701F}"/>
              </a:ext>
            </a:extLst>
          </p:cNvPr>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0"/>
              </a:defRPr>
            </a:lvl1pPr>
          </a:lstStyle>
          <a:p>
            <a:pPr>
              <a:defRPr/>
            </a:pPr>
            <a:endParaRPr lang="en-US"/>
          </a:p>
        </p:txBody>
      </p:sp>
      <p:sp>
        <p:nvSpPr>
          <p:cNvPr id="1030" name="Rectangle 6">
            <a:extLst>
              <a:ext uri="{FF2B5EF4-FFF2-40B4-BE49-F238E27FC236}">
                <a16:creationId xmlns:a16="http://schemas.microsoft.com/office/drawing/2014/main" id="{7F853E1B-9DF9-EC46-B94B-4E3F69F3910E}"/>
              </a:ext>
            </a:extLst>
          </p:cNvPr>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4360B964-E94A-7743-AA16-E5DF122EBE0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tif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E14CC7-43C4-414B-B057-598FE93080BE}"/>
              </a:ext>
            </a:extLst>
          </p:cNvPr>
          <p:cNvSpPr>
            <a:spLocks noGrp="1"/>
          </p:cNvSpPr>
          <p:nvPr>
            <p:ph type="ctrTitle"/>
          </p:nvPr>
        </p:nvSpPr>
        <p:spPr>
          <a:xfrm>
            <a:off x="-52411" y="2253372"/>
            <a:ext cx="7054552" cy="1874639"/>
          </a:xfrm>
        </p:spPr>
        <p:txBody>
          <a:bodyPr/>
          <a:lstStyle/>
          <a:p>
            <a:r>
              <a:rPr lang="en-US" b="1" dirty="0"/>
              <a:t>Colonial Society and Culture</a:t>
            </a:r>
          </a:p>
        </p:txBody>
      </p:sp>
      <p:pic>
        <p:nvPicPr>
          <p:cNvPr id="7" name="Picture 6">
            <a:extLst>
              <a:ext uri="{FF2B5EF4-FFF2-40B4-BE49-F238E27FC236}">
                <a16:creationId xmlns:a16="http://schemas.microsoft.com/office/drawing/2014/main" id="{342D2531-8184-E14E-BBC4-838C3F153DF9}"/>
              </a:ext>
            </a:extLst>
          </p:cNvPr>
          <p:cNvPicPr>
            <a:picLocks noChangeAspect="1"/>
          </p:cNvPicPr>
          <p:nvPr/>
        </p:nvPicPr>
        <p:blipFill>
          <a:blip r:embed="rId2"/>
          <a:stretch>
            <a:fillRect/>
          </a:stretch>
        </p:blipFill>
        <p:spPr>
          <a:xfrm>
            <a:off x="54993" y="4365104"/>
            <a:ext cx="3419872" cy="2312688"/>
          </a:xfrm>
          <a:prstGeom prst="rect">
            <a:avLst/>
          </a:prstGeom>
        </p:spPr>
      </p:pic>
      <p:pic>
        <p:nvPicPr>
          <p:cNvPr id="8" name="Picture 7">
            <a:extLst>
              <a:ext uri="{FF2B5EF4-FFF2-40B4-BE49-F238E27FC236}">
                <a16:creationId xmlns:a16="http://schemas.microsoft.com/office/drawing/2014/main" id="{9983075E-769C-044D-854E-26EBC38D9FE9}"/>
              </a:ext>
            </a:extLst>
          </p:cNvPr>
          <p:cNvPicPr>
            <a:picLocks noChangeAspect="1"/>
          </p:cNvPicPr>
          <p:nvPr/>
        </p:nvPicPr>
        <p:blipFill>
          <a:blip r:embed="rId3"/>
          <a:stretch>
            <a:fillRect/>
          </a:stretch>
        </p:blipFill>
        <p:spPr>
          <a:xfrm>
            <a:off x="179512" y="58993"/>
            <a:ext cx="2904217" cy="2131667"/>
          </a:xfrm>
          <a:prstGeom prst="rect">
            <a:avLst/>
          </a:prstGeom>
        </p:spPr>
      </p:pic>
      <p:pic>
        <p:nvPicPr>
          <p:cNvPr id="11" name="Picture 10">
            <a:extLst>
              <a:ext uri="{FF2B5EF4-FFF2-40B4-BE49-F238E27FC236}">
                <a16:creationId xmlns:a16="http://schemas.microsoft.com/office/drawing/2014/main" id="{4AD49494-A93D-F64A-8D36-B35EA3C3BB01}"/>
              </a:ext>
            </a:extLst>
          </p:cNvPr>
          <p:cNvPicPr>
            <a:picLocks noChangeAspect="1"/>
          </p:cNvPicPr>
          <p:nvPr/>
        </p:nvPicPr>
        <p:blipFill>
          <a:blip r:embed="rId4"/>
          <a:stretch>
            <a:fillRect/>
          </a:stretch>
        </p:blipFill>
        <p:spPr>
          <a:xfrm>
            <a:off x="6953207" y="50124"/>
            <a:ext cx="1986461" cy="2172692"/>
          </a:xfrm>
          <a:prstGeom prst="rect">
            <a:avLst/>
          </a:prstGeom>
        </p:spPr>
      </p:pic>
      <p:pic>
        <p:nvPicPr>
          <p:cNvPr id="13" name="Picture 12">
            <a:extLst>
              <a:ext uri="{FF2B5EF4-FFF2-40B4-BE49-F238E27FC236}">
                <a16:creationId xmlns:a16="http://schemas.microsoft.com/office/drawing/2014/main" id="{B6246309-3108-264C-8193-D4FA9068355A}"/>
              </a:ext>
            </a:extLst>
          </p:cNvPr>
          <p:cNvPicPr>
            <a:picLocks noChangeAspect="1"/>
          </p:cNvPicPr>
          <p:nvPr/>
        </p:nvPicPr>
        <p:blipFill>
          <a:blip r:embed="rId5"/>
          <a:stretch>
            <a:fillRect/>
          </a:stretch>
        </p:blipFill>
        <p:spPr>
          <a:xfrm>
            <a:off x="6349447" y="3212975"/>
            <a:ext cx="2566084" cy="3585517"/>
          </a:xfrm>
          <a:prstGeom prst="rect">
            <a:avLst/>
          </a:prstGeom>
        </p:spPr>
      </p:pic>
    </p:spTree>
    <p:extLst>
      <p:ext uri="{BB962C8B-B14F-4D97-AF65-F5344CB8AC3E}">
        <p14:creationId xmlns:p14="http://schemas.microsoft.com/office/powerpoint/2010/main" val="560658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86361-B637-F84E-8B92-CCE6C06449B3}"/>
              </a:ext>
            </a:extLst>
          </p:cNvPr>
          <p:cNvSpPr>
            <a:spLocks noGrp="1"/>
          </p:cNvSpPr>
          <p:nvPr>
            <p:ph type="title"/>
          </p:nvPr>
        </p:nvSpPr>
        <p:spPr>
          <a:xfrm>
            <a:off x="143948" y="187185"/>
            <a:ext cx="7668412" cy="646212"/>
          </a:xfrm>
        </p:spPr>
        <p:txBody>
          <a:bodyPr/>
          <a:lstStyle/>
          <a:p>
            <a:r>
              <a:rPr lang="en-US" sz="2400" b="1" dirty="0"/>
              <a:t>‘</a:t>
            </a:r>
            <a:r>
              <a:rPr lang="en-US" sz="2400" b="1" dirty="0" err="1"/>
              <a:t>Escribanos</a:t>
            </a:r>
            <a:r>
              <a:rPr lang="en-US" sz="2400" b="1" dirty="0"/>
              <a:t>’, ‘</a:t>
            </a:r>
            <a:r>
              <a:rPr lang="en-US" sz="2400" b="1" dirty="0" err="1"/>
              <a:t>Tintorillos</a:t>
            </a:r>
            <a:r>
              <a:rPr lang="en-US" sz="2400" b="1" dirty="0"/>
              <a:t>’ or Public Writers</a:t>
            </a:r>
          </a:p>
        </p:txBody>
      </p:sp>
      <p:pic>
        <p:nvPicPr>
          <p:cNvPr id="4" name="Content Placeholder 3">
            <a:extLst>
              <a:ext uri="{FF2B5EF4-FFF2-40B4-BE49-F238E27FC236}">
                <a16:creationId xmlns:a16="http://schemas.microsoft.com/office/drawing/2014/main" id="{00D8F28D-CA96-8546-85BE-891F6036E355}"/>
              </a:ext>
            </a:extLst>
          </p:cNvPr>
          <p:cNvPicPr>
            <a:picLocks noGrp="1" noChangeAspect="1"/>
          </p:cNvPicPr>
          <p:nvPr>
            <p:ph idx="1"/>
          </p:nvPr>
        </p:nvPicPr>
        <p:blipFill>
          <a:blip r:embed="rId2"/>
          <a:stretch>
            <a:fillRect/>
          </a:stretch>
        </p:blipFill>
        <p:spPr>
          <a:xfrm>
            <a:off x="189148" y="833397"/>
            <a:ext cx="3518756" cy="2546349"/>
          </a:xfrm>
          <a:prstGeom prst="rect">
            <a:avLst/>
          </a:prstGeom>
        </p:spPr>
      </p:pic>
      <p:pic>
        <p:nvPicPr>
          <p:cNvPr id="5" name="Picture 4">
            <a:extLst>
              <a:ext uri="{FF2B5EF4-FFF2-40B4-BE49-F238E27FC236}">
                <a16:creationId xmlns:a16="http://schemas.microsoft.com/office/drawing/2014/main" id="{852804AD-D475-D34C-AD90-07F57FA2D36C}"/>
              </a:ext>
            </a:extLst>
          </p:cNvPr>
          <p:cNvPicPr>
            <a:picLocks noChangeAspect="1"/>
          </p:cNvPicPr>
          <p:nvPr/>
        </p:nvPicPr>
        <p:blipFill>
          <a:blip r:embed="rId3"/>
          <a:stretch>
            <a:fillRect/>
          </a:stretch>
        </p:blipFill>
        <p:spPr>
          <a:xfrm>
            <a:off x="2301705" y="3838709"/>
            <a:ext cx="2047410" cy="2776149"/>
          </a:xfrm>
          <a:prstGeom prst="rect">
            <a:avLst/>
          </a:prstGeom>
        </p:spPr>
      </p:pic>
      <p:sp>
        <p:nvSpPr>
          <p:cNvPr id="7" name="TextBox 6">
            <a:extLst>
              <a:ext uri="{FF2B5EF4-FFF2-40B4-BE49-F238E27FC236}">
                <a16:creationId xmlns:a16="http://schemas.microsoft.com/office/drawing/2014/main" id="{1E54CBAB-620B-784D-BF13-491A3B958E39}"/>
              </a:ext>
            </a:extLst>
          </p:cNvPr>
          <p:cNvSpPr txBox="1"/>
          <p:nvPr/>
        </p:nvSpPr>
        <p:spPr>
          <a:xfrm>
            <a:off x="4513162" y="5280471"/>
            <a:ext cx="4379318" cy="707886"/>
          </a:xfrm>
          <a:prstGeom prst="rect">
            <a:avLst/>
          </a:prstGeom>
          <a:noFill/>
        </p:spPr>
        <p:txBody>
          <a:bodyPr wrap="square" rtlCol="0">
            <a:spAutoFit/>
          </a:bodyPr>
          <a:lstStyle/>
          <a:p>
            <a:r>
              <a:rPr lang="en-US" sz="2000" dirty="0"/>
              <a:t>Claudio </a:t>
            </a:r>
            <a:r>
              <a:rPr lang="en-US" sz="2000" dirty="0" err="1"/>
              <a:t>Linati</a:t>
            </a:r>
            <a:r>
              <a:rPr lang="en-US" sz="2000" dirty="0"/>
              <a:t>, </a:t>
            </a:r>
            <a:r>
              <a:rPr lang="en-GB" sz="2000" dirty="0"/>
              <a:t>‘Public writer in the great square of Mexico’, 1828.</a:t>
            </a:r>
            <a:endParaRPr lang="en-US" sz="2000" dirty="0"/>
          </a:p>
        </p:txBody>
      </p:sp>
      <p:sp>
        <p:nvSpPr>
          <p:cNvPr id="8" name="TextBox 7">
            <a:extLst>
              <a:ext uri="{FF2B5EF4-FFF2-40B4-BE49-F238E27FC236}">
                <a16:creationId xmlns:a16="http://schemas.microsoft.com/office/drawing/2014/main" id="{2E83A40C-D297-5647-9E65-E385CB4E5DD0}"/>
              </a:ext>
            </a:extLst>
          </p:cNvPr>
          <p:cNvSpPr txBox="1"/>
          <p:nvPr/>
        </p:nvSpPr>
        <p:spPr>
          <a:xfrm>
            <a:off x="112034" y="3554371"/>
            <a:ext cx="1939686" cy="1938992"/>
          </a:xfrm>
          <a:prstGeom prst="rect">
            <a:avLst/>
          </a:prstGeom>
          <a:noFill/>
        </p:spPr>
        <p:txBody>
          <a:bodyPr wrap="square" rtlCol="0">
            <a:spAutoFit/>
          </a:bodyPr>
          <a:lstStyle/>
          <a:p>
            <a:r>
              <a:rPr lang="en-US" sz="2000" dirty="0"/>
              <a:t>Above is a rather staged photograph of a public writer in early 20</a:t>
            </a:r>
            <a:r>
              <a:rPr lang="en-US" sz="2000" baseline="30000" dirty="0"/>
              <a:t>th</a:t>
            </a:r>
            <a:r>
              <a:rPr lang="en-US" sz="2000" dirty="0"/>
              <a:t>-century Mexico</a:t>
            </a:r>
          </a:p>
        </p:txBody>
      </p:sp>
      <p:pic>
        <p:nvPicPr>
          <p:cNvPr id="9" name="Picture 8">
            <a:extLst>
              <a:ext uri="{FF2B5EF4-FFF2-40B4-BE49-F238E27FC236}">
                <a16:creationId xmlns:a16="http://schemas.microsoft.com/office/drawing/2014/main" id="{4ED6A24E-67BA-1748-BDD7-A3A317479D73}"/>
              </a:ext>
            </a:extLst>
          </p:cNvPr>
          <p:cNvPicPr>
            <a:picLocks noChangeAspect="1"/>
          </p:cNvPicPr>
          <p:nvPr/>
        </p:nvPicPr>
        <p:blipFill>
          <a:blip r:embed="rId4"/>
          <a:stretch>
            <a:fillRect/>
          </a:stretch>
        </p:blipFill>
        <p:spPr>
          <a:xfrm>
            <a:off x="4513162" y="1069697"/>
            <a:ext cx="4518804" cy="3382684"/>
          </a:xfrm>
          <a:prstGeom prst="rect">
            <a:avLst/>
          </a:prstGeom>
        </p:spPr>
      </p:pic>
    </p:spTree>
    <p:extLst>
      <p:ext uri="{BB962C8B-B14F-4D97-AF65-F5344CB8AC3E}">
        <p14:creationId xmlns:p14="http://schemas.microsoft.com/office/powerpoint/2010/main" val="3887463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D8E13-2A72-A548-B15A-766975258A9B}"/>
              </a:ext>
            </a:extLst>
          </p:cNvPr>
          <p:cNvSpPr>
            <a:spLocks noGrp="1"/>
          </p:cNvSpPr>
          <p:nvPr>
            <p:ph type="title"/>
          </p:nvPr>
        </p:nvSpPr>
        <p:spPr>
          <a:xfrm>
            <a:off x="685800" y="260648"/>
            <a:ext cx="7772400" cy="875184"/>
          </a:xfrm>
        </p:spPr>
        <p:txBody>
          <a:bodyPr/>
          <a:lstStyle/>
          <a:p>
            <a:pPr marL="342900" indent="-342900"/>
            <a:br>
              <a:rPr lang="en-US" b="1" dirty="0"/>
            </a:br>
            <a:r>
              <a:rPr lang="en-US" b="1" dirty="0"/>
              <a:t>Material Culture (‘stuff’)</a:t>
            </a:r>
            <a:br>
              <a:rPr lang="en-US" b="1" dirty="0"/>
            </a:br>
            <a:endParaRPr lang="en-US" b="1" dirty="0"/>
          </a:p>
        </p:txBody>
      </p:sp>
      <p:sp>
        <p:nvSpPr>
          <p:cNvPr id="3" name="Content Placeholder 2">
            <a:extLst>
              <a:ext uri="{FF2B5EF4-FFF2-40B4-BE49-F238E27FC236}">
                <a16:creationId xmlns:a16="http://schemas.microsoft.com/office/drawing/2014/main" id="{079064F5-F277-8148-BB9A-6412CE3FB093}"/>
              </a:ext>
            </a:extLst>
          </p:cNvPr>
          <p:cNvSpPr>
            <a:spLocks noGrp="1"/>
          </p:cNvSpPr>
          <p:nvPr>
            <p:ph idx="1"/>
          </p:nvPr>
        </p:nvSpPr>
        <p:spPr>
          <a:xfrm>
            <a:off x="251520" y="1340768"/>
            <a:ext cx="3456384" cy="2592288"/>
          </a:xfrm>
        </p:spPr>
        <p:txBody>
          <a:bodyPr/>
          <a:lstStyle/>
          <a:p>
            <a:pPr marL="0" indent="0">
              <a:buNone/>
            </a:pPr>
            <a:r>
              <a:rPr lang="en-GB" b="1" dirty="0"/>
              <a:t>‘Civilising goods’</a:t>
            </a:r>
          </a:p>
          <a:p>
            <a:pPr marL="0" indent="0">
              <a:buNone/>
            </a:pPr>
            <a:endParaRPr lang="en-GB" b="1" dirty="0"/>
          </a:p>
          <a:p>
            <a:pPr marL="0" indent="0">
              <a:buNone/>
            </a:pPr>
            <a:r>
              <a:rPr lang="en-GB" sz="1800" dirty="0"/>
              <a:t>Arnold Bauer, </a:t>
            </a:r>
            <a:r>
              <a:rPr lang="en-GB" sz="1800" i="1" dirty="0"/>
              <a:t>Goods, Power, History: Latin America's Material Culture </a:t>
            </a:r>
            <a:r>
              <a:rPr lang="en-GB" sz="1800" dirty="0"/>
              <a:t> (2001). </a:t>
            </a:r>
            <a:endParaRPr lang="en-GB" dirty="0"/>
          </a:p>
        </p:txBody>
      </p:sp>
      <p:pic>
        <p:nvPicPr>
          <p:cNvPr id="4" name="Picture 3">
            <a:extLst>
              <a:ext uri="{FF2B5EF4-FFF2-40B4-BE49-F238E27FC236}">
                <a16:creationId xmlns:a16="http://schemas.microsoft.com/office/drawing/2014/main" id="{77877F66-6D4A-9648-85C6-E98DCB90110F}"/>
              </a:ext>
            </a:extLst>
          </p:cNvPr>
          <p:cNvPicPr>
            <a:picLocks noChangeAspect="1"/>
          </p:cNvPicPr>
          <p:nvPr/>
        </p:nvPicPr>
        <p:blipFill>
          <a:blip r:embed="rId2"/>
          <a:stretch>
            <a:fillRect/>
          </a:stretch>
        </p:blipFill>
        <p:spPr>
          <a:xfrm>
            <a:off x="269437" y="4003509"/>
            <a:ext cx="3166336" cy="2368800"/>
          </a:xfrm>
          <a:prstGeom prst="rect">
            <a:avLst/>
          </a:prstGeom>
        </p:spPr>
      </p:pic>
      <p:pic>
        <p:nvPicPr>
          <p:cNvPr id="5" name="Picture 4">
            <a:extLst>
              <a:ext uri="{FF2B5EF4-FFF2-40B4-BE49-F238E27FC236}">
                <a16:creationId xmlns:a16="http://schemas.microsoft.com/office/drawing/2014/main" id="{4E5905BB-6A86-0E49-AD0F-481D793783B9}"/>
              </a:ext>
            </a:extLst>
          </p:cNvPr>
          <p:cNvPicPr>
            <a:picLocks noChangeAspect="1"/>
          </p:cNvPicPr>
          <p:nvPr/>
        </p:nvPicPr>
        <p:blipFill>
          <a:blip r:embed="rId3"/>
          <a:stretch>
            <a:fillRect/>
          </a:stretch>
        </p:blipFill>
        <p:spPr>
          <a:xfrm>
            <a:off x="4013440" y="1135832"/>
            <a:ext cx="4879040" cy="3698478"/>
          </a:xfrm>
          <a:prstGeom prst="rect">
            <a:avLst/>
          </a:prstGeom>
        </p:spPr>
      </p:pic>
      <p:sp>
        <p:nvSpPr>
          <p:cNvPr id="6" name="TextBox 5">
            <a:extLst>
              <a:ext uri="{FF2B5EF4-FFF2-40B4-BE49-F238E27FC236}">
                <a16:creationId xmlns:a16="http://schemas.microsoft.com/office/drawing/2014/main" id="{A832442A-B596-B549-9B06-F3A958C923FC}"/>
              </a:ext>
            </a:extLst>
          </p:cNvPr>
          <p:cNvSpPr txBox="1"/>
          <p:nvPr/>
        </p:nvSpPr>
        <p:spPr>
          <a:xfrm>
            <a:off x="4572000" y="4941168"/>
            <a:ext cx="4320480" cy="1631216"/>
          </a:xfrm>
          <a:prstGeom prst="rect">
            <a:avLst/>
          </a:prstGeom>
          <a:noFill/>
        </p:spPr>
        <p:txBody>
          <a:bodyPr wrap="square" rtlCol="0">
            <a:spAutoFit/>
          </a:bodyPr>
          <a:lstStyle/>
          <a:p>
            <a:r>
              <a:rPr lang="en-US" sz="2000" b="1" dirty="0"/>
              <a:t>A Spanish Family</a:t>
            </a:r>
          </a:p>
          <a:p>
            <a:endParaRPr lang="en-US" sz="2000" b="1" dirty="0"/>
          </a:p>
          <a:p>
            <a:r>
              <a:rPr lang="en-US" sz="2000" dirty="0"/>
              <a:t>José de </a:t>
            </a:r>
            <a:r>
              <a:rPr lang="en-US" sz="2000" dirty="0" err="1"/>
              <a:t>Paez</a:t>
            </a:r>
            <a:r>
              <a:rPr lang="en-US" sz="2000" dirty="0"/>
              <a:t>, ‘From a Spanish Man and a </a:t>
            </a:r>
            <a:r>
              <a:rPr lang="en-US" sz="2000" dirty="0" err="1"/>
              <a:t>Castiza</a:t>
            </a:r>
            <a:r>
              <a:rPr lang="en-US" sz="2000" dirty="0"/>
              <a:t> Woman, A Spaniard’, 18</a:t>
            </a:r>
            <a:r>
              <a:rPr lang="en-US" sz="2000" baseline="30000" dirty="0"/>
              <a:t>th</a:t>
            </a:r>
            <a:r>
              <a:rPr lang="en-US" sz="2000" dirty="0"/>
              <a:t> century.</a:t>
            </a:r>
          </a:p>
        </p:txBody>
      </p:sp>
      <p:sp>
        <p:nvSpPr>
          <p:cNvPr id="7" name="TextBox 6">
            <a:extLst>
              <a:ext uri="{FF2B5EF4-FFF2-40B4-BE49-F238E27FC236}">
                <a16:creationId xmlns:a16="http://schemas.microsoft.com/office/drawing/2014/main" id="{EE5E054A-44A6-8B4A-BFAB-50F249015C2E}"/>
              </a:ext>
            </a:extLst>
          </p:cNvPr>
          <p:cNvSpPr txBox="1"/>
          <p:nvPr/>
        </p:nvSpPr>
        <p:spPr>
          <a:xfrm>
            <a:off x="251520" y="6442762"/>
            <a:ext cx="3960440" cy="400110"/>
          </a:xfrm>
          <a:prstGeom prst="rect">
            <a:avLst/>
          </a:prstGeom>
          <a:noFill/>
        </p:spPr>
        <p:txBody>
          <a:bodyPr wrap="square" rtlCol="0">
            <a:spAutoFit/>
          </a:bodyPr>
          <a:lstStyle/>
          <a:p>
            <a:r>
              <a:rPr lang="en-US" sz="2000" dirty="0"/>
              <a:t>‘Barbarian Indians’, 18</a:t>
            </a:r>
            <a:r>
              <a:rPr lang="en-US" sz="2000" baseline="30000" dirty="0"/>
              <a:t>th</a:t>
            </a:r>
            <a:r>
              <a:rPr lang="en-US" sz="2000" dirty="0"/>
              <a:t> century</a:t>
            </a:r>
          </a:p>
        </p:txBody>
      </p:sp>
    </p:spTree>
    <p:extLst>
      <p:ext uri="{BB962C8B-B14F-4D97-AF65-F5344CB8AC3E}">
        <p14:creationId xmlns:p14="http://schemas.microsoft.com/office/powerpoint/2010/main" val="325344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AD37D-491E-4349-A0D8-59824A6670D7}"/>
              </a:ext>
            </a:extLst>
          </p:cNvPr>
          <p:cNvSpPr>
            <a:spLocks noGrp="1"/>
          </p:cNvSpPr>
          <p:nvPr>
            <p:ph type="title"/>
          </p:nvPr>
        </p:nvSpPr>
        <p:spPr>
          <a:xfrm>
            <a:off x="323528" y="260648"/>
            <a:ext cx="3168352" cy="1584176"/>
          </a:xfrm>
        </p:spPr>
        <p:txBody>
          <a:bodyPr/>
          <a:lstStyle/>
          <a:p>
            <a:r>
              <a:rPr lang="en-US" b="1" dirty="0"/>
              <a:t>New food cultures</a:t>
            </a:r>
          </a:p>
        </p:txBody>
      </p:sp>
      <p:pic>
        <p:nvPicPr>
          <p:cNvPr id="5" name="Content Placeholder 4">
            <a:extLst>
              <a:ext uri="{FF2B5EF4-FFF2-40B4-BE49-F238E27FC236}">
                <a16:creationId xmlns:a16="http://schemas.microsoft.com/office/drawing/2014/main" id="{4F00072A-1A16-3640-B877-176CC84A6107}"/>
              </a:ext>
            </a:extLst>
          </p:cNvPr>
          <p:cNvPicPr>
            <a:picLocks noGrp="1" noChangeAspect="1"/>
          </p:cNvPicPr>
          <p:nvPr>
            <p:ph idx="1"/>
          </p:nvPr>
        </p:nvPicPr>
        <p:blipFill>
          <a:blip r:embed="rId2"/>
          <a:stretch>
            <a:fillRect/>
          </a:stretch>
        </p:blipFill>
        <p:spPr>
          <a:xfrm>
            <a:off x="611560" y="2132856"/>
            <a:ext cx="2020013" cy="4114800"/>
          </a:xfrm>
        </p:spPr>
      </p:pic>
      <p:pic>
        <p:nvPicPr>
          <p:cNvPr id="7" name="Picture 6">
            <a:extLst>
              <a:ext uri="{FF2B5EF4-FFF2-40B4-BE49-F238E27FC236}">
                <a16:creationId xmlns:a16="http://schemas.microsoft.com/office/drawing/2014/main" id="{6FE5F903-D2E8-F14D-80BB-BAA2066957FB}"/>
              </a:ext>
            </a:extLst>
          </p:cNvPr>
          <p:cNvPicPr>
            <a:picLocks noChangeAspect="1"/>
          </p:cNvPicPr>
          <p:nvPr/>
        </p:nvPicPr>
        <p:blipFill>
          <a:blip r:embed="rId3"/>
          <a:stretch>
            <a:fillRect/>
          </a:stretch>
        </p:blipFill>
        <p:spPr>
          <a:xfrm>
            <a:off x="3995936" y="116632"/>
            <a:ext cx="4176464" cy="3341171"/>
          </a:xfrm>
          <a:prstGeom prst="rect">
            <a:avLst/>
          </a:prstGeom>
        </p:spPr>
      </p:pic>
      <p:pic>
        <p:nvPicPr>
          <p:cNvPr id="3" name="Picture 2">
            <a:extLst>
              <a:ext uri="{FF2B5EF4-FFF2-40B4-BE49-F238E27FC236}">
                <a16:creationId xmlns:a16="http://schemas.microsoft.com/office/drawing/2014/main" id="{E2685DA8-C8CD-5241-838E-26C110BC0E68}"/>
              </a:ext>
            </a:extLst>
          </p:cNvPr>
          <p:cNvPicPr>
            <a:picLocks noChangeAspect="1"/>
          </p:cNvPicPr>
          <p:nvPr/>
        </p:nvPicPr>
        <p:blipFill>
          <a:blip r:embed="rId4"/>
          <a:stretch>
            <a:fillRect/>
          </a:stretch>
        </p:blipFill>
        <p:spPr>
          <a:xfrm>
            <a:off x="3593829" y="3400196"/>
            <a:ext cx="4980677" cy="3341172"/>
          </a:xfrm>
          <a:prstGeom prst="rect">
            <a:avLst/>
          </a:prstGeom>
        </p:spPr>
      </p:pic>
    </p:spTree>
    <p:extLst>
      <p:ext uri="{BB962C8B-B14F-4D97-AF65-F5344CB8AC3E}">
        <p14:creationId xmlns:p14="http://schemas.microsoft.com/office/powerpoint/2010/main" val="2142743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AD15E-9117-0B4F-ABF2-54E86C96FAC5}"/>
              </a:ext>
            </a:extLst>
          </p:cNvPr>
          <p:cNvSpPr>
            <a:spLocks noGrp="1"/>
          </p:cNvSpPr>
          <p:nvPr>
            <p:ph type="title"/>
          </p:nvPr>
        </p:nvSpPr>
        <p:spPr>
          <a:xfrm>
            <a:off x="57795" y="332656"/>
            <a:ext cx="3823320" cy="2448272"/>
          </a:xfrm>
        </p:spPr>
        <p:txBody>
          <a:bodyPr/>
          <a:lstStyle/>
          <a:p>
            <a:pPr algn="l"/>
            <a:r>
              <a:rPr lang="en-US" sz="2000" b="1" i="1" dirty="0" err="1"/>
              <a:t>Moqueca</a:t>
            </a:r>
            <a:br>
              <a:rPr lang="en-US" sz="2000" b="1" i="1" dirty="0"/>
            </a:br>
            <a:br>
              <a:rPr lang="en-US" sz="2000" i="1" dirty="0"/>
            </a:br>
            <a:r>
              <a:rPr lang="en-US" sz="2000" dirty="0"/>
              <a:t>a Brazilian stew made with coconut milk and palm oil, served with rice. </a:t>
            </a:r>
            <a:r>
              <a:rPr lang="en-GB" sz="2000" dirty="0"/>
              <a:t>The name comes from a word in the Kimbundu language of Angola.</a:t>
            </a:r>
            <a:endParaRPr lang="en-US" sz="2000" i="1" dirty="0"/>
          </a:p>
        </p:txBody>
      </p:sp>
      <p:pic>
        <p:nvPicPr>
          <p:cNvPr id="4" name="Content Placeholder 3">
            <a:extLst>
              <a:ext uri="{FF2B5EF4-FFF2-40B4-BE49-F238E27FC236}">
                <a16:creationId xmlns:a16="http://schemas.microsoft.com/office/drawing/2014/main" id="{698C4636-B201-0D47-AD7B-4ADE39010B99}"/>
              </a:ext>
            </a:extLst>
          </p:cNvPr>
          <p:cNvPicPr>
            <a:picLocks noGrp="1" noChangeAspect="1"/>
          </p:cNvPicPr>
          <p:nvPr>
            <p:ph idx="1"/>
          </p:nvPr>
        </p:nvPicPr>
        <p:blipFill>
          <a:blip r:embed="rId2"/>
          <a:stretch>
            <a:fillRect/>
          </a:stretch>
        </p:blipFill>
        <p:spPr>
          <a:xfrm>
            <a:off x="-19879" y="3222115"/>
            <a:ext cx="5397500" cy="3530600"/>
          </a:xfrm>
          <a:prstGeom prst="rect">
            <a:avLst/>
          </a:prstGeom>
        </p:spPr>
      </p:pic>
      <p:pic>
        <p:nvPicPr>
          <p:cNvPr id="5" name="Picture 4">
            <a:extLst>
              <a:ext uri="{FF2B5EF4-FFF2-40B4-BE49-F238E27FC236}">
                <a16:creationId xmlns:a16="http://schemas.microsoft.com/office/drawing/2014/main" id="{6D5AA6B6-D154-2547-8EAF-9D4A1BC9FF4E}"/>
              </a:ext>
            </a:extLst>
          </p:cNvPr>
          <p:cNvPicPr>
            <a:picLocks noChangeAspect="1"/>
          </p:cNvPicPr>
          <p:nvPr/>
        </p:nvPicPr>
        <p:blipFill>
          <a:blip r:embed="rId3"/>
          <a:stretch>
            <a:fillRect/>
          </a:stretch>
        </p:blipFill>
        <p:spPr>
          <a:xfrm>
            <a:off x="3995936" y="21716"/>
            <a:ext cx="5119464" cy="3595730"/>
          </a:xfrm>
          <a:prstGeom prst="rect">
            <a:avLst/>
          </a:prstGeom>
        </p:spPr>
      </p:pic>
      <p:sp>
        <p:nvSpPr>
          <p:cNvPr id="6" name="TextBox 5">
            <a:extLst>
              <a:ext uri="{FF2B5EF4-FFF2-40B4-BE49-F238E27FC236}">
                <a16:creationId xmlns:a16="http://schemas.microsoft.com/office/drawing/2014/main" id="{DDF9393D-2B68-1343-B63F-440474704B7A}"/>
              </a:ext>
            </a:extLst>
          </p:cNvPr>
          <p:cNvSpPr txBox="1"/>
          <p:nvPr/>
        </p:nvSpPr>
        <p:spPr>
          <a:xfrm>
            <a:off x="5389601" y="3847259"/>
            <a:ext cx="3168352" cy="1015663"/>
          </a:xfrm>
          <a:prstGeom prst="rect">
            <a:avLst/>
          </a:prstGeom>
          <a:noFill/>
        </p:spPr>
        <p:txBody>
          <a:bodyPr wrap="square" rtlCol="0">
            <a:spAutoFit/>
          </a:bodyPr>
          <a:lstStyle/>
          <a:p>
            <a:r>
              <a:rPr lang="en-US" sz="2000" dirty="0"/>
              <a:t>An Argentine </a:t>
            </a:r>
            <a:r>
              <a:rPr lang="en-US" sz="2000" i="1" dirty="0" err="1"/>
              <a:t>bifé</a:t>
            </a:r>
            <a:r>
              <a:rPr lang="en-US" sz="2000" i="1" dirty="0"/>
              <a:t> de chorizo </a:t>
            </a:r>
            <a:r>
              <a:rPr lang="en-US" sz="2000" dirty="0"/>
              <a:t>(steak) with chips and a nice malbec.</a:t>
            </a:r>
          </a:p>
        </p:txBody>
      </p:sp>
      <p:sp>
        <p:nvSpPr>
          <p:cNvPr id="8" name="TextBox 7">
            <a:extLst>
              <a:ext uri="{FF2B5EF4-FFF2-40B4-BE49-F238E27FC236}">
                <a16:creationId xmlns:a16="http://schemas.microsoft.com/office/drawing/2014/main" id="{C065AB3C-D760-6545-9111-39378CC24632}"/>
              </a:ext>
            </a:extLst>
          </p:cNvPr>
          <p:cNvSpPr txBox="1"/>
          <p:nvPr/>
        </p:nvSpPr>
        <p:spPr>
          <a:xfrm>
            <a:off x="5508104" y="5092735"/>
            <a:ext cx="3456384" cy="1631216"/>
          </a:xfrm>
          <a:prstGeom prst="rect">
            <a:avLst/>
          </a:prstGeom>
          <a:noFill/>
        </p:spPr>
        <p:txBody>
          <a:bodyPr wrap="square" rtlCol="0">
            <a:spAutoFit/>
          </a:bodyPr>
          <a:lstStyle/>
          <a:p>
            <a:r>
              <a:rPr lang="en-US" sz="2000" b="1" dirty="0"/>
              <a:t>Many of Today’s Latin American Foods are Hybrid Blends of European, African and American Foodways </a:t>
            </a:r>
          </a:p>
        </p:txBody>
      </p:sp>
    </p:spTree>
    <p:extLst>
      <p:ext uri="{BB962C8B-B14F-4D97-AF65-F5344CB8AC3E}">
        <p14:creationId xmlns:p14="http://schemas.microsoft.com/office/powerpoint/2010/main" val="125224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22312"/>
            <a:ext cx="7772400" cy="1810544"/>
          </a:xfrm>
        </p:spPr>
        <p:txBody>
          <a:bodyPr/>
          <a:lstStyle/>
          <a:p>
            <a:r>
              <a:rPr lang="en-US" b="1" dirty="0"/>
              <a:t>The ‘Columbian Exchange’</a:t>
            </a:r>
            <a:br>
              <a:rPr lang="en-US" b="1" dirty="0"/>
            </a:br>
            <a:br>
              <a:rPr lang="en-US" sz="2400" dirty="0"/>
            </a:br>
            <a:r>
              <a:rPr lang="en-US" sz="2400" dirty="0"/>
              <a:t>(Here is a rather Euro-centric map of what was a much more global process)</a:t>
            </a:r>
          </a:p>
        </p:txBody>
      </p:sp>
      <p:pic>
        <p:nvPicPr>
          <p:cNvPr id="4" name="Content Placeholder 3"/>
          <p:cNvPicPr>
            <a:picLocks noGrp="1" noChangeAspect="1"/>
          </p:cNvPicPr>
          <p:nvPr>
            <p:ph idx="1"/>
          </p:nvPr>
        </p:nvPicPr>
        <p:blipFill>
          <a:blip r:embed="rId2"/>
          <a:srcRect t="-1158" b="-1158"/>
          <a:stretch>
            <a:fillRect/>
          </a:stretch>
        </p:blipFill>
        <p:spPr>
          <a:xfrm>
            <a:off x="683366" y="2420888"/>
            <a:ext cx="7772400" cy="4114800"/>
          </a:xfrm>
        </p:spPr>
      </p:pic>
      <p:cxnSp>
        <p:nvCxnSpPr>
          <p:cNvPr id="8" name="Straight Arrow Connector 7"/>
          <p:cNvCxnSpPr>
            <a:cxnSpLocks/>
          </p:cNvCxnSpPr>
          <p:nvPr/>
        </p:nvCxnSpPr>
        <p:spPr>
          <a:xfrm flipV="1">
            <a:off x="1488062" y="2710504"/>
            <a:ext cx="1156329" cy="48671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2814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AF01D-6812-4F47-9A0F-4DE9DEEBE247}"/>
              </a:ext>
            </a:extLst>
          </p:cNvPr>
          <p:cNvSpPr>
            <a:spLocks noGrp="1"/>
          </p:cNvSpPr>
          <p:nvPr>
            <p:ph type="title"/>
          </p:nvPr>
        </p:nvSpPr>
        <p:spPr>
          <a:xfrm>
            <a:off x="323528" y="330574"/>
            <a:ext cx="7776864" cy="830997"/>
          </a:xfrm>
        </p:spPr>
        <p:txBody>
          <a:bodyPr/>
          <a:lstStyle/>
          <a:p>
            <a:r>
              <a:rPr lang="en-US" sz="2800" b="1" dirty="0"/>
              <a:t>Pre-Colonial agriculture did not usually require fences</a:t>
            </a:r>
          </a:p>
        </p:txBody>
      </p:sp>
      <p:pic>
        <p:nvPicPr>
          <p:cNvPr id="4" name="Content Placeholder 3">
            <a:extLst>
              <a:ext uri="{FF2B5EF4-FFF2-40B4-BE49-F238E27FC236}">
                <a16:creationId xmlns:a16="http://schemas.microsoft.com/office/drawing/2014/main" id="{EF06CA6D-DC5B-8A40-B5CD-CCAEEFD6C624}"/>
              </a:ext>
            </a:extLst>
          </p:cNvPr>
          <p:cNvPicPr>
            <a:picLocks noGrp="1" noChangeAspect="1"/>
          </p:cNvPicPr>
          <p:nvPr>
            <p:ph idx="1"/>
          </p:nvPr>
        </p:nvPicPr>
        <p:blipFill>
          <a:blip r:embed="rId2"/>
          <a:stretch>
            <a:fillRect/>
          </a:stretch>
        </p:blipFill>
        <p:spPr>
          <a:xfrm>
            <a:off x="341859" y="1371600"/>
            <a:ext cx="2708910" cy="4114800"/>
          </a:xfrm>
          <a:prstGeom prst="rect">
            <a:avLst/>
          </a:prstGeom>
        </p:spPr>
      </p:pic>
      <p:pic>
        <p:nvPicPr>
          <p:cNvPr id="5" name="Content Placeholder 3" descr="guamanpomapotatoharvest.jpg">
            <a:extLst>
              <a:ext uri="{FF2B5EF4-FFF2-40B4-BE49-F238E27FC236}">
                <a16:creationId xmlns:a16="http://schemas.microsoft.com/office/drawing/2014/main" id="{675BC93D-2197-AF4B-8D4C-D5BFB8C37C5C}"/>
              </a:ext>
            </a:extLst>
          </p:cNvPr>
          <p:cNvPicPr>
            <a:picLocks noChangeAspect="1"/>
          </p:cNvPicPr>
          <p:nvPr/>
        </p:nvPicPr>
        <p:blipFill>
          <a:blip r:embed="rId3">
            <a:extLst>
              <a:ext uri="{28A0092B-C50C-407E-A947-70E740481C1C}">
                <a14:useLocalDpi xmlns:a14="http://schemas.microsoft.com/office/drawing/2010/main" val="0"/>
              </a:ext>
            </a:extLst>
          </a:blip>
          <a:srcRect l="-89491" r="-89491"/>
          <a:stretch>
            <a:fillRect/>
          </a:stretch>
        </p:blipFill>
        <p:spPr>
          <a:xfrm rot="21438553">
            <a:off x="3050769" y="1191882"/>
            <a:ext cx="7481979" cy="4114800"/>
          </a:xfrm>
          <a:prstGeom prst="rect">
            <a:avLst/>
          </a:prstGeom>
        </p:spPr>
      </p:pic>
      <p:sp>
        <p:nvSpPr>
          <p:cNvPr id="6" name="TextBox 5">
            <a:extLst>
              <a:ext uri="{FF2B5EF4-FFF2-40B4-BE49-F238E27FC236}">
                <a16:creationId xmlns:a16="http://schemas.microsoft.com/office/drawing/2014/main" id="{90D01FE8-BE9E-6043-B47B-7C8115CFB8A4}"/>
              </a:ext>
            </a:extLst>
          </p:cNvPr>
          <p:cNvSpPr txBox="1"/>
          <p:nvPr/>
        </p:nvSpPr>
        <p:spPr>
          <a:xfrm>
            <a:off x="179512" y="5811880"/>
            <a:ext cx="3744416" cy="830997"/>
          </a:xfrm>
          <a:prstGeom prst="rect">
            <a:avLst/>
          </a:prstGeom>
          <a:noFill/>
        </p:spPr>
        <p:txBody>
          <a:bodyPr wrap="square" rtlCol="0">
            <a:spAutoFit/>
          </a:bodyPr>
          <a:lstStyle/>
          <a:p>
            <a:r>
              <a:rPr lang="en-US" dirty="0"/>
              <a:t>Tending maize plants, Florentine Codex, c.1585</a:t>
            </a:r>
          </a:p>
        </p:txBody>
      </p:sp>
      <p:sp>
        <p:nvSpPr>
          <p:cNvPr id="7" name="TextBox 6">
            <a:extLst>
              <a:ext uri="{FF2B5EF4-FFF2-40B4-BE49-F238E27FC236}">
                <a16:creationId xmlns:a16="http://schemas.microsoft.com/office/drawing/2014/main" id="{81AAAA41-7848-6442-9980-8A6AB90E8AEE}"/>
              </a:ext>
            </a:extLst>
          </p:cNvPr>
          <p:cNvSpPr txBox="1"/>
          <p:nvPr/>
        </p:nvSpPr>
        <p:spPr>
          <a:xfrm>
            <a:off x="4572000" y="5301208"/>
            <a:ext cx="4392488" cy="1938992"/>
          </a:xfrm>
          <a:prstGeom prst="rect">
            <a:avLst/>
          </a:prstGeom>
          <a:noFill/>
        </p:spPr>
        <p:txBody>
          <a:bodyPr wrap="square" rtlCol="0">
            <a:spAutoFit/>
          </a:bodyPr>
          <a:lstStyle/>
          <a:p>
            <a:r>
              <a:rPr lang="en-US" dirty="0"/>
              <a:t>Harvesting potatoes, </a:t>
            </a:r>
            <a:br>
              <a:rPr lang="en-US" dirty="0"/>
            </a:br>
            <a:r>
              <a:rPr lang="en-US" dirty="0"/>
              <a:t>Felipe de </a:t>
            </a:r>
            <a:r>
              <a:rPr lang="en-US" dirty="0" err="1"/>
              <a:t>Guamon</a:t>
            </a:r>
            <a:r>
              <a:rPr lang="en-US" dirty="0"/>
              <a:t> Poma de Ayala, </a:t>
            </a:r>
            <a:r>
              <a:rPr lang="en-US" i="1" dirty="0"/>
              <a:t>Nueva corónica y buen gobierno, </a:t>
            </a:r>
            <a:r>
              <a:rPr lang="en-US" dirty="0"/>
              <a:t>c. 1615</a:t>
            </a:r>
            <a:br>
              <a:rPr lang="en-US" dirty="0"/>
            </a:br>
            <a:endParaRPr lang="en-US" dirty="0"/>
          </a:p>
        </p:txBody>
      </p:sp>
    </p:spTree>
    <p:extLst>
      <p:ext uri="{BB962C8B-B14F-4D97-AF65-F5344CB8AC3E}">
        <p14:creationId xmlns:p14="http://schemas.microsoft.com/office/powerpoint/2010/main" val="3204725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5BFF5-049D-D544-88C0-6256AF52E47E}"/>
              </a:ext>
            </a:extLst>
          </p:cNvPr>
          <p:cNvSpPr>
            <a:spLocks noGrp="1"/>
          </p:cNvSpPr>
          <p:nvPr>
            <p:ph type="title"/>
          </p:nvPr>
        </p:nvSpPr>
        <p:spPr>
          <a:xfrm>
            <a:off x="523578" y="393998"/>
            <a:ext cx="7772400" cy="1143000"/>
          </a:xfrm>
        </p:spPr>
        <p:txBody>
          <a:bodyPr/>
          <a:lstStyle/>
          <a:p>
            <a:r>
              <a:rPr lang="en-US" sz="3200" b="1" dirty="0"/>
              <a:t>Some indigenous cultures </a:t>
            </a:r>
            <a:r>
              <a:rPr lang="en-US" sz="3200" b="1" i="1" dirty="0"/>
              <a:t>did </a:t>
            </a:r>
            <a:r>
              <a:rPr lang="en-US" sz="3200" b="1" dirty="0"/>
              <a:t>embrace European livestock</a:t>
            </a:r>
          </a:p>
        </p:txBody>
      </p:sp>
      <p:pic>
        <p:nvPicPr>
          <p:cNvPr id="4" name="Content Placeholder 3">
            <a:extLst>
              <a:ext uri="{FF2B5EF4-FFF2-40B4-BE49-F238E27FC236}">
                <a16:creationId xmlns:a16="http://schemas.microsoft.com/office/drawing/2014/main" id="{3102B05F-5F0C-1C4D-AF37-DD074936D14A}"/>
              </a:ext>
            </a:extLst>
          </p:cNvPr>
          <p:cNvPicPr>
            <a:picLocks noGrp="1" noChangeAspect="1"/>
          </p:cNvPicPr>
          <p:nvPr>
            <p:ph idx="1"/>
          </p:nvPr>
        </p:nvPicPr>
        <p:blipFill>
          <a:blip r:embed="rId2"/>
          <a:stretch>
            <a:fillRect/>
          </a:stretch>
        </p:blipFill>
        <p:spPr>
          <a:xfrm>
            <a:off x="323528" y="1542703"/>
            <a:ext cx="2997200" cy="3822700"/>
          </a:xfrm>
          <a:prstGeom prst="rect">
            <a:avLst/>
          </a:prstGeom>
        </p:spPr>
      </p:pic>
      <p:pic>
        <p:nvPicPr>
          <p:cNvPr id="6" name="Picture 5">
            <a:extLst>
              <a:ext uri="{FF2B5EF4-FFF2-40B4-BE49-F238E27FC236}">
                <a16:creationId xmlns:a16="http://schemas.microsoft.com/office/drawing/2014/main" id="{2B12F4A9-B52E-1B4A-A85E-601CCDAAC09E}"/>
              </a:ext>
            </a:extLst>
          </p:cNvPr>
          <p:cNvPicPr>
            <a:picLocks noChangeAspect="1"/>
          </p:cNvPicPr>
          <p:nvPr/>
        </p:nvPicPr>
        <p:blipFill>
          <a:blip r:embed="rId3"/>
          <a:stretch>
            <a:fillRect/>
          </a:stretch>
        </p:blipFill>
        <p:spPr>
          <a:xfrm>
            <a:off x="5292080" y="1585119"/>
            <a:ext cx="2857500" cy="3810000"/>
          </a:xfrm>
          <a:prstGeom prst="rect">
            <a:avLst/>
          </a:prstGeom>
        </p:spPr>
      </p:pic>
      <p:sp>
        <p:nvSpPr>
          <p:cNvPr id="7" name="TextBox 6">
            <a:extLst>
              <a:ext uri="{FF2B5EF4-FFF2-40B4-BE49-F238E27FC236}">
                <a16:creationId xmlns:a16="http://schemas.microsoft.com/office/drawing/2014/main" id="{B1E4E2DF-A6DE-EF45-B08E-950B37A36735}"/>
              </a:ext>
            </a:extLst>
          </p:cNvPr>
          <p:cNvSpPr txBox="1"/>
          <p:nvPr/>
        </p:nvSpPr>
        <p:spPr>
          <a:xfrm>
            <a:off x="323528" y="5443240"/>
            <a:ext cx="8424936" cy="1200329"/>
          </a:xfrm>
          <a:prstGeom prst="rect">
            <a:avLst/>
          </a:prstGeom>
          <a:noFill/>
        </p:spPr>
        <p:txBody>
          <a:bodyPr wrap="square" rtlCol="0">
            <a:spAutoFit/>
          </a:bodyPr>
          <a:lstStyle/>
          <a:p>
            <a:r>
              <a:rPr lang="en-US" dirty="0"/>
              <a:t>‘Indian women milking cows’ and ‘A rodeo of cattle’, from </a:t>
            </a:r>
            <a:r>
              <a:rPr lang="en-US" dirty="0" err="1"/>
              <a:t>Baltasar</a:t>
            </a:r>
            <a:r>
              <a:rPr lang="en-US" dirty="0"/>
              <a:t> Jaime Martínez </a:t>
            </a:r>
            <a:r>
              <a:rPr lang="en-US" dirty="0" err="1"/>
              <a:t>Compañón’s</a:t>
            </a:r>
            <a:r>
              <a:rPr lang="en-US" dirty="0"/>
              <a:t> Trujillo Codex, from the  18</a:t>
            </a:r>
            <a:r>
              <a:rPr lang="en-US" baseline="30000" dirty="0"/>
              <a:t>th</a:t>
            </a:r>
            <a:r>
              <a:rPr lang="en-US" dirty="0"/>
              <a:t> century Andes.</a:t>
            </a:r>
          </a:p>
        </p:txBody>
      </p:sp>
    </p:spTree>
    <p:extLst>
      <p:ext uri="{BB962C8B-B14F-4D97-AF65-F5344CB8AC3E}">
        <p14:creationId xmlns:p14="http://schemas.microsoft.com/office/powerpoint/2010/main" val="3750810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a:extLst>
              <a:ext uri="{FF2B5EF4-FFF2-40B4-BE49-F238E27FC236}">
                <a16:creationId xmlns:a16="http://schemas.microsoft.com/office/drawing/2014/main" id="{84D401AC-4384-F34E-BDBC-72EF004C8D9C}"/>
              </a:ext>
            </a:extLst>
          </p:cNvPr>
          <p:cNvSpPr>
            <a:spLocks noGrp="1" noChangeArrowheads="1"/>
          </p:cNvSpPr>
          <p:nvPr>
            <p:ph type="title"/>
          </p:nvPr>
        </p:nvSpPr>
        <p:spPr>
          <a:xfrm>
            <a:off x="-8686800" y="1035050"/>
            <a:ext cx="6281737" cy="946150"/>
          </a:xfrm>
        </p:spPr>
        <p:txBody>
          <a:bodyPr/>
          <a:lstStyle/>
          <a:p>
            <a:pPr eaLnBrk="1" hangingPunct="1"/>
            <a:endParaRPr lang="en-US" altLang="en-US"/>
          </a:p>
        </p:txBody>
      </p:sp>
      <p:sp>
        <p:nvSpPr>
          <p:cNvPr id="25602" name="Rectangle 3">
            <a:extLst>
              <a:ext uri="{FF2B5EF4-FFF2-40B4-BE49-F238E27FC236}">
                <a16:creationId xmlns:a16="http://schemas.microsoft.com/office/drawing/2014/main" id="{9EA703E5-9CBD-0F43-A8ED-D6D7F1626234}"/>
              </a:ext>
            </a:extLst>
          </p:cNvPr>
          <p:cNvSpPr>
            <a:spLocks noGrp="1" noChangeArrowheads="1"/>
          </p:cNvSpPr>
          <p:nvPr>
            <p:ph type="body" idx="1"/>
          </p:nvPr>
        </p:nvSpPr>
        <p:spPr>
          <a:xfrm>
            <a:off x="-8991600" y="1092200"/>
            <a:ext cx="6281737" cy="3403600"/>
          </a:xfrm>
        </p:spPr>
        <p:txBody>
          <a:bodyPr/>
          <a:lstStyle/>
          <a:p>
            <a:pPr marL="0" indent="0" algn="ctr" eaLnBrk="1" hangingPunct="1">
              <a:buNone/>
            </a:pPr>
            <a:endParaRPr lang="en-US" altLang="en-US" dirty="0"/>
          </a:p>
        </p:txBody>
      </p:sp>
      <p:pic>
        <p:nvPicPr>
          <p:cNvPr id="25603" name="Picture 4" descr="mulatogentlement">
            <a:extLst>
              <a:ext uri="{FF2B5EF4-FFF2-40B4-BE49-F238E27FC236}">
                <a16:creationId xmlns:a16="http://schemas.microsoft.com/office/drawing/2014/main" id="{B054D873-904C-9645-8FFE-CF910D1AF8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981" y="2875137"/>
            <a:ext cx="6076037" cy="3195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Box 1">
            <a:extLst>
              <a:ext uri="{FF2B5EF4-FFF2-40B4-BE49-F238E27FC236}">
                <a16:creationId xmlns:a16="http://schemas.microsoft.com/office/drawing/2014/main" id="{FDAA011D-DEAB-1148-9577-84F03D876C6D}"/>
              </a:ext>
            </a:extLst>
          </p:cNvPr>
          <p:cNvSpPr txBox="1">
            <a:spLocks noChangeArrowheads="1"/>
          </p:cNvSpPr>
          <p:nvPr/>
        </p:nvSpPr>
        <p:spPr bwMode="auto">
          <a:xfrm>
            <a:off x="107950" y="692150"/>
            <a:ext cx="903605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en-US" altLang="en-US" sz="3200" b="1" dirty="0"/>
              <a:t>Hybrid Material Cultures</a:t>
            </a:r>
            <a:endParaRPr lang="en-US" altLang="en-US" dirty="0"/>
          </a:p>
          <a:p>
            <a:pPr algn="ctr"/>
            <a:endParaRPr lang="en-US" altLang="en-US" dirty="0"/>
          </a:p>
          <a:p>
            <a:pPr algn="ctr"/>
            <a:r>
              <a:rPr lang="en-US" altLang="en-US" dirty="0"/>
              <a:t>Andrés Sánchez </a:t>
            </a:r>
            <a:r>
              <a:rPr lang="en-US" altLang="en-US" dirty="0" err="1"/>
              <a:t>Gallque</a:t>
            </a:r>
            <a:r>
              <a:rPr lang="en-US" altLang="en-US" dirty="0"/>
              <a:t>, </a:t>
            </a:r>
            <a:r>
              <a:rPr lang="en-US" altLang="en-US" i="1" dirty="0"/>
              <a:t>The Mulatto Gentlemen of Esmeraldas </a:t>
            </a:r>
            <a:r>
              <a:rPr lang="en-US" altLang="en-US" dirty="0"/>
              <a:t>(1599)</a:t>
            </a:r>
            <a:r>
              <a:rPr lang="en-US" altLang="en-US" i="1" dirty="0"/>
              <a:t>, </a:t>
            </a:r>
            <a:r>
              <a:rPr lang="en-US" altLang="en-US" dirty="0"/>
              <a:t>Prado Museum.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084" y="260648"/>
            <a:ext cx="4824536" cy="1368152"/>
          </a:xfrm>
        </p:spPr>
        <p:txBody>
          <a:bodyPr/>
          <a:lstStyle/>
          <a:p>
            <a:pPr algn="l"/>
            <a:r>
              <a:rPr lang="en-US" sz="2400" b="1" dirty="0"/>
              <a:t>Hybrid Material Cultures</a:t>
            </a:r>
            <a:br>
              <a:rPr lang="en-US" sz="2400" dirty="0"/>
            </a:br>
            <a:br>
              <a:rPr lang="en-US" sz="2400" dirty="0"/>
            </a:br>
            <a:r>
              <a:rPr lang="en-US" sz="2400" u="sng" dirty="0"/>
              <a:t>Taino </a:t>
            </a:r>
            <a:r>
              <a:rPr lang="en-US" sz="2400" u="sng" dirty="0" err="1"/>
              <a:t>Zemis</a:t>
            </a:r>
            <a:endParaRPr lang="en-US" sz="2400" u="sng" dirty="0"/>
          </a:p>
        </p:txBody>
      </p:sp>
      <p:pic>
        <p:nvPicPr>
          <p:cNvPr id="5" name="Content Placeholder 4"/>
          <p:cNvPicPr>
            <a:picLocks noGrp="1" noChangeAspect="1"/>
          </p:cNvPicPr>
          <p:nvPr>
            <p:ph idx="1"/>
          </p:nvPr>
        </p:nvPicPr>
        <p:blipFill>
          <a:blip r:embed="rId2"/>
          <a:srcRect l="-67041" r="-67041"/>
          <a:stretch>
            <a:fillRect/>
          </a:stretch>
        </p:blipFill>
        <p:spPr>
          <a:xfrm>
            <a:off x="-1620689" y="3377455"/>
            <a:ext cx="5932745" cy="3262781"/>
          </a:xfrm>
        </p:spPr>
      </p:pic>
      <p:pic>
        <p:nvPicPr>
          <p:cNvPr id="7" name="Picture 6"/>
          <p:cNvPicPr>
            <a:picLocks noChangeAspect="1"/>
          </p:cNvPicPr>
          <p:nvPr/>
        </p:nvPicPr>
        <p:blipFill>
          <a:blip r:embed="rId3"/>
          <a:stretch>
            <a:fillRect/>
          </a:stretch>
        </p:blipFill>
        <p:spPr>
          <a:xfrm>
            <a:off x="2631898" y="1586157"/>
            <a:ext cx="3360317" cy="4281044"/>
          </a:xfrm>
          <a:prstGeom prst="rect">
            <a:avLst/>
          </a:prstGeom>
        </p:spPr>
      </p:pic>
      <p:pic>
        <p:nvPicPr>
          <p:cNvPr id="1026" name="Picture 2">
            <a:extLst>
              <a:ext uri="{FF2B5EF4-FFF2-40B4-BE49-F238E27FC236}">
                <a16:creationId xmlns:a16="http://schemas.microsoft.com/office/drawing/2014/main" id="{57672F5A-23BA-0741-A3C9-553212345E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3182" y="151257"/>
            <a:ext cx="3361306" cy="55892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73B40B1-B8D4-1642-94C2-19988113CB88}"/>
              </a:ext>
            </a:extLst>
          </p:cNvPr>
          <p:cNvSpPr txBox="1"/>
          <p:nvPr/>
        </p:nvSpPr>
        <p:spPr>
          <a:xfrm>
            <a:off x="5796136" y="5993905"/>
            <a:ext cx="3168352" cy="646331"/>
          </a:xfrm>
          <a:prstGeom prst="rect">
            <a:avLst/>
          </a:prstGeom>
          <a:noFill/>
        </p:spPr>
        <p:txBody>
          <a:bodyPr wrap="square" rtlCol="0">
            <a:spAutoFit/>
          </a:bodyPr>
          <a:lstStyle/>
          <a:p>
            <a:r>
              <a:rPr lang="en-US" sz="1800" dirty="0"/>
              <a:t>a pre-colonial zemi from around 1000 CE</a:t>
            </a:r>
          </a:p>
        </p:txBody>
      </p:sp>
      <p:sp>
        <p:nvSpPr>
          <p:cNvPr id="6" name="TextBox 5">
            <a:extLst>
              <a:ext uri="{FF2B5EF4-FFF2-40B4-BE49-F238E27FC236}">
                <a16:creationId xmlns:a16="http://schemas.microsoft.com/office/drawing/2014/main" id="{8137B9D3-63AC-4E4C-8AA0-439242DA5A4B}"/>
              </a:ext>
            </a:extLst>
          </p:cNvPr>
          <p:cNvSpPr txBox="1"/>
          <p:nvPr/>
        </p:nvSpPr>
        <p:spPr>
          <a:xfrm>
            <a:off x="395536" y="1700808"/>
            <a:ext cx="2016224" cy="1323439"/>
          </a:xfrm>
          <a:prstGeom prst="rect">
            <a:avLst/>
          </a:prstGeom>
          <a:noFill/>
        </p:spPr>
        <p:txBody>
          <a:bodyPr wrap="square" rtlCol="0">
            <a:spAutoFit/>
          </a:bodyPr>
          <a:lstStyle/>
          <a:p>
            <a:endParaRPr lang="en-US" sz="2000" dirty="0"/>
          </a:p>
          <a:p>
            <a:r>
              <a:rPr lang="en-US" sz="2000" dirty="0"/>
              <a:t>Front and back views of a 16</a:t>
            </a:r>
            <a:r>
              <a:rPr lang="en-US" sz="2000" baseline="30000" dirty="0"/>
              <a:t>th</a:t>
            </a:r>
            <a:r>
              <a:rPr lang="en-US" sz="2000" dirty="0"/>
              <a:t>-century zemi</a:t>
            </a:r>
          </a:p>
        </p:txBody>
      </p:sp>
    </p:spTree>
    <p:extLst>
      <p:ext uri="{BB962C8B-B14F-4D97-AF65-F5344CB8AC3E}">
        <p14:creationId xmlns:p14="http://schemas.microsoft.com/office/powerpoint/2010/main" val="1997616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58AF0-4547-F04A-90E3-2C6A697334B7}"/>
              </a:ext>
            </a:extLst>
          </p:cNvPr>
          <p:cNvSpPr>
            <a:spLocks noGrp="1"/>
          </p:cNvSpPr>
          <p:nvPr>
            <p:ph type="title"/>
          </p:nvPr>
        </p:nvSpPr>
        <p:spPr>
          <a:xfrm>
            <a:off x="2987824" y="188640"/>
            <a:ext cx="3210637" cy="1944216"/>
          </a:xfrm>
        </p:spPr>
        <p:txBody>
          <a:bodyPr/>
          <a:lstStyle/>
          <a:p>
            <a:r>
              <a:rPr lang="en-US" b="1" dirty="0"/>
              <a:t>Religion</a:t>
            </a:r>
            <a:br>
              <a:rPr lang="en-US" b="1" dirty="0"/>
            </a:br>
            <a:br>
              <a:rPr lang="en-US" b="1" dirty="0"/>
            </a:br>
            <a:r>
              <a:rPr lang="en-US" sz="2000" b="1" dirty="0"/>
              <a:t>another site of hybridity</a:t>
            </a:r>
            <a:endParaRPr lang="en-US" b="1" dirty="0"/>
          </a:p>
        </p:txBody>
      </p:sp>
      <p:pic>
        <p:nvPicPr>
          <p:cNvPr id="44034" name="Picture 2" descr="https://upload.wikimedia.org/wikipedia/commons/2/2c/Virgen_de_guadalupe1.jpg">
            <a:extLst>
              <a:ext uri="{FF2B5EF4-FFF2-40B4-BE49-F238E27FC236}">
                <a16:creationId xmlns:a16="http://schemas.microsoft.com/office/drawing/2014/main" id="{EB4DF873-5B5D-C84E-B2FF-D0512CE4809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947" y="3923"/>
            <a:ext cx="2645228" cy="4114800"/>
          </a:xfrm>
          <a:prstGeom prst="rect">
            <a:avLst/>
          </a:prstGeom>
          <a:noFill/>
          <a:extLst>
            <a:ext uri="{909E8E84-426E-40DD-AFC4-6F175D3DCCD1}">
              <a14:hiddenFill xmlns:a14="http://schemas.microsoft.com/office/drawing/2010/main">
                <a:solidFill>
                  <a:srgbClr val="FFFFFF"/>
                </a:solidFill>
              </a14:hiddenFill>
            </a:ext>
          </a:extLst>
        </p:spPr>
      </p:pic>
      <p:pic>
        <p:nvPicPr>
          <p:cNvPr id="44036" name="Picture 4" descr="https://upload.wikimedia.org/wikipedia/commons/4/42/Dibujo_Escudo_de_Armas_de_M%C3%A9xico.jpg">
            <a:extLst>
              <a:ext uri="{FF2B5EF4-FFF2-40B4-BE49-F238E27FC236}">
                <a16:creationId xmlns:a16="http://schemas.microsoft.com/office/drawing/2014/main" id="{80BD1CF9-78C8-754B-A7E6-E151DE7443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8031" y="2420888"/>
            <a:ext cx="2664296" cy="40089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3FE6009-64EF-FC4A-B5E5-3CCD0CC7566F}"/>
              </a:ext>
            </a:extLst>
          </p:cNvPr>
          <p:cNvSpPr txBox="1"/>
          <p:nvPr/>
        </p:nvSpPr>
        <p:spPr>
          <a:xfrm>
            <a:off x="251520" y="4332931"/>
            <a:ext cx="2952328" cy="2246769"/>
          </a:xfrm>
          <a:prstGeom prst="rect">
            <a:avLst/>
          </a:prstGeom>
          <a:noFill/>
        </p:spPr>
        <p:txBody>
          <a:bodyPr wrap="square" rtlCol="0">
            <a:spAutoFit/>
          </a:bodyPr>
          <a:lstStyle/>
          <a:p>
            <a:r>
              <a:rPr lang="en-US" sz="2000" dirty="0"/>
              <a:t>Virgin of Guadalupe</a:t>
            </a:r>
          </a:p>
          <a:p>
            <a:endParaRPr lang="en-US" sz="2000" dirty="0"/>
          </a:p>
          <a:p>
            <a:r>
              <a:rPr lang="en-US" sz="2000" dirty="0" err="1"/>
              <a:t>Tonantzin</a:t>
            </a:r>
            <a:endParaRPr lang="en-US" sz="2000" dirty="0"/>
          </a:p>
          <a:p>
            <a:endParaRPr lang="en-US" sz="2000" dirty="0"/>
          </a:p>
          <a:p>
            <a:r>
              <a:rPr lang="en-US" sz="2000" dirty="0" err="1"/>
              <a:t>Tepayac</a:t>
            </a:r>
            <a:endParaRPr lang="en-US" sz="2000" dirty="0"/>
          </a:p>
          <a:p>
            <a:endParaRPr lang="en-US" sz="2000" dirty="0"/>
          </a:p>
          <a:p>
            <a:r>
              <a:rPr lang="en-US" sz="2000" dirty="0"/>
              <a:t>Juan Diego</a:t>
            </a:r>
          </a:p>
        </p:txBody>
      </p:sp>
      <p:pic>
        <p:nvPicPr>
          <p:cNvPr id="44038" name="Picture 6" descr="https://upload.wikimedia.org/wikipedia/commons/c/ca/Juan-Diego.jpg">
            <a:extLst>
              <a:ext uri="{FF2B5EF4-FFF2-40B4-BE49-F238E27FC236}">
                <a16:creationId xmlns:a16="http://schemas.microsoft.com/office/drawing/2014/main" id="{67A990AE-A042-A94A-B958-FFA2986048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8183" y="635399"/>
            <a:ext cx="2692648" cy="37591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CAD2260-70B8-1C47-9FE2-4BB41C39C948}"/>
              </a:ext>
            </a:extLst>
          </p:cNvPr>
          <p:cNvSpPr txBox="1"/>
          <p:nvPr/>
        </p:nvSpPr>
        <p:spPr>
          <a:xfrm>
            <a:off x="6256535" y="4581129"/>
            <a:ext cx="2664296" cy="923330"/>
          </a:xfrm>
          <a:prstGeom prst="rect">
            <a:avLst/>
          </a:prstGeom>
          <a:noFill/>
        </p:spPr>
        <p:txBody>
          <a:bodyPr wrap="square" rtlCol="0">
            <a:spAutoFit/>
          </a:bodyPr>
          <a:lstStyle/>
          <a:p>
            <a:r>
              <a:rPr lang="en-US" sz="1800" dirty="0"/>
              <a:t>Miguel Cabrera, ‘Portrait of Juan Diego, Servant of God’, 18</a:t>
            </a:r>
            <a:r>
              <a:rPr lang="en-US" sz="1800" baseline="30000" dirty="0"/>
              <a:t>th</a:t>
            </a:r>
            <a:r>
              <a:rPr lang="en-US" sz="1800" dirty="0"/>
              <a:t> century</a:t>
            </a:r>
          </a:p>
        </p:txBody>
      </p:sp>
    </p:spTree>
    <p:extLst>
      <p:ext uri="{BB962C8B-B14F-4D97-AF65-F5344CB8AC3E}">
        <p14:creationId xmlns:p14="http://schemas.microsoft.com/office/powerpoint/2010/main" val="3366869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772400" cy="875184"/>
          </a:xfrm>
        </p:spPr>
        <p:txBody>
          <a:bodyPr/>
          <a:lstStyle/>
          <a:p>
            <a:pPr eaLnBrk="1" hangingPunct="1"/>
            <a:r>
              <a:rPr lang="en-GB" sz="4000" b="1" dirty="0">
                <a:latin typeface="Garamond" charset="0"/>
                <a:cs typeface="Arial" charset="0"/>
              </a:rPr>
              <a:t>A Reminder of Last Week’s Topics</a:t>
            </a:r>
          </a:p>
        </p:txBody>
      </p:sp>
      <p:sp>
        <p:nvSpPr>
          <p:cNvPr id="7171" name="Rectangle 3"/>
          <p:cNvSpPr>
            <a:spLocks noGrp="1" noChangeArrowheads="1"/>
          </p:cNvSpPr>
          <p:nvPr>
            <p:ph type="body" idx="1"/>
          </p:nvPr>
        </p:nvSpPr>
        <p:spPr>
          <a:xfrm>
            <a:off x="457200" y="1600200"/>
            <a:ext cx="8229600" cy="5181600"/>
          </a:xfrm>
        </p:spPr>
        <p:txBody>
          <a:bodyPr/>
          <a:lstStyle/>
          <a:p>
            <a:pPr marL="0" indent="0" eaLnBrk="1" hangingPunct="1">
              <a:lnSpc>
                <a:spcPct val="80000"/>
              </a:lnSpc>
              <a:buNone/>
            </a:pPr>
            <a:endParaRPr lang="en-GB" dirty="0">
              <a:latin typeface="Garamond" charset="0"/>
              <a:cs typeface="Arial" charset="0"/>
            </a:endParaRPr>
          </a:p>
          <a:p>
            <a:pPr marL="0" indent="0" eaLnBrk="1" hangingPunct="1">
              <a:lnSpc>
                <a:spcPct val="80000"/>
              </a:lnSpc>
              <a:buNone/>
            </a:pPr>
            <a:endParaRPr lang="en-GB" dirty="0">
              <a:latin typeface="Garamond" charset="0"/>
              <a:cs typeface="Arial" charset="0"/>
            </a:endParaRPr>
          </a:p>
          <a:p>
            <a:pPr eaLnBrk="1" hangingPunct="1">
              <a:lnSpc>
                <a:spcPct val="80000"/>
              </a:lnSpc>
            </a:pPr>
            <a:r>
              <a:rPr lang="en-GB" b="1" dirty="0">
                <a:latin typeface="Garamond" charset="0"/>
                <a:cs typeface="Arial" charset="0"/>
              </a:rPr>
              <a:t>Settlement</a:t>
            </a:r>
            <a:r>
              <a:rPr lang="en-GB" dirty="0">
                <a:latin typeface="Garamond" charset="0"/>
                <a:cs typeface="Arial" charset="0"/>
              </a:rPr>
              <a:t> through the founding of cities and establishment of an administrative structure</a:t>
            </a:r>
          </a:p>
          <a:p>
            <a:pPr marL="0" indent="0" eaLnBrk="1" hangingPunct="1">
              <a:lnSpc>
                <a:spcPct val="80000"/>
              </a:lnSpc>
              <a:buNone/>
            </a:pPr>
            <a:endParaRPr lang="en-GB" b="1" dirty="0">
              <a:latin typeface="Garamond" charset="0"/>
              <a:cs typeface="Arial" charset="0"/>
            </a:endParaRPr>
          </a:p>
          <a:p>
            <a:pPr eaLnBrk="1" hangingPunct="1">
              <a:lnSpc>
                <a:spcPct val="80000"/>
              </a:lnSpc>
            </a:pPr>
            <a:r>
              <a:rPr lang="en-GB" b="1" dirty="0">
                <a:latin typeface="Garamond" charset="0"/>
                <a:cs typeface="Arial" charset="0"/>
              </a:rPr>
              <a:t>Demography: </a:t>
            </a:r>
            <a:r>
              <a:rPr lang="en-GB" dirty="0">
                <a:latin typeface="Garamond" charset="0"/>
                <a:cs typeface="Arial" charset="0"/>
              </a:rPr>
              <a:t>millions of indigenous people died</a:t>
            </a:r>
          </a:p>
          <a:p>
            <a:pPr marL="0" indent="0" eaLnBrk="1" hangingPunct="1">
              <a:lnSpc>
                <a:spcPct val="80000"/>
              </a:lnSpc>
              <a:buNone/>
            </a:pPr>
            <a:endParaRPr lang="en-GB" b="1" dirty="0">
              <a:latin typeface="Garamond" charset="0"/>
              <a:cs typeface="Arial" charset="0"/>
            </a:endParaRPr>
          </a:p>
          <a:p>
            <a:pPr eaLnBrk="1" hangingPunct="1">
              <a:lnSpc>
                <a:spcPct val="80000"/>
              </a:lnSpc>
            </a:pPr>
            <a:r>
              <a:rPr lang="en-GB" b="1" dirty="0">
                <a:latin typeface="Garamond" charset="0"/>
                <a:cs typeface="Arial" charset="0"/>
              </a:rPr>
              <a:t>Coercive Labour</a:t>
            </a:r>
            <a:r>
              <a:rPr lang="en-GB" dirty="0">
                <a:latin typeface="Garamond" charset="0"/>
                <a:cs typeface="Arial" charset="0"/>
              </a:rPr>
              <a:t> </a:t>
            </a:r>
            <a:r>
              <a:rPr lang="en-GB" b="1" dirty="0">
                <a:latin typeface="Garamond" charset="0"/>
                <a:cs typeface="Arial" charset="0"/>
              </a:rPr>
              <a:t>regimes</a:t>
            </a:r>
            <a:r>
              <a:rPr lang="en-GB" dirty="0">
                <a:latin typeface="Garamond" charset="0"/>
                <a:cs typeface="Arial" charset="0"/>
              </a:rPr>
              <a:t>: </a:t>
            </a:r>
            <a:r>
              <a:rPr lang="en-GB" i="1" dirty="0">
                <a:latin typeface="Garamond" charset="0"/>
                <a:cs typeface="Arial" charset="0"/>
              </a:rPr>
              <a:t>encomienda</a:t>
            </a:r>
            <a:r>
              <a:rPr lang="en-GB" b="1" dirty="0">
                <a:latin typeface="Garamond" charset="0"/>
                <a:cs typeface="Arial" charset="0"/>
              </a:rPr>
              <a:t> </a:t>
            </a:r>
            <a:r>
              <a:rPr lang="en-GB" dirty="0">
                <a:latin typeface="Garamond" charset="0"/>
                <a:cs typeface="Arial" charset="0"/>
              </a:rPr>
              <a:t>(grants of indigenous labour) and slavery.</a:t>
            </a:r>
          </a:p>
        </p:txBody>
      </p:sp>
    </p:spTree>
    <p:extLst>
      <p:ext uri="{BB962C8B-B14F-4D97-AF65-F5344CB8AC3E}">
        <p14:creationId xmlns:p14="http://schemas.microsoft.com/office/powerpoint/2010/main" val="4264637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6BCB3-12ED-5D4A-B519-409EC04369E2}"/>
              </a:ext>
            </a:extLst>
          </p:cNvPr>
          <p:cNvSpPr>
            <a:spLocks noGrp="1"/>
          </p:cNvSpPr>
          <p:nvPr>
            <p:ph type="title"/>
          </p:nvPr>
        </p:nvSpPr>
        <p:spPr>
          <a:xfrm>
            <a:off x="611560" y="277212"/>
            <a:ext cx="7772400" cy="803176"/>
          </a:xfrm>
        </p:spPr>
        <p:txBody>
          <a:bodyPr/>
          <a:lstStyle/>
          <a:p>
            <a:r>
              <a:rPr lang="en-US" b="1" dirty="0"/>
              <a:t>Colonial Catholicism </a:t>
            </a:r>
          </a:p>
        </p:txBody>
      </p:sp>
      <p:pic>
        <p:nvPicPr>
          <p:cNvPr id="5" name="Content Placeholder 4">
            <a:extLst>
              <a:ext uri="{FF2B5EF4-FFF2-40B4-BE49-F238E27FC236}">
                <a16:creationId xmlns:a16="http://schemas.microsoft.com/office/drawing/2014/main" id="{5A4E83CF-0ABF-C444-B403-FD966A0DE457}"/>
              </a:ext>
            </a:extLst>
          </p:cNvPr>
          <p:cNvPicPr>
            <a:picLocks noGrp="1" noChangeAspect="1"/>
          </p:cNvPicPr>
          <p:nvPr>
            <p:ph idx="1"/>
          </p:nvPr>
        </p:nvPicPr>
        <p:blipFill>
          <a:blip r:embed="rId2"/>
          <a:stretch>
            <a:fillRect/>
          </a:stretch>
        </p:blipFill>
        <p:spPr>
          <a:xfrm>
            <a:off x="245269" y="1484784"/>
            <a:ext cx="4803681" cy="3187628"/>
          </a:xfrm>
        </p:spPr>
      </p:pic>
      <p:pic>
        <p:nvPicPr>
          <p:cNvPr id="7" name="Picture 6">
            <a:extLst>
              <a:ext uri="{FF2B5EF4-FFF2-40B4-BE49-F238E27FC236}">
                <a16:creationId xmlns:a16="http://schemas.microsoft.com/office/drawing/2014/main" id="{13EB6663-3F33-A343-BD50-D35394F7CD9B}"/>
              </a:ext>
            </a:extLst>
          </p:cNvPr>
          <p:cNvPicPr>
            <a:picLocks noChangeAspect="1"/>
          </p:cNvPicPr>
          <p:nvPr/>
        </p:nvPicPr>
        <p:blipFill>
          <a:blip r:embed="rId3"/>
          <a:stretch>
            <a:fillRect/>
          </a:stretch>
        </p:blipFill>
        <p:spPr>
          <a:xfrm>
            <a:off x="5349180" y="2057400"/>
            <a:ext cx="3543300" cy="4800600"/>
          </a:xfrm>
          <a:prstGeom prst="rect">
            <a:avLst/>
          </a:prstGeom>
        </p:spPr>
      </p:pic>
      <p:sp>
        <p:nvSpPr>
          <p:cNvPr id="3" name="TextBox 2">
            <a:extLst>
              <a:ext uri="{FF2B5EF4-FFF2-40B4-BE49-F238E27FC236}">
                <a16:creationId xmlns:a16="http://schemas.microsoft.com/office/drawing/2014/main" id="{51C77721-C525-334D-BA89-0208E33E53BE}"/>
              </a:ext>
            </a:extLst>
          </p:cNvPr>
          <p:cNvSpPr txBox="1"/>
          <p:nvPr/>
        </p:nvSpPr>
        <p:spPr>
          <a:xfrm>
            <a:off x="251520" y="5085185"/>
            <a:ext cx="4464496" cy="707886"/>
          </a:xfrm>
          <a:prstGeom prst="rect">
            <a:avLst/>
          </a:prstGeom>
          <a:noFill/>
        </p:spPr>
        <p:txBody>
          <a:bodyPr wrap="square" rtlCol="0">
            <a:spAutoFit/>
          </a:bodyPr>
          <a:lstStyle/>
          <a:p>
            <a:r>
              <a:rPr lang="en-US" sz="2000" dirty="0"/>
              <a:t>Marcos Zapata, ‘The Last Supper’, 1753, Cuzco Cathedral</a:t>
            </a:r>
          </a:p>
        </p:txBody>
      </p:sp>
      <p:sp>
        <p:nvSpPr>
          <p:cNvPr id="4" name="TextBox 3">
            <a:extLst>
              <a:ext uri="{FF2B5EF4-FFF2-40B4-BE49-F238E27FC236}">
                <a16:creationId xmlns:a16="http://schemas.microsoft.com/office/drawing/2014/main" id="{F5DA504F-58A6-7940-9610-C2D51A1A8C49}"/>
              </a:ext>
            </a:extLst>
          </p:cNvPr>
          <p:cNvSpPr txBox="1"/>
          <p:nvPr/>
        </p:nvSpPr>
        <p:spPr>
          <a:xfrm>
            <a:off x="5796136" y="1268760"/>
            <a:ext cx="2304256" cy="707886"/>
          </a:xfrm>
          <a:prstGeom prst="rect">
            <a:avLst/>
          </a:prstGeom>
          <a:noFill/>
        </p:spPr>
        <p:txBody>
          <a:bodyPr wrap="square" rtlCol="0">
            <a:spAutoFit/>
          </a:bodyPr>
          <a:lstStyle/>
          <a:p>
            <a:r>
              <a:rPr lang="en-GB" sz="2000" i="1" dirty="0"/>
              <a:t>An Arquebusier Angel</a:t>
            </a:r>
            <a:r>
              <a:rPr lang="en-GB" sz="2000" dirty="0"/>
              <a:t>, c.1680</a:t>
            </a:r>
            <a:endParaRPr lang="en-US" sz="2000" dirty="0"/>
          </a:p>
        </p:txBody>
      </p:sp>
    </p:spTree>
    <p:extLst>
      <p:ext uri="{BB962C8B-B14F-4D97-AF65-F5344CB8AC3E}">
        <p14:creationId xmlns:p14="http://schemas.microsoft.com/office/powerpoint/2010/main" val="8846874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78DF0-D866-F744-89CE-9B6DBC7D700A}"/>
              </a:ext>
            </a:extLst>
          </p:cNvPr>
          <p:cNvSpPr>
            <a:spLocks noGrp="1"/>
          </p:cNvSpPr>
          <p:nvPr>
            <p:ph type="title"/>
          </p:nvPr>
        </p:nvSpPr>
        <p:spPr>
          <a:xfrm>
            <a:off x="323528" y="188640"/>
            <a:ext cx="7056784" cy="709736"/>
          </a:xfrm>
        </p:spPr>
        <p:txBody>
          <a:bodyPr/>
          <a:lstStyle/>
          <a:p>
            <a:r>
              <a:rPr lang="en-US" b="1" dirty="0"/>
              <a:t>Concerns about ‘idolatry’</a:t>
            </a:r>
          </a:p>
        </p:txBody>
      </p:sp>
      <p:pic>
        <p:nvPicPr>
          <p:cNvPr id="4" name="Content Placeholder 3">
            <a:extLst>
              <a:ext uri="{FF2B5EF4-FFF2-40B4-BE49-F238E27FC236}">
                <a16:creationId xmlns:a16="http://schemas.microsoft.com/office/drawing/2014/main" id="{A7E48750-B642-6A4A-8137-D850C3B326CE}"/>
              </a:ext>
            </a:extLst>
          </p:cNvPr>
          <p:cNvPicPr>
            <a:picLocks noGrp="1" noChangeAspect="1"/>
          </p:cNvPicPr>
          <p:nvPr>
            <p:ph idx="1"/>
          </p:nvPr>
        </p:nvPicPr>
        <p:blipFill>
          <a:blip r:embed="rId2"/>
          <a:stretch>
            <a:fillRect/>
          </a:stretch>
        </p:blipFill>
        <p:spPr>
          <a:xfrm>
            <a:off x="467544" y="1268760"/>
            <a:ext cx="2806233" cy="4114800"/>
          </a:xfrm>
          <a:prstGeom prst="rect">
            <a:avLst/>
          </a:prstGeom>
        </p:spPr>
      </p:pic>
      <p:sp>
        <p:nvSpPr>
          <p:cNvPr id="5" name="TextBox 4">
            <a:extLst>
              <a:ext uri="{FF2B5EF4-FFF2-40B4-BE49-F238E27FC236}">
                <a16:creationId xmlns:a16="http://schemas.microsoft.com/office/drawing/2014/main" id="{6B27C700-85D4-884F-9B37-C528B53BDC9D}"/>
              </a:ext>
            </a:extLst>
          </p:cNvPr>
          <p:cNvSpPr txBox="1"/>
          <p:nvPr/>
        </p:nvSpPr>
        <p:spPr>
          <a:xfrm>
            <a:off x="3707904" y="1052736"/>
            <a:ext cx="5328592" cy="5447645"/>
          </a:xfrm>
          <a:prstGeom prst="rect">
            <a:avLst/>
          </a:prstGeom>
          <a:noFill/>
        </p:spPr>
        <p:txBody>
          <a:bodyPr wrap="square" rtlCol="0">
            <a:spAutoFit/>
          </a:bodyPr>
          <a:lstStyle/>
          <a:p>
            <a:r>
              <a:rPr lang="en-US" sz="2000" dirty="0"/>
              <a:t>Jesuit José de Acosta (1588) on ‘our Indians’ way of life and religiosity’:</a:t>
            </a:r>
          </a:p>
          <a:p>
            <a:r>
              <a:rPr lang="en-US" sz="2000" u="sng" dirty="0"/>
              <a:t> </a:t>
            </a:r>
          </a:p>
          <a:p>
            <a:r>
              <a:rPr lang="en-US" dirty="0"/>
              <a:t>‘They give worship to Christ and they serve their gods; they revere the Lord and they do not revere Him; . . . They venerate Him only in word, . . . they venerate Him, in short, only with the appearance of Christianity. They do not venerate Him from deep inside, they do not give true worship nor hold the faith in their hearts as is truly required. But what use is there to carry on?  [They] continue doing as their ancestors did.’</a:t>
            </a:r>
          </a:p>
        </p:txBody>
      </p:sp>
      <p:sp>
        <p:nvSpPr>
          <p:cNvPr id="3" name="TextBox 2">
            <a:extLst>
              <a:ext uri="{FF2B5EF4-FFF2-40B4-BE49-F238E27FC236}">
                <a16:creationId xmlns:a16="http://schemas.microsoft.com/office/drawing/2014/main" id="{2977A432-4081-D344-A2CE-066CE5F81A89}"/>
              </a:ext>
            </a:extLst>
          </p:cNvPr>
          <p:cNvSpPr txBox="1"/>
          <p:nvPr/>
        </p:nvSpPr>
        <p:spPr>
          <a:xfrm>
            <a:off x="323527" y="5517232"/>
            <a:ext cx="2950249" cy="1323439"/>
          </a:xfrm>
          <a:prstGeom prst="rect">
            <a:avLst/>
          </a:prstGeom>
          <a:noFill/>
        </p:spPr>
        <p:txBody>
          <a:bodyPr wrap="square" rtlCol="0">
            <a:spAutoFit/>
          </a:bodyPr>
          <a:lstStyle/>
          <a:p>
            <a:r>
              <a:rPr lang="en-US" sz="2000" dirty="0"/>
              <a:t>An Andean man punished for ‘idolatry’, from </a:t>
            </a:r>
            <a:r>
              <a:rPr lang="en-US" sz="2000" dirty="0" err="1"/>
              <a:t>Guamon</a:t>
            </a:r>
            <a:r>
              <a:rPr lang="en-US" sz="2000" dirty="0"/>
              <a:t> Poma, c. 1615</a:t>
            </a:r>
          </a:p>
        </p:txBody>
      </p:sp>
    </p:spTree>
    <p:extLst>
      <p:ext uri="{BB962C8B-B14F-4D97-AF65-F5344CB8AC3E}">
        <p14:creationId xmlns:p14="http://schemas.microsoft.com/office/powerpoint/2010/main" val="4110964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75144-D6BA-F344-9E96-5E6BF9409C7D}"/>
              </a:ext>
            </a:extLst>
          </p:cNvPr>
          <p:cNvSpPr>
            <a:spLocks noGrp="1"/>
          </p:cNvSpPr>
          <p:nvPr>
            <p:ph type="title"/>
          </p:nvPr>
        </p:nvSpPr>
        <p:spPr/>
        <p:txBody>
          <a:bodyPr/>
          <a:lstStyle/>
          <a:p>
            <a:pPr algn="l"/>
            <a:r>
              <a:rPr lang="en-US" sz="2400" b="1" dirty="0"/>
              <a:t>. . .  Nonetheless, many indigenous (and West-African) people embraced Christianity</a:t>
            </a:r>
          </a:p>
        </p:txBody>
      </p:sp>
      <p:sp>
        <p:nvSpPr>
          <p:cNvPr id="4" name="Text Placeholder 3">
            <a:extLst>
              <a:ext uri="{FF2B5EF4-FFF2-40B4-BE49-F238E27FC236}">
                <a16:creationId xmlns:a16="http://schemas.microsoft.com/office/drawing/2014/main" id="{DA669E30-CFCB-3746-978C-2E097E7EF5C9}"/>
              </a:ext>
            </a:extLst>
          </p:cNvPr>
          <p:cNvSpPr>
            <a:spLocks noGrp="1"/>
          </p:cNvSpPr>
          <p:nvPr>
            <p:ph type="body" idx="1"/>
          </p:nvPr>
        </p:nvSpPr>
        <p:spPr>
          <a:xfrm>
            <a:off x="179512" y="1772816"/>
            <a:ext cx="4702228" cy="1152127"/>
          </a:xfrm>
        </p:spPr>
        <p:txBody>
          <a:bodyPr/>
          <a:lstStyle/>
          <a:p>
            <a:r>
              <a:rPr lang="en-GB" sz="2000" b="0" dirty="0"/>
              <a:t>The Last Will and Testament of Don Miguel Damián</a:t>
            </a:r>
            <a:br>
              <a:rPr lang="en-GB" sz="2000" b="0" dirty="0"/>
            </a:br>
            <a:r>
              <a:rPr lang="en-GB" sz="1800" b="0" dirty="0"/>
              <a:t>Ink and watercolor on </a:t>
            </a:r>
            <a:r>
              <a:rPr lang="en-GB" sz="1800" b="0" i="1" dirty="0" err="1"/>
              <a:t>amatl</a:t>
            </a:r>
            <a:r>
              <a:rPr lang="en-GB" sz="1800" b="0" i="1" dirty="0"/>
              <a:t> </a:t>
            </a:r>
            <a:r>
              <a:rPr lang="en-GB" sz="1800" b="0" dirty="0"/>
              <a:t>paper, 1576</a:t>
            </a:r>
            <a:endParaRPr lang="en-US" sz="1800" b="0" dirty="0"/>
          </a:p>
        </p:txBody>
      </p:sp>
      <p:sp>
        <p:nvSpPr>
          <p:cNvPr id="3" name="Content Placeholder 2">
            <a:extLst>
              <a:ext uri="{FF2B5EF4-FFF2-40B4-BE49-F238E27FC236}">
                <a16:creationId xmlns:a16="http://schemas.microsoft.com/office/drawing/2014/main" id="{BA9F7E52-F5D9-754F-983A-F04C3F1966F0}"/>
              </a:ext>
            </a:extLst>
          </p:cNvPr>
          <p:cNvSpPr>
            <a:spLocks noGrp="1"/>
          </p:cNvSpPr>
          <p:nvPr>
            <p:ph sz="half" idx="2"/>
          </p:nvPr>
        </p:nvSpPr>
        <p:spPr>
          <a:xfrm>
            <a:off x="179512" y="3327002"/>
            <a:ext cx="4702228" cy="3201220"/>
          </a:xfrm>
        </p:spPr>
        <p:txBody>
          <a:bodyPr/>
          <a:lstStyle/>
          <a:p>
            <a:pPr marL="0" indent="0">
              <a:buNone/>
            </a:pPr>
            <a:r>
              <a:rPr lang="en-GB" dirty="0"/>
              <a:t>The indigenous Don Miguel Damián, deceased and wrapped in a shroud, is at the upper left in this list of his goods and heirs.</a:t>
            </a:r>
          </a:p>
          <a:p>
            <a:pPr marL="0" indent="0">
              <a:buNone/>
            </a:pPr>
            <a:r>
              <a:rPr lang="en-GB" dirty="0"/>
              <a:t>Circles with crosses represent money given to the church for masses and prayers to be said in his name. </a:t>
            </a:r>
            <a:endParaRPr lang="en-US" dirty="0"/>
          </a:p>
        </p:txBody>
      </p:sp>
      <p:sp>
        <p:nvSpPr>
          <p:cNvPr id="6" name="Text Placeholder 5">
            <a:extLst>
              <a:ext uri="{FF2B5EF4-FFF2-40B4-BE49-F238E27FC236}">
                <a16:creationId xmlns:a16="http://schemas.microsoft.com/office/drawing/2014/main" id="{92E2BD6E-7921-6E4B-836A-3E872AD102DF}"/>
              </a:ext>
            </a:extLst>
          </p:cNvPr>
          <p:cNvSpPr>
            <a:spLocks noGrp="1"/>
          </p:cNvSpPr>
          <p:nvPr>
            <p:ph type="body" sz="quarter" idx="3"/>
          </p:nvPr>
        </p:nvSpPr>
        <p:spPr/>
        <p:txBody>
          <a:bodyPr/>
          <a:lstStyle/>
          <a:p>
            <a:r>
              <a:rPr lang="en-US" dirty="0"/>
              <a:t> </a:t>
            </a:r>
          </a:p>
        </p:txBody>
      </p:sp>
      <p:sp>
        <p:nvSpPr>
          <p:cNvPr id="7" name="Content Placeholder 6">
            <a:extLst>
              <a:ext uri="{FF2B5EF4-FFF2-40B4-BE49-F238E27FC236}">
                <a16:creationId xmlns:a16="http://schemas.microsoft.com/office/drawing/2014/main" id="{FF211D9D-593C-FD40-ADB6-85E8A5BBD92C}"/>
              </a:ext>
            </a:extLst>
          </p:cNvPr>
          <p:cNvSpPr>
            <a:spLocks noGrp="1"/>
          </p:cNvSpPr>
          <p:nvPr>
            <p:ph sz="quarter" idx="4"/>
          </p:nvPr>
        </p:nvSpPr>
        <p:spPr/>
        <p:txBody>
          <a:bodyPr/>
          <a:lstStyle/>
          <a:p>
            <a:pPr marL="0" indent="0">
              <a:buNone/>
            </a:pPr>
            <a:r>
              <a:rPr lang="en-US" dirty="0"/>
              <a:t> </a:t>
            </a:r>
          </a:p>
        </p:txBody>
      </p:sp>
      <p:pic>
        <p:nvPicPr>
          <p:cNvPr id="5" name="Picture 4">
            <a:extLst>
              <a:ext uri="{FF2B5EF4-FFF2-40B4-BE49-F238E27FC236}">
                <a16:creationId xmlns:a16="http://schemas.microsoft.com/office/drawing/2014/main" id="{128B2D6F-2A39-3749-AB4A-0070C75D3575}"/>
              </a:ext>
            </a:extLst>
          </p:cNvPr>
          <p:cNvPicPr>
            <a:picLocks noChangeAspect="1"/>
          </p:cNvPicPr>
          <p:nvPr/>
        </p:nvPicPr>
        <p:blipFill>
          <a:blip r:embed="rId2"/>
          <a:stretch>
            <a:fillRect/>
          </a:stretch>
        </p:blipFill>
        <p:spPr>
          <a:xfrm>
            <a:off x="5004048" y="1422648"/>
            <a:ext cx="3805060" cy="4941168"/>
          </a:xfrm>
          <a:prstGeom prst="rect">
            <a:avLst/>
          </a:prstGeom>
        </p:spPr>
      </p:pic>
    </p:spTree>
    <p:extLst>
      <p:ext uri="{BB962C8B-B14F-4D97-AF65-F5344CB8AC3E}">
        <p14:creationId xmlns:p14="http://schemas.microsoft.com/office/powerpoint/2010/main" val="744061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18705-06A8-704A-A001-7C2EF624B2D1}"/>
              </a:ext>
            </a:extLst>
          </p:cNvPr>
          <p:cNvSpPr>
            <a:spLocks noGrp="1"/>
          </p:cNvSpPr>
          <p:nvPr>
            <p:ph type="title"/>
          </p:nvPr>
        </p:nvSpPr>
        <p:spPr>
          <a:xfrm>
            <a:off x="258131" y="248125"/>
            <a:ext cx="8428669" cy="1169513"/>
          </a:xfrm>
        </p:spPr>
        <p:txBody>
          <a:bodyPr/>
          <a:lstStyle/>
          <a:p>
            <a:pPr algn="l"/>
            <a:r>
              <a:rPr lang="en-US" b="1" dirty="0"/>
              <a:t>Syncretism</a:t>
            </a:r>
            <a:br>
              <a:rPr lang="en-US" dirty="0"/>
            </a:br>
            <a:r>
              <a:rPr lang="en-US" dirty="0"/>
              <a:t>   </a:t>
            </a:r>
            <a:r>
              <a:rPr lang="en-US" sz="3600" dirty="0" err="1"/>
              <a:t>santería</a:t>
            </a:r>
            <a:r>
              <a:rPr lang="en-US" sz="3600" dirty="0"/>
              <a:t>, vodou, candomblé</a:t>
            </a:r>
          </a:p>
        </p:txBody>
      </p:sp>
      <p:sp>
        <p:nvSpPr>
          <p:cNvPr id="5" name="Text Placeholder 4">
            <a:extLst>
              <a:ext uri="{FF2B5EF4-FFF2-40B4-BE49-F238E27FC236}">
                <a16:creationId xmlns:a16="http://schemas.microsoft.com/office/drawing/2014/main" id="{AEFF2D5D-B22F-2C4D-B71F-F8AABD285CE8}"/>
              </a:ext>
            </a:extLst>
          </p:cNvPr>
          <p:cNvSpPr>
            <a:spLocks noGrp="1"/>
          </p:cNvSpPr>
          <p:nvPr>
            <p:ph type="body" idx="1"/>
          </p:nvPr>
        </p:nvSpPr>
        <p:spPr>
          <a:xfrm>
            <a:off x="323528" y="1700807"/>
            <a:ext cx="4248472" cy="576065"/>
          </a:xfrm>
        </p:spPr>
        <p:txBody>
          <a:bodyPr/>
          <a:lstStyle/>
          <a:p>
            <a:r>
              <a:rPr lang="en-US" dirty="0"/>
              <a:t>‘the seven African powers’</a:t>
            </a:r>
          </a:p>
        </p:txBody>
      </p:sp>
      <p:pic>
        <p:nvPicPr>
          <p:cNvPr id="4" name="Content Placeholder 3">
            <a:extLst>
              <a:ext uri="{FF2B5EF4-FFF2-40B4-BE49-F238E27FC236}">
                <a16:creationId xmlns:a16="http://schemas.microsoft.com/office/drawing/2014/main" id="{9F162812-09FF-F144-B4EC-5AEF2FFA58BC}"/>
              </a:ext>
            </a:extLst>
          </p:cNvPr>
          <p:cNvPicPr>
            <a:picLocks noGrp="1" noChangeAspect="1"/>
          </p:cNvPicPr>
          <p:nvPr>
            <p:ph sz="half" idx="2"/>
          </p:nvPr>
        </p:nvPicPr>
        <p:blipFill>
          <a:blip r:embed="rId2"/>
          <a:stretch>
            <a:fillRect/>
          </a:stretch>
        </p:blipFill>
        <p:spPr>
          <a:xfrm>
            <a:off x="258131" y="2290124"/>
            <a:ext cx="4041774" cy="4319751"/>
          </a:xfrm>
          <a:prstGeom prst="rect">
            <a:avLst/>
          </a:prstGeom>
        </p:spPr>
      </p:pic>
      <p:sp>
        <p:nvSpPr>
          <p:cNvPr id="6" name="Text Placeholder 5">
            <a:extLst>
              <a:ext uri="{FF2B5EF4-FFF2-40B4-BE49-F238E27FC236}">
                <a16:creationId xmlns:a16="http://schemas.microsoft.com/office/drawing/2014/main" id="{96B37C42-3333-DB4E-A641-6A2CF38EF173}"/>
              </a:ext>
            </a:extLst>
          </p:cNvPr>
          <p:cNvSpPr>
            <a:spLocks noGrp="1"/>
          </p:cNvSpPr>
          <p:nvPr>
            <p:ph type="body" sz="quarter" idx="3"/>
          </p:nvPr>
        </p:nvSpPr>
        <p:spPr>
          <a:xfrm>
            <a:off x="4708046" y="5849009"/>
            <a:ext cx="4041775" cy="639762"/>
          </a:xfrm>
        </p:spPr>
        <p:txBody>
          <a:bodyPr/>
          <a:lstStyle/>
          <a:p>
            <a:r>
              <a:rPr lang="en-US" dirty="0"/>
              <a:t>Santa Barbara/Shango</a:t>
            </a:r>
          </a:p>
        </p:txBody>
      </p:sp>
      <p:pic>
        <p:nvPicPr>
          <p:cNvPr id="8" name="Content Placeholder 7">
            <a:extLst>
              <a:ext uri="{FF2B5EF4-FFF2-40B4-BE49-F238E27FC236}">
                <a16:creationId xmlns:a16="http://schemas.microsoft.com/office/drawing/2014/main" id="{86AC1996-B7E2-CE4A-A6EB-F23CC5D28070}"/>
              </a:ext>
            </a:extLst>
          </p:cNvPr>
          <p:cNvPicPr>
            <a:picLocks noGrp="1" noChangeAspect="1"/>
          </p:cNvPicPr>
          <p:nvPr>
            <p:ph sz="quarter" idx="4"/>
          </p:nvPr>
        </p:nvPicPr>
        <p:blipFill>
          <a:blip r:embed="rId3"/>
          <a:stretch>
            <a:fillRect/>
          </a:stretch>
        </p:blipFill>
        <p:spPr>
          <a:xfrm>
            <a:off x="4572000" y="2306284"/>
            <a:ext cx="4313869" cy="3248474"/>
          </a:xfrm>
          <a:prstGeom prst="rect">
            <a:avLst/>
          </a:prstGeom>
        </p:spPr>
      </p:pic>
    </p:spTree>
    <p:extLst>
      <p:ext uri="{BB962C8B-B14F-4D97-AF65-F5344CB8AC3E}">
        <p14:creationId xmlns:p14="http://schemas.microsoft.com/office/powerpoint/2010/main" val="11436271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6A727E9-C8CD-9B49-897B-FE3C47E5ACE3}"/>
              </a:ext>
            </a:extLst>
          </p:cNvPr>
          <p:cNvSpPr>
            <a:spLocks noGrp="1"/>
          </p:cNvSpPr>
          <p:nvPr>
            <p:ph type="title"/>
          </p:nvPr>
        </p:nvSpPr>
        <p:spPr/>
        <p:txBody>
          <a:bodyPr/>
          <a:lstStyle/>
          <a:p>
            <a:r>
              <a:rPr lang="en-US" b="1" dirty="0"/>
              <a:t>Colonial Society</a:t>
            </a:r>
          </a:p>
        </p:txBody>
      </p:sp>
      <p:sp>
        <p:nvSpPr>
          <p:cNvPr id="8" name="Content Placeholder 7">
            <a:extLst>
              <a:ext uri="{FF2B5EF4-FFF2-40B4-BE49-F238E27FC236}">
                <a16:creationId xmlns:a16="http://schemas.microsoft.com/office/drawing/2014/main" id="{4F1D11EC-CCA6-054A-B4B4-2400DFD037CF}"/>
              </a:ext>
            </a:extLst>
          </p:cNvPr>
          <p:cNvSpPr>
            <a:spLocks noGrp="1"/>
          </p:cNvSpPr>
          <p:nvPr>
            <p:ph idx="1"/>
          </p:nvPr>
        </p:nvSpPr>
        <p:spPr>
          <a:xfrm>
            <a:off x="658390" y="2743200"/>
            <a:ext cx="8018065" cy="2774032"/>
          </a:xfrm>
        </p:spPr>
        <p:txBody>
          <a:bodyPr/>
          <a:lstStyle/>
          <a:p>
            <a:r>
              <a:rPr lang="en-US" sz="4000" dirty="0"/>
              <a:t>Hierarchical and unequal</a:t>
            </a:r>
          </a:p>
          <a:p>
            <a:pPr marL="0" indent="0">
              <a:buNone/>
            </a:pPr>
            <a:endParaRPr lang="en-US" sz="4000" dirty="0"/>
          </a:p>
          <a:p>
            <a:r>
              <a:rPr lang="en-US" sz="4000" dirty="0"/>
              <a:t>Fluid and hybrid</a:t>
            </a:r>
          </a:p>
        </p:txBody>
      </p:sp>
    </p:spTree>
    <p:extLst>
      <p:ext uri="{BB962C8B-B14F-4D97-AF65-F5344CB8AC3E}">
        <p14:creationId xmlns:p14="http://schemas.microsoft.com/office/powerpoint/2010/main" val="2121791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a:extLst>
              <a:ext uri="{FF2B5EF4-FFF2-40B4-BE49-F238E27FC236}">
                <a16:creationId xmlns:a16="http://schemas.microsoft.com/office/drawing/2014/main" id="{47F3FFC5-D7D0-124F-8036-E77565B952AB}"/>
              </a:ext>
            </a:extLst>
          </p:cNvPr>
          <p:cNvSpPr>
            <a:spLocks noGrp="1" noChangeArrowheads="1"/>
          </p:cNvSpPr>
          <p:nvPr>
            <p:ph type="title"/>
          </p:nvPr>
        </p:nvSpPr>
        <p:spPr>
          <a:xfrm>
            <a:off x="685800" y="332656"/>
            <a:ext cx="7772400" cy="1503040"/>
          </a:xfrm>
        </p:spPr>
        <p:txBody>
          <a:bodyPr/>
          <a:lstStyle/>
          <a:p>
            <a:r>
              <a:rPr lang="en-US" altLang="en-US" sz="3200" b="1" dirty="0"/>
              <a:t>The Transatlantic Slave Trade in Colonial Latin America</a:t>
            </a:r>
            <a:br>
              <a:rPr lang="en-US" altLang="en-US" sz="3200" b="1" dirty="0"/>
            </a:br>
            <a:r>
              <a:rPr lang="en-US" altLang="en-US" sz="2800" b="1" dirty="0"/>
              <a:t>This time with correct figures. . . </a:t>
            </a:r>
            <a:endParaRPr lang="en-US" altLang="en-US" sz="3200" b="1" dirty="0"/>
          </a:p>
        </p:txBody>
      </p:sp>
      <p:sp>
        <p:nvSpPr>
          <p:cNvPr id="22530" name="Content Placeholder 2">
            <a:extLst>
              <a:ext uri="{FF2B5EF4-FFF2-40B4-BE49-F238E27FC236}">
                <a16:creationId xmlns:a16="http://schemas.microsoft.com/office/drawing/2014/main" id="{C684CAF2-50A8-5A4C-917B-C2C15CEA39B3}"/>
              </a:ext>
            </a:extLst>
          </p:cNvPr>
          <p:cNvSpPr>
            <a:spLocks noGrp="1" noChangeArrowheads="1"/>
          </p:cNvSpPr>
          <p:nvPr>
            <p:ph idx="1"/>
          </p:nvPr>
        </p:nvSpPr>
        <p:spPr>
          <a:xfrm>
            <a:off x="612676" y="1814804"/>
            <a:ext cx="7918648" cy="4283496"/>
          </a:xfrm>
        </p:spPr>
        <p:txBody>
          <a:bodyPr/>
          <a:lstStyle/>
          <a:p>
            <a:pPr marL="0" indent="0">
              <a:buFontTx/>
              <a:buNone/>
            </a:pPr>
            <a:r>
              <a:rPr lang="en-GB" altLang="en-US" sz="1800" dirty="0"/>
              <a:t>Over </a:t>
            </a:r>
            <a:r>
              <a:rPr lang="en-GB" altLang="en-US" sz="1800" b="1" dirty="0"/>
              <a:t>7,000,000</a:t>
            </a:r>
            <a:r>
              <a:rPr lang="en-GB" altLang="en-US" sz="1800" dirty="0"/>
              <a:t> Africans were brought as enslaved persons to Latin America during the colonial era (1492-1886).</a:t>
            </a:r>
          </a:p>
          <a:p>
            <a:pPr marL="0" indent="0">
              <a:buFontTx/>
              <a:buNone/>
            </a:pPr>
            <a:endParaRPr lang="en-GB" altLang="en-US" sz="1800" dirty="0"/>
          </a:p>
          <a:p>
            <a:pPr marL="0" indent="0">
              <a:buFontTx/>
              <a:buNone/>
            </a:pPr>
            <a:endParaRPr lang="en-GB" altLang="en-US" sz="1800" dirty="0"/>
          </a:p>
          <a:p>
            <a:pPr marL="0" indent="0">
              <a:buNone/>
            </a:pPr>
            <a:r>
              <a:rPr lang="en-GB" altLang="en-US" sz="1800" dirty="0"/>
              <a:t>Nearly </a:t>
            </a:r>
            <a:r>
              <a:rPr lang="en-GB" altLang="en-US" sz="1800" b="1" dirty="0"/>
              <a:t>1,000,000</a:t>
            </a:r>
            <a:r>
              <a:rPr lang="en-GB" altLang="en-US" sz="1800" dirty="0"/>
              <a:t> Africans were taken to Latin America between 1500 and 1650 alone. </a:t>
            </a:r>
          </a:p>
          <a:p>
            <a:pPr marL="0" indent="0">
              <a:buNone/>
            </a:pPr>
            <a:endParaRPr lang="en-GB" altLang="en-US" sz="1800" dirty="0"/>
          </a:p>
          <a:p>
            <a:pPr marL="0" indent="0">
              <a:buNone/>
            </a:pPr>
            <a:r>
              <a:rPr lang="en-GB" altLang="en-US" sz="1800" dirty="0"/>
              <a:t>During the same period less than half that number (roughly </a:t>
            </a:r>
            <a:r>
              <a:rPr lang="en-GB" altLang="en-US" sz="1800" b="1" dirty="0"/>
              <a:t>438,000</a:t>
            </a:r>
            <a:r>
              <a:rPr lang="en-GB" altLang="en-US" sz="1800" dirty="0"/>
              <a:t>) of Spaniards travelled to the Americas.</a:t>
            </a:r>
          </a:p>
          <a:p>
            <a:pPr marL="0" indent="0">
              <a:buFontTx/>
              <a:buNone/>
            </a:pPr>
            <a:endParaRPr lang="en-GB" altLang="en-US" sz="1800" dirty="0"/>
          </a:p>
          <a:p>
            <a:pPr marL="0" indent="0">
              <a:buFontTx/>
              <a:buNone/>
            </a:pPr>
            <a:endParaRPr lang="en-US" altLang="en-US" sz="1800" dirty="0"/>
          </a:p>
          <a:p>
            <a:pPr marL="0" indent="0">
              <a:buFontTx/>
              <a:buNone/>
            </a:pPr>
            <a:r>
              <a:rPr lang="en-US" altLang="en-US" sz="1800" dirty="0"/>
              <a:t>You can get much more detailed information from the Slave Voyages Database,  https://</a:t>
            </a:r>
            <a:r>
              <a:rPr lang="en-US" altLang="en-US" sz="1800" dirty="0" err="1"/>
              <a:t>www.slavevoyages.org</a:t>
            </a:r>
            <a:r>
              <a:rPr lang="en-US" altLang="en-US" sz="1800" dirty="0"/>
              <a:t>/assessment/estimates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E04693E3-B918-E44E-872C-77AD6659B34E}"/>
              </a:ext>
            </a:extLst>
          </p:cNvPr>
          <p:cNvSpPr>
            <a:spLocks noGrp="1" noChangeArrowheads="1"/>
          </p:cNvSpPr>
          <p:nvPr>
            <p:ph type="ctrTitle"/>
          </p:nvPr>
        </p:nvSpPr>
        <p:spPr>
          <a:xfrm>
            <a:off x="-9067800" y="-571500"/>
            <a:ext cx="7772400" cy="1143000"/>
          </a:xfrm>
        </p:spPr>
        <p:txBody>
          <a:bodyPr/>
          <a:lstStyle/>
          <a:p>
            <a:pPr eaLnBrk="1" hangingPunct="1"/>
            <a:endParaRPr lang="en-US" altLang="en-US"/>
          </a:p>
        </p:txBody>
      </p:sp>
      <p:pic>
        <p:nvPicPr>
          <p:cNvPr id="15363" name="Picture 4" descr="casta-cabrera">
            <a:extLst>
              <a:ext uri="{FF2B5EF4-FFF2-40B4-BE49-F238E27FC236}">
                <a16:creationId xmlns:a16="http://schemas.microsoft.com/office/drawing/2014/main" id="{90FF67BF-F490-ED4A-A2B9-BE7BE1B70B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084727"/>
            <a:ext cx="6324600" cy="496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1">
            <a:extLst>
              <a:ext uri="{FF2B5EF4-FFF2-40B4-BE49-F238E27FC236}">
                <a16:creationId xmlns:a16="http://schemas.microsoft.com/office/drawing/2014/main" id="{DC56A70E-D2EC-2E45-A870-3A244BCD2BAF}"/>
              </a:ext>
            </a:extLst>
          </p:cNvPr>
          <p:cNvSpPr txBox="1">
            <a:spLocks noChangeArrowheads="1"/>
          </p:cNvSpPr>
          <p:nvPr/>
        </p:nvSpPr>
        <p:spPr bwMode="auto">
          <a:xfrm>
            <a:off x="179512" y="5949281"/>
            <a:ext cx="878497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000" dirty="0"/>
              <a:t>José de </a:t>
            </a:r>
            <a:r>
              <a:rPr lang="en-US" altLang="en-US" sz="2000" dirty="0" err="1"/>
              <a:t>Alcíbar</a:t>
            </a:r>
            <a:r>
              <a:rPr lang="en-US" altLang="en-US" sz="2000" dirty="0"/>
              <a:t> (attrib.), </a:t>
            </a:r>
            <a:r>
              <a:rPr lang="en-US" altLang="en-US" sz="2000" i="1" dirty="0"/>
              <a:t>From a Spanish Man and a Black Woman a Mulatto is Born </a:t>
            </a:r>
            <a:r>
              <a:rPr lang="en-US" altLang="en-US" sz="2000" dirty="0"/>
              <a:t>(Denver Art Museum, c.1760-70)</a:t>
            </a:r>
          </a:p>
        </p:txBody>
      </p:sp>
      <p:sp>
        <p:nvSpPr>
          <p:cNvPr id="2" name="TextBox 1">
            <a:extLst>
              <a:ext uri="{FF2B5EF4-FFF2-40B4-BE49-F238E27FC236}">
                <a16:creationId xmlns:a16="http://schemas.microsoft.com/office/drawing/2014/main" id="{82024063-426E-9A43-BAE1-F10A07BF948D}"/>
              </a:ext>
            </a:extLst>
          </p:cNvPr>
          <p:cNvSpPr txBox="1"/>
          <p:nvPr/>
        </p:nvSpPr>
        <p:spPr>
          <a:xfrm>
            <a:off x="251520" y="200834"/>
            <a:ext cx="8712968" cy="830997"/>
          </a:xfrm>
          <a:prstGeom prst="rect">
            <a:avLst/>
          </a:prstGeom>
          <a:noFill/>
        </p:spPr>
        <p:txBody>
          <a:bodyPr wrap="square" rtlCol="0">
            <a:spAutoFit/>
          </a:bodyPr>
          <a:lstStyle/>
          <a:p>
            <a:r>
              <a:rPr lang="en-US" b="1" dirty="0"/>
              <a:t>The Formation of a ‘Hybrid’, Multicultural, Multi-ethnic Colonial Society</a:t>
            </a:r>
          </a:p>
        </p:txBody>
      </p:sp>
      <p:sp>
        <p:nvSpPr>
          <p:cNvPr id="4" name="TextBox 3">
            <a:extLst>
              <a:ext uri="{FF2B5EF4-FFF2-40B4-BE49-F238E27FC236}">
                <a16:creationId xmlns:a16="http://schemas.microsoft.com/office/drawing/2014/main" id="{595429A4-2274-9745-B3DA-2C65E66B0B48}"/>
              </a:ext>
            </a:extLst>
          </p:cNvPr>
          <p:cNvSpPr txBox="1"/>
          <p:nvPr/>
        </p:nvSpPr>
        <p:spPr>
          <a:xfrm>
            <a:off x="6648128" y="1916832"/>
            <a:ext cx="2244352" cy="2677656"/>
          </a:xfrm>
          <a:prstGeom prst="rect">
            <a:avLst/>
          </a:prstGeom>
          <a:noFill/>
        </p:spPr>
        <p:txBody>
          <a:bodyPr wrap="square" rtlCol="0">
            <a:spAutoFit/>
          </a:bodyPr>
          <a:lstStyle/>
          <a:p>
            <a:r>
              <a:rPr lang="en-US" u="sng" dirty="0"/>
              <a:t>One Key Point</a:t>
            </a:r>
            <a:endParaRPr lang="en-US" dirty="0"/>
          </a:p>
          <a:p>
            <a:endParaRPr lang="en-US" dirty="0"/>
          </a:p>
          <a:p>
            <a:r>
              <a:rPr lang="en-US" dirty="0"/>
              <a:t>‘race’ or ‘caste’ was central to structuring colonial society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F54E6-4ACC-0F49-8292-2CBDF0604DA2}"/>
              </a:ext>
            </a:extLst>
          </p:cNvPr>
          <p:cNvSpPr>
            <a:spLocks noGrp="1"/>
          </p:cNvSpPr>
          <p:nvPr>
            <p:ph type="title"/>
          </p:nvPr>
        </p:nvSpPr>
        <p:spPr>
          <a:xfrm>
            <a:off x="179512" y="188640"/>
            <a:ext cx="8784976" cy="1443316"/>
          </a:xfrm>
        </p:spPr>
        <p:txBody>
          <a:bodyPr/>
          <a:lstStyle/>
          <a:p>
            <a:pPr marL="0" indent="0">
              <a:buNone/>
            </a:pPr>
            <a:r>
              <a:rPr lang="en-US" sz="2800" b="1" dirty="0" err="1"/>
              <a:t>Colonisers</a:t>
            </a:r>
            <a:r>
              <a:rPr lang="en-US" sz="2800" b="1" dirty="0"/>
              <a:t> and the </a:t>
            </a:r>
            <a:r>
              <a:rPr lang="en-US" sz="2800" b="1" dirty="0" err="1"/>
              <a:t>colonised</a:t>
            </a:r>
            <a:r>
              <a:rPr lang="en-US" sz="2800" b="1" dirty="0"/>
              <a:t>/enslaved interacted in many ways.  </a:t>
            </a:r>
            <a:br>
              <a:rPr lang="en-US" sz="2800" b="1" dirty="0"/>
            </a:br>
            <a:r>
              <a:rPr lang="en-US" sz="2800" b="1" dirty="0"/>
              <a:t>This lecture will explore cultural interactions</a:t>
            </a:r>
          </a:p>
        </p:txBody>
      </p:sp>
      <p:sp>
        <p:nvSpPr>
          <p:cNvPr id="3" name="Content Placeholder 2">
            <a:extLst>
              <a:ext uri="{FF2B5EF4-FFF2-40B4-BE49-F238E27FC236}">
                <a16:creationId xmlns:a16="http://schemas.microsoft.com/office/drawing/2014/main" id="{53A6169E-3C66-554F-9EA3-21744DE8C36E}"/>
              </a:ext>
            </a:extLst>
          </p:cNvPr>
          <p:cNvSpPr>
            <a:spLocks noGrp="1"/>
          </p:cNvSpPr>
          <p:nvPr>
            <p:ph idx="1"/>
          </p:nvPr>
        </p:nvSpPr>
        <p:spPr>
          <a:xfrm>
            <a:off x="685800" y="1981200"/>
            <a:ext cx="7772400" cy="4688160"/>
          </a:xfrm>
        </p:spPr>
        <p:txBody>
          <a:bodyPr/>
          <a:lstStyle/>
          <a:p>
            <a:pPr lvl="1">
              <a:buFont typeface="Arial" panose="020B0604020202020204" pitchFamily="34" charset="0"/>
              <a:buChar char="•"/>
            </a:pPr>
            <a:r>
              <a:rPr lang="en-US" dirty="0"/>
              <a:t>Everyday life</a:t>
            </a:r>
          </a:p>
          <a:p>
            <a:pPr lvl="1">
              <a:buFont typeface="Arial" panose="020B0604020202020204" pitchFamily="34" charset="0"/>
              <a:buChar char="•"/>
            </a:pPr>
            <a:r>
              <a:rPr lang="en-US" dirty="0"/>
              <a:t>Religious cultures</a:t>
            </a:r>
          </a:p>
          <a:p>
            <a:pPr marL="457200" lvl="1" indent="0">
              <a:buNone/>
            </a:pPr>
            <a:endParaRPr lang="en-US" dirty="0"/>
          </a:p>
          <a:p>
            <a:pPr marL="457200" lvl="1" indent="0">
              <a:buNone/>
            </a:pPr>
            <a:endParaRPr lang="en-US" dirty="0"/>
          </a:p>
        </p:txBody>
      </p:sp>
      <p:pic>
        <p:nvPicPr>
          <p:cNvPr id="5" name="Picture 4">
            <a:extLst>
              <a:ext uri="{FF2B5EF4-FFF2-40B4-BE49-F238E27FC236}">
                <a16:creationId xmlns:a16="http://schemas.microsoft.com/office/drawing/2014/main" id="{633A7D30-0665-5E48-BF3B-E7A4A75080B6}"/>
              </a:ext>
            </a:extLst>
          </p:cNvPr>
          <p:cNvPicPr>
            <a:picLocks noChangeAspect="1"/>
          </p:cNvPicPr>
          <p:nvPr/>
        </p:nvPicPr>
        <p:blipFill>
          <a:blip r:embed="rId2"/>
          <a:stretch>
            <a:fillRect/>
          </a:stretch>
        </p:blipFill>
        <p:spPr>
          <a:xfrm>
            <a:off x="323528" y="3037502"/>
            <a:ext cx="1917700" cy="2679700"/>
          </a:xfrm>
          <a:prstGeom prst="rect">
            <a:avLst/>
          </a:prstGeom>
        </p:spPr>
      </p:pic>
      <p:pic>
        <p:nvPicPr>
          <p:cNvPr id="6" name="Content Placeholder 3">
            <a:extLst>
              <a:ext uri="{FF2B5EF4-FFF2-40B4-BE49-F238E27FC236}">
                <a16:creationId xmlns:a16="http://schemas.microsoft.com/office/drawing/2014/main" id="{06CDB296-85F7-D542-BABF-C3E0AC69B187}"/>
              </a:ext>
            </a:extLst>
          </p:cNvPr>
          <p:cNvPicPr>
            <a:picLocks noChangeAspect="1"/>
          </p:cNvPicPr>
          <p:nvPr/>
        </p:nvPicPr>
        <p:blipFill>
          <a:blip r:embed="rId3"/>
          <a:srcRect l="-67463" r="-67463"/>
          <a:stretch>
            <a:fillRect/>
          </a:stretch>
        </p:blipFill>
        <p:spPr bwMode="auto">
          <a:xfrm>
            <a:off x="3131840" y="1803648"/>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6E037D6A-257D-8249-8697-BE3EE2A54944}"/>
              </a:ext>
            </a:extLst>
          </p:cNvPr>
          <p:cNvSpPr txBox="1"/>
          <p:nvPr/>
        </p:nvSpPr>
        <p:spPr>
          <a:xfrm>
            <a:off x="4067944" y="5969497"/>
            <a:ext cx="4896544" cy="707886"/>
          </a:xfrm>
          <a:prstGeom prst="rect">
            <a:avLst/>
          </a:prstGeom>
          <a:noFill/>
        </p:spPr>
        <p:txBody>
          <a:bodyPr wrap="square" rtlCol="0">
            <a:spAutoFit/>
          </a:bodyPr>
          <a:lstStyle/>
          <a:p>
            <a:pPr algn="r"/>
            <a:r>
              <a:rPr lang="en-US" sz="2000" dirty="0"/>
              <a:t>Gonzalo Fernández de Oviedo’s image of a hammock (1535) </a:t>
            </a:r>
          </a:p>
        </p:txBody>
      </p:sp>
      <p:sp>
        <p:nvSpPr>
          <p:cNvPr id="4" name="TextBox 3">
            <a:extLst>
              <a:ext uri="{FF2B5EF4-FFF2-40B4-BE49-F238E27FC236}">
                <a16:creationId xmlns:a16="http://schemas.microsoft.com/office/drawing/2014/main" id="{00818E1B-1793-F243-942D-5BDF3C84CA5B}"/>
              </a:ext>
            </a:extLst>
          </p:cNvPr>
          <p:cNvSpPr txBox="1"/>
          <p:nvPr/>
        </p:nvSpPr>
        <p:spPr>
          <a:xfrm>
            <a:off x="179512" y="6004227"/>
            <a:ext cx="3528392" cy="707886"/>
          </a:xfrm>
          <a:prstGeom prst="rect">
            <a:avLst/>
          </a:prstGeom>
          <a:noFill/>
        </p:spPr>
        <p:txBody>
          <a:bodyPr wrap="square" rtlCol="0">
            <a:spAutoFit/>
          </a:bodyPr>
          <a:lstStyle/>
          <a:p>
            <a:r>
              <a:rPr lang="en-US" sz="2000" dirty="0"/>
              <a:t>A colonial </a:t>
            </a:r>
            <a:r>
              <a:rPr lang="en-GB" sz="2000" i="1" dirty="0" err="1"/>
              <a:t>ángel</a:t>
            </a:r>
            <a:r>
              <a:rPr lang="en-GB" sz="2000" i="1" dirty="0"/>
              <a:t> </a:t>
            </a:r>
            <a:r>
              <a:rPr lang="en-GB" sz="2000" i="1" dirty="0" err="1"/>
              <a:t>arcabucero</a:t>
            </a:r>
            <a:r>
              <a:rPr lang="en-GB" sz="2000" i="1" dirty="0"/>
              <a:t> </a:t>
            </a:r>
            <a:r>
              <a:rPr lang="en-GB" sz="2000" dirty="0"/>
              <a:t>(or angel with an arquebus)</a:t>
            </a:r>
            <a:endParaRPr lang="en-US" sz="2000" dirty="0"/>
          </a:p>
        </p:txBody>
      </p:sp>
    </p:spTree>
    <p:extLst>
      <p:ext uri="{BB962C8B-B14F-4D97-AF65-F5344CB8AC3E}">
        <p14:creationId xmlns:p14="http://schemas.microsoft.com/office/powerpoint/2010/main" val="1655682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62BED530-5568-E840-A819-CB3F29026594}"/>
              </a:ext>
            </a:extLst>
          </p:cNvPr>
          <p:cNvSpPr>
            <a:spLocks noGrp="1" noChangeArrowheads="1"/>
          </p:cNvSpPr>
          <p:nvPr>
            <p:ph type="title"/>
          </p:nvPr>
        </p:nvSpPr>
        <p:spPr>
          <a:xfrm>
            <a:off x="-9601200" y="1219200"/>
            <a:ext cx="7772400" cy="1143000"/>
          </a:xfrm>
        </p:spPr>
        <p:txBody>
          <a:bodyPr/>
          <a:lstStyle/>
          <a:p>
            <a:pPr eaLnBrk="1" hangingPunct="1"/>
            <a:endParaRPr lang="en-US" altLang="en-US"/>
          </a:p>
        </p:txBody>
      </p:sp>
      <p:sp>
        <p:nvSpPr>
          <p:cNvPr id="17410" name="Rectangle 3">
            <a:extLst>
              <a:ext uri="{FF2B5EF4-FFF2-40B4-BE49-F238E27FC236}">
                <a16:creationId xmlns:a16="http://schemas.microsoft.com/office/drawing/2014/main" id="{E6EE66AB-2C86-544C-9E09-008043385FE6}"/>
              </a:ext>
            </a:extLst>
          </p:cNvPr>
          <p:cNvSpPr>
            <a:spLocks noGrp="1" noChangeArrowheads="1"/>
          </p:cNvSpPr>
          <p:nvPr>
            <p:ph type="body" idx="1"/>
          </p:nvPr>
        </p:nvSpPr>
        <p:spPr>
          <a:xfrm>
            <a:off x="-11658600" y="1752600"/>
            <a:ext cx="7772400" cy="4114800"/>
          </a:xfrm>
        </p:spPr>
        <p:txBody>
          <a:bodyPr/>
          <a:lstStyle/>
          <a:p>
            <a:pPr eaLnBrk="1" hangingPunct="1"/>
            <a:endParaRPr lang="en-US" altLang="en-US"/>
          </a:p>
        </p:txBody>
      </p:sp>
      <p:sp>
        <p:nvSpPr>
          <p:cNvPr id="2" name="TextBox 1">
            <a:extLst>
              <a:ext uri="{FF2B5EF4-FFF2-40B4-BE49-F238E27FC236}">
                <a16:creationId xmlns:a16="http://schemas.microsoft.com/office/drawing/2014/main" id="{04D6B0AC-9775-D74A-9F9E-CA56FE3469C8}"/>
              </a:ext>
            </a:extLst>
          </p:cNvPr>
          <p:cNvSpPr txBox="1"/>
          <p:nvPr/>
        </p:nvSpPr>
        <p:spPr>
          <a:xfrm>
            <a:off x="179512" y="4185575"/>
            <a:ext cx="5886332" cy="2246769"/>
          </a:xfrm>
          <a:prstGeom prst="rect">
            <a:avLst/>
          </a:prstGeom>
          <a:noFill/>
        </p:spPr>
        <p:txBody>
          <a:bodyPr wrap="square" rtlCol="0">
            <a:spAutoFit/>
          </a:bodyPr>
          <a:lstStyle/>
          <a:p>
            <a:r>
              <a:rPr lang="en-US" sz="2000" dirty="0"/>
              <a:t>José Joaquín </a:t>
            </a:r>
            <a:r>
              <a:rPr lang="en-US" sz="2000" dirty="0" err="1"/>
              <a:t>Magón</a:t>
            </a:r>
            <a:r>
              <a:rPr lang="en-US" sz="2000" dirty="0"/>
              <a:t>, </a:t>
            </a:r>
            <a:r>
              <a:rPr lang="en-US" sz="2000" i="1" dirty="0"/>
              <a:t>From a </a:t>
            </a:r>
            <a:r>
              <a:rPr lang="en-US" sz="2000" i="1" dirty="0" err="1"/>
              <a:t>Mulato</a:t>
            </a:r>
            <a:r>
              <a:rPr lang="en-US" sz="2000" i="1" dirty="0"/>
              <a:t> and a Mestiza is Born a Quadroon</a:t>
            </a:r>
            <a:r>
              <a:rPr lang="en-US" sz="2000" dirty="0"/>
              <a:t>, c.1770, Museo de </a:t>
            </a:r>
            <a:r>
              <a:rPr lang="en-US" sz="2000" dirty="0" err="1"/>
              <a:t>Antropología</a:t>
            </a:r>
            <a:r>
              <a:rPr lang="en-US" sz="2000" dirty="0"/>
              <a:t>, Madrid.</a:t>
            </a:r>
          </a:p>
          <a:p>
            <a:endParaRPr lang="en-US" sz="2000" dirty="0"/>
          </a:p>
          <a:p>
            <a:r>
              <a:rPr lang="en-US" sz="2000" dirty="0"/>
              <a:t>This is an example of a Mexican ‘Casta Painting’: these 18</a:t>
            </a:r>
            <a:r>
              <a:rPr lang="en-US" sz="2000" baseline="30000" dirty="0"/>
              <a:t>th</a:t>
            </a:r>
            <a:r>
              <a:rPr lang="en-US" sz="2000" dirty="0"/>
              <a:t>-century paintings depict interracial  colonial families.</a:t>
            </a:r>
          </a:p>
        </p:txBody>
      </p:sp>
      <p:sp>
        <p:nvSpPr>
          <p:cNvPr id="3" name="TextBox 2">
            <a:extLst>
              <a:ext uri="{FF2B5EF4-FFF2-40B4-BE49-F238E27FC236}">
                <a16:creationId xmlns:a16="http://schemas.microsoft.com/office/drawing/2014/main" id="{8A394F1E-8364-D047-B5E1-45DE83A74B1D}"/>
              </a:ext>
            </a:extLst>
          </p:cNvPr>
          <p:cNvSpPr txBox="1"/>
          <p:nvPr/>
        </p:nvSpPr>
        <p:spPr>
          <a:xfrm>
            <a:off x="5652120" y="425656"/>
            <a:ext cx="3312368" cy="4878606"/>
          </a:xfrm>
          <a:prstGeom prst="rect">
            <a:avLst/>
          </a:prstGeom>
          <a:noFill/>
        </p:spPr>
        <p:txBody>
          <a:bodyPr wrap="square" rtlCol="0">
            <a:spAutoFit/>
          </a:bodyPr>
          <a:lstStyle/>
          <a:p>
            <a:r>
              <a:rPr lang="en-US" b="1" dirty="0"/>
              <a:t>Everyday Life in the Indies</a:t>
            </a:r>
          </a:p>
          <a:p>
            <a:endParaRPr lang="en-US" dirty="0"/>
          </a:p>
          <a:p>
            <a:r>
              <a:rPr lang="en-US" dirty="0"/>
              <a:t>How can we study this?</a:t>
            </a:r>
          </a:p>
          <a:p>
            <a:endParaRPr lang="en-US" dirty="0"/>
          </a:p>
          <a:p>
            <a:r>
              <a:rPr lang="en-US" dirty="0"/>
              <a:t>Some sources: </a:t>
            </a:r>
          </a:p>
          <a:p>
            <a:pPr marL="342900" indent="-342900">
              <a:buFont typeface="Arial" panose="020B0604020202020204" pitchFamily="34" charset="0"/>
              <a:buChar char="•"/>
            </a:pPr>
            <a:r>
              <a:rPr lang="en-US" dirty="0"/>
              <a:t>Court records </a:t>
            </a:r>
          </a:p>
          <a:p>
            <a:pPr marL="342900" indent="-342900">
              <a:buFont typeface="Arial" panose="020B0604020202020204" pitchFamily="34" charset="0"/>
              <a:buChar char="•"/>
            </a:pPr>
            <a:r>
              <a:rPr lang="en-US" dirty="0"/>
              <a:t>Letters</a:t>
            </a:r>
          </a:p>
          <a:p>
            <a:pPr marL="342900" indent="-342900">
              <a:buFont typeface="Arial" panose="020B0604020202020204" pitchFamily="34" charset="0"/>
              <a:buChar char="•"/>
            </a:pPr>
            <a:r>
              <a:rPr lang="en-US" dirty="0"/>
              <a:t>Material culture</a:t>
            </a:r>
          </a:p>
          <a:p>
            <a:endParaRPr lang="en-US" dirty="0"/>
          </a:p>
          <a:p>
            <a:endParaRPr lang="en-US" dirty="0"/>
          </a:p>
          <a:p>
            <a:endParaRPr lang="en-US" dirty="0"/>
          </a:p>
        </p:txBody>
      </p:sp>
      <p:pic>
        <p:nvPicPr>
          <p:cNvPr id="5" name="Picture 4" descr="A picture containing text, sitting&#10;&#10;Description automatically generated">
            <a:extLst>
              <a:ext uri="{FF2B5EF4-FFF2-40B4-BE49-F238E27FC236}">
                <a16:creationId xmlns:a16="http://schemas.microsoft.com/office/drawing/2014/main" id="{CEB2C322-9A57-6241-9295-74958D9FD089}"/>
              </a:ext>
            </a:extLst>
          </p:cNvPr>
          <p:cNvPicPr>
            <a:picLocks noChangeAspect="1"/>
          </p:cNvPicPr>
          <p:nvPr/>
        </p:nvPicPr>
        <p:blipFill>
          <a:blip r:embed="rId2"/>
          <a:stretch>
            <a:fillRect/>
          </a:stretch>
        </p:blipFill>
        <p:spPr>
          <a:xfrm>
            <a:off x="467544" y="410615"/>
            <a:ext cx="4590008" cy="377496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3D95C-0F24-6A4B-875B-16DF494918BB}"/>
              </a:ext>
            </a:extLst>
          </p:cNvPr>
          <p:cNvSpPr>
            <a:spLocks noGrp="1"/>
          </p:cNvSpPr>
          <p:nvPr>
            <p:ph type="title"/>
          </p:nvPr>
        </p:nvSpPr>
        <p:spPr>
          <a:xfrm>
            <a:off x="685800" y="260648"/>
            <a:ext cx="7772400" cy="1143000"/>
          </a:xfrm>
        </p:spPr>
        <p:txBody>
          <a:bodyPr/>
          <a:lstStyle/>
          <a:p>
            <a:pPr marL="342900" indent="-342900"/>
            <a:r>
              <a:rPr lang="en-US" b="1" dirty="0"/>
              <a:t>Court records</a:t>
            </a:r>
          </a:p>
        </p:txBody>
      </p:sp>
      <p:sp>
        <p:nvSpPr>
          <p:cNvPr id="3" name="Content Placeholder 2">
            <a:extLst>
              <a:ext uri="{FF2B5EF4-FFF2-40B4-BE49-F238E27FC236}">
                <a16:creationId xmlns:a16="http://schemas.microsoft.com/office/drawing/2014/main" id="{DE0ACF9A-5FA7-804F-965F-26F837157391}"/>
              </a:ext>
            </a:extLst>
          </p:cNvPr>
          <p:cNvSpPr>
            <a:spLocks noGrp="1"/>
          </p:cNvSpPr>
          <p:nvPr>
            <p:ph idx="1"/>
          </p:nvPr>
        </p:nvSpPr>
        <p:spPr>
          <a:xfrm>
            <a:off x="323528" y="1752600"/>
            <a:ext cx="8640960" cy="4844752"/>
          </a:xfrm>
        </p:spPr>
        <p:txBody>
          <a:bodyPr/>
          <a:lstStyle/>
          <a:p>
            <a:r>
              <a:rPr lang="en-US" dirty="0"/>
              <a:t>Colonial society was very litigious!</a:t>
            </a:r>
          </a:p>
          <a:p>
            <a:r>
              <a:rPr lang="en-US" dirty="0"/>
              <a:t>Domestic disputes between husbands and wives, petitions from enslaved men and women, conflicts between </a:t>
            </a:r>
            <a:r>
              <a:rPr lang="en-US" dirty="0" err="1"/>
              <a:t>neighbours</a:t>
            </a:r>
            <a:r>
              <a:rPr lang="en-US" dirty="0"/>
              <a:t> (violence, insults, lawsuits) . . . </a:t>
            </a:r>
          </a:p>
          <a:p>
            <a:r>
              <a:rPr lang="en-US" dirty="0"/>
              <a:t>Good source of information about gender norms</a:t>
            </a:r>
          </a:p>
          <a:p>
            <a:r>
              <a:rPr lang="en-US" dirty="0"/>
              <a:t>Reveal the central role of </a:t>
            </a:r>
            <a:r>
              <a:rPr lang="en-US" i="1" dirty="0" err="1"/>
              <a:t>honour</a:t>
            </a:r>
            <a:r>
              <a:rPr lang="en-US" i="1" dirty="0"/>
              <a:t>.</a:t>
            </a:r>
          </a:p>
          <a:p>
            <a:endParaRPr lang="en-US" dirty="0"/>
          </a:p>
        </p:txBody>
      </p:sp>
    </p:spTree>
    <p:extLst>
      <p:ext uri="{BB962C8B-B14F-4D97-AF65-F5344CB8AC3E}">
        <p14:creationId xmlns:p14="http://schemas.microsoft.com/office/powerpoint/2010/main" val="1368396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3EBF5A-03D3-5549-AC07-3A4BBCA688D4}"/>
              </a:ext>
            </a:extLst>
          </p:cNvPr>
          <p:cNvSpPr>
            <a:spLocks noGrp="1"/>
          </p:cNvSpPr>
          <p:nvPr>
            <p:ph type="title"/>
          </p:nvPr>
        </p:nvSpPr>
        <p:spPr>
          <a:xfrm>
            <a:off x="179512" y="188640"/>
            <a:ext cx="6480720" cy="1152128"/>
          </a:xfrm>
        </p:spPr>
        <p:txBody>
          <a:bodyPr/>
          <a:lstStyle/>
          <a:p>
            <a:pPr algn="l"/>
            <a:r>
              <a:rPr lang="en-US" sz="2800" b="1" dirty="0"/>
              <a:t>Many people went to court</a:t>
            </a:r>
          </a:p>
        </p:txBody>
      </p:sp>
      <p:pic>
        <p:nvPicPr>
          <p:cNvPr id="8" name="Content Placeholder 7">
            <a:extLst>
              <a:ext uri="{FF2B5EF4-FFF2-40B4-BE49-F238E27FC236}">
                <a16:creationId xmlns:a16="http://schemas.microsoft.com/office/drawing/2014/main" id="{75557362-3D0D-2A48-98F7-FDEA7F151A11}"/>
              </a:ext>
            </a:extLst>
          </p:cNvPr>
          <p:cNvPicPr>
            <a:picLocks noGrp="1" noChangeAspect="1"/>
          </p:cNvPicPr>
          <p:nvPr>
            <p:ph idx="1"/>
          </p:nvPr>
        </p:nvPicPr>
        <p:blipFill>
          <a:blip r:embed="rId3"/>
          <a:stretch>
            <a:fillRect/>
          </a:stretch>
        </p:blipFill>
        <p:spPr>
          <a:xfrm>
            <a:off x="611560" y="1916832"/>
            <a:ext cx="2764631" cy="4114800"/>
          </a:xfrm>
          <a:prstGeom prst="rect">
            <a:avLst/>
          </a:prstGeom>
        </p:spPr>
      </p:pic>
      <p:sp>
        <p:nvSpPr>
          <p:cNvPr id="9" name="Rectangle 8">
            <a:extLst>
              <a:ext uri="{FF2B5EF4-FFF2-40B4-BE49-F238E27FC236}">
                <a16:creationId xmlns:a16="http://schemas.microsoft.com/office/drawing/2014/main" id="{3155EA61-0589-034A-8D18-548832BA6237}"/>
              </a:ext>
            </a:extLst>
          </p:cNvPr>
          <p:cNvSpPr/>
          <p:nvPr/>
        </p:nvSpPr>
        <p:spPr>
          <a:xfrm>
            <a:off x="3707904" y="1916832"/>
            <a:ext cx="5040560" cy="4462760"/>
          </a:xfrm>
          <a:prstGeom prst="rect">
            <a:avLst/>
          </a:prstGeom>
        </p:spPr>
        <p:txBody>
          <a:bodyPr wrap="square">
            <a:spAutoFit/>
          </a:bodyPr>
          <a:lstStyle/>
          <a:p>
            <a:r>
              <a:rPr lang="en-GB" dirty="0"/>
              <a:t>The first page of a petition by the African-born, </a:t>
            </a:r>
            <a:r>
              <a:rPr lang="en-GB"/>
              <a:t>nonliterate enslaved man named </a:t>
            </a:r>
            <a:r>
              <a:rPr lang="en-GB" dirty="0" err="1"/>
              <a:t>Agustín</a:t>
            </a:r>
            <a:r>
              <a:rPr lang="en-GB" dirty="0"/>
              <a:t> </a:t>
            </a:r>
            <a:r>
              <a:rPr lang="en-GB" dirty="0" err="1"/>
              <a:t>Carabali</a:t>
            </a:r>
            <a:r>
              <a:rPr lang="en-GB" dirty="0"/>
              <a:t>.</a:t>
            </a:r>
          </a:p>
          <a:p>
            <a:endParaRPr lang="en-GB" dirty="0"/>
          </a:p>
          <a:p>
            <a:r>
              <a:rPr lang="en-GB" dirty="0"/>
              <a:t>It was submitted to the court in Lima in 1790. </a:t>
            </a:r>
          </a:p>
          <a:p>
            <a:endParaRPr lang="en-GB" dirty="0"/>
          </a:p>
          <a:p>
            <a:r>
              <a:rPr lang="en-GB" dirty="0" err="1"/>
              <a:t>Carabali</a:t>
            </a:r>
            <a:r>
              <a:rPr lang="en-GB" dirty="0"/>
              <a:t> accused his owner of abuse.</a:t>
            </a:r>
          </a:p>
          <a:p>
            <a:endParaRPr lang="en-GB" dirty="0"/>
          </a:p>
          <a:p>
            <a:endParaRPr lang="en-GB" dirty="0"/>
          </a:p>
          <a:p>
            <a:r>
              <a:rPr lang="en-GB" sz="2000" dirty="0"/>
              <a:t>From Peru’s </a:t>
            </a:r>
            <a:r>
              <a:rPr lang="en-GB" sz="2000" dirty="0" err="1"/>
              <a:t>Archivo</a:t>
            </a:r>
            <a:r>
              <a:rPr lang="en-GB" sz="2000" dirty="0"/>
              <a:t> General de la </a:t>
            </a:r>
            <a:r>
              <a:rPr lang="en-GB" sz="2000" dirty="0" err="1"/>
              <a:t>Nación</a:t>
            </a:r>
            <a:r>
              <a:rPr lang="en-GB" sz="2000" dirty="0"/>
              <a:t>.</a:t>
            </a:r>
          </a:p>
        </p:txBody>
      </p:sp>
    </p:spTree>
    <p:extLst>
      <p:ext uri="{BB962C8B-B14F-4D97-AF65-F5344CB8AC3E}">
        <p14:creationId xmlns:p14="http://schemas.microsoft.com/office/powerpoint/2010/main" val="2870117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88ADE-7FE5-C644-AF70-7C024C1784C2}"/>
              </a:ext>
            </a:extLst>
          </p:cNvPr>
          <p:cNvSpPr>
            <a:spLocks noGrp="1"/>
          </p:cNvSpPr>
          <p:nvPr>
            <p:ph type="title"/>
          </p:nvPr>
        </p:nvSpPr>
        <p:spPr>
          <a:xfrm>
            <a:off x="467544" y="272842"/>
            <a:ext cx="7772400" cy="1143000"/>
          </a:xfrm>
        </p:spPr>
        <p:txBody>
          <a:bodyPr/>
          <a:lstStyle/>
          <a:p>
            <a:pPr marL="342900" indent="-342900"/>
            <a:br>
              <a:rPr lang="en-US" dirty="0"/>
            </a:br>
            <a:r>
              <a:rPr lang="en-US" dirty="0"/>
              <a:t>Letters (just one example)</a:t>
            </a:r>
            <a:br>
              <a:rPr lang="en-US" dirty="0"/>
            </a:br>
            <a:endParaRPr lang="en-US" dirty="0"/>
          </a:p>
        </p:txBody>
      </p:sp>
      <p:pic>
        <p:nvPicPr>
          <p:cNvPr id="4" name="Content Placeholder 3">
            <a:extLst>
              <a:ext uri="{FF2B5EF4-FFF2-40B4-BE49-F238E27FC236}">
                <a16:creationId xmlns:a16="http://schemas.microsoft.com/office/drawing/2014/main" id="{B30E2DC0-0552-5340-94EA-27F65BDE5771}"/>
              </a:ext>
            </a:extLst>
          </p:cNvPr>
          <p:cNvPicPr>
            <a:picLocks noGrp="1" noChangeAspect="1"/>
          </p:cNvPicPr>
          <p:nvPr>
            <p:ph idx="1"/>
          </p:nvPr>
        </p:nvPicPr>
        <p:blipFill>
          <a:blip r:embed="rId2"/>
          <a:stretch>
            <a:fillRect/>
          </a:stretch>
        </p:blipFill>
        <p:spPr>
          <a:xfrm>
            <a:off x="1165121" y="1628800"/>
            <a:ext cx="6669741" cy="4114800"/>
          </a:xfrm>
          <a:prstGeom prst="rect">
            <a:avLst/>
          </a:prstGeom>
        </p:spPr>
      </p:pic>
      <p:sp>
        <p:nvSpPr>
          <p:cNvPr id="5" name="TextBox 4">
            <a:extLst>
              <a:ext uri="{FF2B5EF4-FFF2-40B4-BE49-F238E27FC236}">
                <a16:creationId xmlns:a16="http://schemas.microsoft.com/office/drawing/2014/main" id="{58AA54BD-E852-BF4C-8015-40DF667840CF}"/>
              </a:ext>
            </a:extLst>
          </p:cNvPr>
          <p:cNvSpPr txBox="1"/>
          <p:nvPr/>
        </p:nvSpPr>
        <p:spPr>
          <a:xfrm>
            <a:off x="899592" y="5877272"/>
            <a:ext cx="7128792" cy="707886"/>
          </a:xfrm>
          <a:prstGeom prst="rect">
            <a:avLst/>
          </a:prstGeom>
          <a:noFill/>
        </p:spPr>
        <p:txBody>
          <a:bodyPr wrap="square" rtlCol="0">
            <a:spAutoFit/>
          </a:bodyPr>
          <a:lstStyle/>
          <a:p>
            <a:r>
              <a:rPr lang="en-GB" sz="2000" dirty="0">
                <a:effectLst/>
              </a:rPr>
              <a:t>Farewell letter sent by José Miguel Carrera to his wife Mercedes </a:t>
            </a:r>
            <a:r>
              <a:rPr lang="en-GB" sz="2000" dirty="0" err="1">
                <a:effectLst/>
              </a:rPr>
              <a:t>Fontecilla</a:t>
            </a:r>
            <a:r>
              <a:rPr lang="en-GB" sz="2000" dirty="0">
                <a:effectLst/>
              </a:rPr>
              <a:t>, 4 Sept. 1821 .</a:t>
            </a:r>
            <a:endParaRPr lang="en-US" sz="2000" dirty="0"/>
          </a:p>
        </p:txBody>
      </p:sp>
    </p:spTree>
    <p:extLst>
      <p:ext uri="{BB962C8B-B14F-4D97-AF65-F5344CB8AC3E}">
        <p14:creationId xmlns:p14="http://schemas.microsoft.com/office/powerpoint/2010/main" val="2702933748"/>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7067</TotalTime>
  <Words>1238</Words>
  <Application>Microsoft Macintosh PowerPoint</Application>
  <PresentationFormat>On-screen Show (4:3)</PresentationFormat>
  <Paragraphs>117</Paragraphs>
  <Slides>24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Garamond</vt:lpstr>
      <vt:lpstr>Blank Presentation</vt:lpstr>
      <vt:lpstr>Colonial Society and Culture</vt:lpstr>
      <vt:lpstr>A Reminder of Last Week’s Topics</vt:lpstr>
      <vt:lpstr>The Transatlantic Slave Trade in Colonial Latin America This time with correct figures. . . </vt:lpstr>
      <vt:lpstr>PowerPoint Presentation</vt:lpstr>
      <vt:lpstr>Colonisers and the colonised/enslaved interacted in many ways.   This lecture will explore cultural interactions</vt:lpstr>
      <vt:lpstr>PowerPoint Presentation</vt:lpstr>
      <vt:lpstr>Court records</vt:lpstr>
      <vt:lpstr>Many people went to court</vt:lpstr>
      <vt:lpstr> Letters (just one example) </vt:lpstr>
      <vt:lpstr>‘Escribanos’, ‘Tintorillos’ or Public Writers</vt:lpstr>
      <vt:lpstr> Material Culture (‘stuff’) </vt:lpstr>
      <vt:lpstr>New food cultures</vt:lpstr>
      <vt:lpstr>Moqueca  a Brazilian stew made with coconut milk and palm oil, served with rice. The name comes from a word in the Kimbundu language of Angola.</vt:lpstr>
      <vt:lpstr>The ‘Columbian Exchange’  (Here is a rather Euro-centric map of what was a much more global process)</vt:lpstr>
      <vt:lpstr>Pre-Colonial agriculture did not usually require fences</vt:lpstr>
      <vt:lpstr>Some indigenous cultures did embrace European livestock</vt:lpstr>
      <vt:lpstr>PowerPoint Presentation</vt:lpstr>
      <vt:lpstr>Hybrid Material Cultures  Taino Zemis</vt:lpstr>
      <vt:lpstr>Religion  another site of hybridity</vt:lpstr>
      <vt:lpstr>Colonial Catholicism </vt:lpstr>
      <vt:lpstr>Concerns about ‘idolatry’</vt:lpstr>
      <vt:lpstr>. . .  Nonetheless, many indigenous (and West-African) people embraced Christianity</vt:lpstr>
      <vt:lpstr>Syncretism    santería, vodou, candomblé</vt:lpstr>
      <vt:lpstr>Colonial Society</vt:lpstr>
    </vt:vector>
  </TitlesOfParts>
  <Company>Rebecca Earle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Earle User</dc:creator>
  <cp:lastModifiedBy>Earle, Rebecca</cp:lastModifiedBy>
  <cp:revision>432</cp:revision>
  <dcterms:created xsi:type="dcterms:W3CDTF">2010-11-02T12:55:15Z</dcterms:created>
  <dcterms:modified xsi:type="dcterms:W3CDTF">2023-11-23T09:30:51Z</dcterms:modified>
</cp:coreProperties>
</file>