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</p:sldIdLst>
  <p:sldSz cx="18288000" cy="10287000"/>
  <p:notesSz cx="6858000" cy="9144000"/>
  <p:embeddedFontLst>
    <p:embeddedFont>
      <p:font typeface="Anton" charset="1" panose="00000500000000000000"/>
      <p:regular r:id="rId43"/>
    </p:embeddedFont>
    <p:embeddedFont>
      <p:font typeface="Prompt Bold" charset="1" panose="00000800000000000000"/>
      <p:regular r:id="rId44"/>
    </p:embeddedFont>
    <p:embeddedFont>
      <p:font typeface="Prompt" charset="1" panose="00000500000000000000"/>
      <p:regular r:id="rId45"/>
    </p:embeddedFont>
    <p:embeddedFont>
      <p:font typeface="Prompt Semi-Bold" charset="1" panose="00000700000000000000"/>
      <p:regular r:id="rId46"/>
    </p:embeddedFont>
    <p:embeddedFont>
      <p:font typeface="Canva Sans" charset="1" panose="020B0503030501040103"/>
      <p:regular r:id="rId47"/>
    </p:embeddedFont>
    <p:embeddedFont>
      <p:font typeface="Canva Sans Bold" charset="1" panose="020B0803030501040103"/>
      <p:regular r:id="rId48"/>
    </p:embeddedFont>
    <p:embeddedFont>
      <p:font typeface="Prompt Italics" charset="1" panose="00000500000000000000"/>
      <p:regular r:id="rId4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slides/slide32.xml" Type="http://schemas.openxmlformats.org/officeDocument/2006/relationships/slide"/><Relationship Id="rId38" Target="slides/slide33.xml" Type="http://schemas.openxmlformats.org/officeDocument/2006/relationships/slide"/><Relationship Id="rId39" Target="slides/slide34.xml" Type="http://schemas.openxmlformats.org/officeDocument/2006/relationships/slide"/><Relationship Id="rId4" Target="theme/theme1.xml" Type="http://schemas.openxmlformats.org/officeDocument/2006/relationships/theme"/><Relationship Id="rId40" Target="slides/slide35.xml" Type="http://schemas.openxmlformats.org/officeDocument/2006/relationships/slide"/><Relationship Id="rId41" Target="slides/slide36.xml" Type="http://schemas.openxmlformats.org/officeDocument/2006/relationships/slide"/><Relationship Id="rId42" Target="slides/slide37.xml" Type="http://schemas.openxmlformats.org/officeDocument/2006/relationships/slide"/><Relationship Id="rId43" Target="fonts/font43.fntdata" Type="http://schemas.openxmlformats.org/officeDocument/2006/relationships/font"/><Relationship Id="rId44" Target="fonts/font44.fntdata" Type="http://schemas.openxmlformats.org/officeDocument/2006/relationships/font"/><Relationship Id="rId45" Target="fonts/font45.fntdata" Type="http://schemas.openxmlformats.org/officeDocument/2006/relationships/font"/><Relationship Id="rId46" Target="fonts/font46.fntdata" Type="http://schemas.openxmlformats.org/officeDocument/2006/relationships/font"/><Relationship Id="rId47" Target="fonts/font47.fntdata" Type="http://schemas.openxmlformats.org/officeDocument/2006/relationships/font"/><Relationship Id="rId48" Target="fonts/font48.fntdata" Type="http://schemas.openxmlformats.org/officeDocument/2006/relationships/font"/><Relationship Id="rId49" Target="fonts/font49.fntdata" Type="http://schemas.openxmlformats.org/officeDocument/2006/relationships/font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13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14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15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16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Relationship Id="rId4" Target="../media/image19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Relationship Id="rId4" Target="../media/image20.jpe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Relationship Id="rId4" Target="../media/image21.jpe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Relationship Id="rId4" Target="../media/image22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Relationship Id="rId4" Target="../media/image23.pn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Relationship Id="rId4" Target="../media/image24.pn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Relationship Id="rId4" Target="../media/image25.pn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Relationship Id="rId4" Target="../media/image26.jpe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Relationship Id="rId4" Target="../media/image27.jpe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Relationship Id="rId4" Target="../media/image28.jpe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Relationship Id="rId4" Target="../media/image29.pn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Relationship Id="rId4" Target="../media/image30.png" Type="http://schemas.openxmlformats.org/officeDocument/2006/relationships/image"/><Relationship Id="rId5" Target="../media/image31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Relationship Id="rId4" Target="../media/image32.jpe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Relationship Id="rId4" Target="../media/image33.jpeg" Type="http://schemas.openxmlformats.org/officeDocument/2006/relationships/image"/></Relationships>
</file>

<file path=ppt/slides/_rels/slide3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34.jpeg" Type="http://schemas.openxmlformats.org/officeDocument/2006/relationships/image"/></Relationships>
</file>

<file path=ppt/slides/_rels/slide3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/Relationships>
</file>

<file path=ppt/slides/_rels/slide3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35.jpeg" Type="http://schemas.openxmlformats.org/officeDocument/2006/relationships/image"/></Relationships>
</file>

<file path=ppt/slides/_rels/slide3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/Relationships>
</file>

<file path=ppt/slides/_rels/slide3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/Relationships>
</file>

<file path=ppt/slides/_rels/slide3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6.png" Type="http://schemas.openxmlformats.org/officeDocument/2006/relationships/image"/><Relationship Id="rId3" Target="../media/image37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12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12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800000">
            <a:off x="-252688" y="-1897140"/>
            <a:ext cx="18793375" cy="14081280"/>
          </a:xfrm>
          <a:custGeom>
            <a:avLst/>
            <a:gdLst/>
            <a:ahLst/>
            <a:cxnLst/>
            <a:rect r="r" b="b" t="t" l="l"/>
            <a:pathLst>
              <a:path h="14081280" w="18793375">
                <a:moveTo>
                  <a:pt x="0" y="0"/>
                </a:moveTo>
                <a:lnTo>
                  <a:pt x="18793376" y="0"/>
                </a:lnTo>
                <a:lnTo>
                  <a:pt x="18793376" y="14081280"/>
                </a:lnTo>
                <a:lnTo>
                  <a:pt x="0" y="140812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78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337872" y="792994"/>
            <a:ext cx="13875410" cy="8708024"/>
            <a:chOff x="0" y="0"/>
            <a:chExt cx="3654429" cy="2293471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654429" cy="2293471"/>
            </a:xfrm>
            <a:custGeom>
              <a:avLst/>
              <a:gdLst/>
              <a:ahLst/>
              <a:cxnLst/>
              <a:rect r="r" b="b" t="t" l="l"/>
              <a:pathLst>
                <a:path h="2293471" w="3654429">
                  <a:moveTo>
                    <a:pt x="0" y="0"/>
                  </a:moveTo>
                  <a:lnTo>
                    <a:pt x="3654429" y="0"/>
                  </a:lnTo>
                  <a:lnTo>
                    <a:pt x="3654429" y="2293471"/>
                  </a:lnTo>
                  <a:lnTo>
                    <a:pt x="0" y="2293471"/>
                  </a:lnTo>
                  <a:close/>
                </a:path>
              </a:pathLst>
            </a:custGeom>
            <a:solidFill>
              <a:srgbClr val="EDE9DD">
                <a:alpha val="52941"/>
              </a:srgbClr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19050"/>
              <a:ext cx="3654429" cy="227442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78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2962862" y="2035506"/>
            <a:ext cx="12362277" cy="6156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249"/>
              </a:lnSpc>
            </a:pPr>
            <a:r>
              <a:rPr lang="en-US" sz="12999" spc="246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The eighteenth century in Latin America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162084"/>
            <a:ext cx="17779180" cy="9962832"/>
            <a:chOff x="0" y="0"/>
            <a:chExt cx="6371657" cy="357045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70454"/>
            </a:xfrm>
            <a:custGeom>
              <a:avLst/>
              <a:gdLst/>
              <a:ahLst/>
              <a:cxnLst/>
              <a:rect r="r" b="b" t="t" l="l"/>
              <a:pathLst>
                <a:path h="3570454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54778"/>
                  </a:lnTo>
                  <a:cubicBezTo>
                    <a:pt x="6371657" y="3563435"/>
                    <a:pt x="6364638" y="3570454"/>
                    <a:pt x="6355981" y="3570454"/>
                  </a:cubicBezTo>
                  <a:lnTo>
                    <a:pt x="15676" y="3570454"/>
                  </a:lnTo>
                  <a:cubicBezTo>
                    <a:pt x="7018" y="3570454"/>
                    <a:pt x="0" y="3563435"/>
                    <a:pt x="0" y="3554778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544013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99029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>
            <a:off x="1679493" y="1019175"/>
            <a:ext cx="6439827" cy="9525"/>
          </a:xfrm>
          <a:prstGeom prst="line">
            <a:avLst/>
          </a:prstGeom>
          <a:ln cap="rnd" w="19050">
            <a:solidFill>
              <a:srgbClr val="EDE9DD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9768599" y="-1504559"/>
            <a:ext cx="8519401" cy="11791559"/>
          </a:xfrm>
          <a:custGeom>
            <a:avLst/>
            <a:gdLst/>
            <a:ahLst/>
            <a:cxnLst/>
            <a:rect r="r" b="b" t="t" l="l"/>
            <a:pathLst>
              <a:path h="11791559" w="8519401">
                <a:moveTo>
                  <a:pt x="0" y="0"/>
                </a:moveTo>
                <a:lnTo>
                  <a:pt x="8519401" y="0"/>
                </a:lnTo>
                <a:lnTo>
                  <a:pt x="8519401" y="11791559"/>
                </a:lnTo>
                <a:lnTo>
                  <a:pt x="0" y="1179155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02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442881"/>
            <a:ext cx="4292510" cy="4810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15"/>
              </a:lnSpc>
            </a:pPr>
            <a:r>
              <a:rPr lang="en-US" sz="3377" spc="-50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Monarchic change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771182" y="3673696"/>
            <a:ext cx="8372818" cy="50984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5079"/>
              </a:lnSpc>
              <a:buFont typeface="Arial"/>
              <a:buChar char="•"/>
            </a:pPr>
            <a:r>
              <a:rPr lang="en-US" sz="3999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Fr</a:t>
            </a:r>
            <a:r>
              <a:rPr lang="en-US" sz="3999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ance and Charles II himself backed Bourbon prince Phillip d’Anjou (grandson of Louis XIV).</a:t>
            </a:r>
          </a:p>
          <a:p>
            <a:pPr algn="l" marL="863599" indent="-431800" lvl="1">
              <a:lnSpc>
                <a:spcPts val="5079"/>
              </a:lnSpc>
              <a:buFont typeface="Arial"/>
              <a:buChar char="•"/>
            </a:pPr>
            <a:r>
              <a:rPr lang="en-US" sz="3999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England, Dutch Republic, Austria and Holy Roman Empire backed Hapsburg Holy Roman Emperor Charles.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590129" y="1644457"/>
            <a:ext cx="7988806" cy="1571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sz="4500">
                <a:solidFill>
                  <a:srgbClr val="EDE9DD"/>
                </a:solidFill>
                <a:latin typeface="Anton"/>
                <a:ea typeface="Anton"/>
                <a:cs typeface="Anton"/>
                <a:sym typeface="Anton"/>
              </a:rPr>
              <a:t>War</a:t>
            </a:r>
            <a:r>
              <a:rPr lang="en-US" sz="4500">
                <a:solidFill>
                  <a:srgbClr val="EDE9DD"/>
                </a:solidFill>
                <a:latin typeface="Anton"/>
                <a:ea typeface="Anton"/>
                <a:cs typeface="Anton"/>
                <a:sym typeface="Anton"/>
              </a:rPr>
              <a:t> of the Spanish Succession </a:t>
            </a:r>
          </a:p>
          <a:p>
            <a:pPr algn="l">
              <a:lnSpc>
                <a:spcPts val="6299"/>
              </a:lnSpc>
            </a:pPr>
            <a:r>
              <a:rPr lang="en-US" sz="4500">
                <a:solidFill>
                  <a:srgbClr val="EDE9DD"/>
                </a:solidFill>
                <a:latin typeface="Anton"/>
                <a:ea typeface="Anton"/>
                <a:cs typeface="Anton"/>
                <a:sym typeface="Anton"/>
              </a:rPr>
              <a:t> 1701-1714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3149053" y="9277350"/>
            <a:ext cx="6385922" cy="438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00"/>
              </a:lnSpc>
            </a:pPr>
            <a:r>
              <a:rPr lang="en-US" sz="3000" spc="-44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Battle of Blenheim, 1704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162084"/>
            <a:ext cx="17779180" cy="9962832"/>
            <a:chOff x="0" y="0"/>
            <a:chExt cx="6371657" cy="357045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70454"/>
            </a:xfrm>
            <a:custGeom>
              <a:avLst/>
              <a:gdLst/>
              <a:ahLst/>
              <a:cxnLst/>
              <a:rect r="r" b="b" t="t" l="l"/>
              <a:pathLst>
                <a:path h="3570454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54778"/>
                  </a:lnTo>
                  <a:cubicBezTo>
                    <a:pt x="6371657" y="3563435"/>
                    <a:pt x="6364638" y="3570454"/>
                    <a:pt x="6355981" y="3570454"/>
                  </a:cubicBezTo>
                  <a:lnTo>
                    <a:pt x="15676" y="3570454"/>
                  </a:lnTo>
                  <a:cubicBezTo>
                    <a:pt x="7018" y="3570454"/>
                    <a:pt x="0" y="3563435"/>
                    <a:pt x="0" y="3554778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544013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99029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4567589" y="244811"/>
            <a:ext cx="13341441" cy="9622514"/>
          </a:xfrm>
          <a:custGeom>
            <a:avLst/>
            <a:gdLst/>
            <a:ahLst/>
            <a:cxnLst/>
            <a:rect r="r" b="b" t="t" l="l"/>
            <a:pathLst>
              <a:path h="9622514" w="13341441">
                <a:moveTo>
                  <a:pt x="0" y="0"/>
                </a:moveTo>
                <a:lnTo>
                  <a:pt x="13341440" y="0"/>
                </a:lnTo>
                <a:lnTo>
                  <a:pt x="13341440" y="9622514"/>
                </a:lnTo>
                <a:lnTo>
                  <a:pt x="0" y="96225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590129" y="284131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02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79493" y="314611"/>
            <a:ext cx="2282840" cy="9477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15"/>
              </a:lnSpc>
            </a:pPr>
            <a:r>
              <a:rPr lang="en-US" b="true" sz="3377" spc="-50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Mon</a:t>
            </a:r>
            <a:r>
              <a:rPr lang="en-US" b="true" sz="3377" spc="-50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archic change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90129" y="1731124"/>
            <a:ext cx="3713282" cy="77241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69"/>
              </a:lnSpc>
            </a:pPr>
          </a:p>
          <a:p>
            <a:pPr algn="l">
              <a:lnSpc>
                <a:spcPts val="4069"/>
              </a:lnSpc>
            </a:pPr>
            <a:r>
              <a:rPr lang="en-US" b="true" sz="3699" u="none">
                <a:solidFill>
                  <a:srgbClr val="EDE9DD"/>
                </a:solidFill>
                <a:latin typeface="Prompt Bold"/>
                <a:ea typeface="Prompt Bold"/>
                <a:cs typeface="Prompt Bold"/>
                <a:sym typeface="Prompt Bold"/>
              </a:rPr>
              <a:t>Treaties of Utrecht</a:t>
            </a:r>
            <a:r>
              <a:rPr lang="en-US" sz="3699" u="none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 (1713) and </a:t>
            </a:r>
            <a:r>
              <a:rPr lang="en-US" b="true" sz="3699" u="none">
                <a:solidFill>
                  <a:srgbClr val="EDE9DD"/>
                </a:solidFill>
                <a:latin typeface="Prompt Bold"/>
                <a:ea typeface="Prompt Bold"/>
                <a:cs typeface="Prompt Bold"/>
                <a:sym typeface="Prompt Bold"/>
              </a:rPr>
              <a:t>Rastatt</a:t>
            </a:r>
            <a:r>
              <a:rPr lang="en-US" sz="3699" u="none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 (1714) allocated the eastern port</a:t>
            </a:r>
            <a:r>
              <a:rPr lang="en-US" b="true" sz="3699" u="none">
                <a:solidFill>
                  <a:srgbClr val="EDE9DD"/>
                </a:solidFill>
                <a:latin typeface="Prompt Bold"/>
                <a:ea typeface="Prompt Bold"/>
                <a:cs typeface="Prompt Bold"/>
                <a:sym typeface="Prompt Bold"/>
              </a:rPr>
              <a:t>ions of Spain’s European empire to Austria</a:t>
            </a:r>
            <a:r>
              <a:rPr lang="en-US" sz="3699" u="none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, and the Iberian portion to </a:t>
            </a:r>
            <a:r>
              <a:rPr lang="en-US" b="true" sz="3699" u="none">
                <a:solidFill>
                  <a:srgbClr val="EDE9DD"/>
                </a:solidFill>
                <a:latin typeface="Prompt Bold"/>
                <a:ea typeface="Prompt Bold"/>
                <a:cs typeface="Prompt Bold"/>
                <a:sym typeface="Prompt Bold"/>
              </a:rPr>
              <a:t>Phillip d’Anjou.</a:t>
            </a:r>
          </a:p>
          <a:p>
            <a:pPr algn="l">
              <a:lnSpc>
                <a:spcPts val="4069"/>
              </a:lnSpc>
            </a:pP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0" y="162084"/>
            <a:ext cx="17779180" cy="9962832"/>
            <a:chOff x="0" y="0"/>
            <a:chExt cx="6371657" cy="357045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70454"/>
            </a:xfrm>
            <a:custGeom>
              <a:avLst/>
              <a:gdLst/>
              <a:ahLst/>
              <a:cxnLst/>
              <a:rect r="r" b="b" t="t" l="l"/>
              <a:pathLst>
                <a:path h="3570454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54778"/>
                  </a:lnTo>
                  <a:cubicBezTo>
                    <a:pt x="6371657" y="3563435"/>
                    <a:pt x="6364638" y="3570454"/>
                    <a:pt x="6355981" y="3570454"/>
                  </a:cubicBezTo>
                  <a:lnTo>
                    <a:pt x="15676" y="3570454"/>
                  </a:lnTo>
                  <a:cubicBezTo>
                    <a:pt x="7018" y="3570454"/>
                    <a:pt x="0" y="3563435"/>
                    <a:pt x="0" y="3554778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544013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99029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10865041" y="0"/>
            <a:ext cx="7422959" cy="10124916"/>
          </a:xfrm>
          <a:custGeom>
            <a:avLst/>
            <a:gdLst/>
            <a:ahLst/>
            <a:cxnLst/>
            <a:rect r="r" b="b" t="t" l="l"/>
            <a:pathLst>
              <a:path h="10124916" w="7422959">
                <a:moveTo>
                  <a:pt x="0" y="0"/>
                </a:moveTo>
                <a:lnTo>
                  <a:pt x="7422959" y="0"/>
                </a:lnTo>
                <a:lnTo>
                  <a:pt x="7422959" y="10124916"/>
                </a:lnTo>
                <a:lnTo>
                  <a:pt x="0" y="1012491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590428" y="383683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02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79493" y="547973"/>
            <a:ext cx="4148962" cy="4810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15"/>
              </a:lnSpc>
            </a:pPr>
            <a:r>
              <a:rPr lang="en-US" b="true" sz="3377" spc="-50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Mon</a:t>
            </a:r>
            <a:r>
              <a:rPr lang="en-US" b="true" sz="3377" spc="-50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archic change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757812" y="2688747"/>
            <a:ext cx="9541326" cy="36093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98829" indent="-399415" lvl="1">
              <a:lnSpc>
                <a:spcPts val="4069"/>
              </a:lnSpc>
              <a:buFont typeface="Arial"/>
              <a:buChar char="•"/>
            </a:pPr>
            <a:r>
              <a:rPr lang="en-US" sz="3699" spc="-55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Bourbon Spain became an ally of Bourbon France.</a:t>
            </a:r>
          </a:p>
          <a:p>
            <a:pPr algn="l" marL="798829" indent="-399415" lvl="1">
              <a:lnSpc>
                <a:spcPts val="4069"/>
              </a:lnSpc>
              <a:buFont typeface="Arial"/>
              <a:buChar char="•"/>
            </a:pPr>
            <a:r>
              <a:rPr lang="en-US" sz="3699" spc="-55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Britain acquired the </a:t>
            </a:r>
            <a:r>
              <a:rPr lang="en-US" sz="3699" i="true" spc="-55">
                <a:solidFill>
                  <a:srgbClr val="EDE9DD"/>
                </a:solidFill>
                <a:latin typeface="Prompt Italics"/>
                <a:ea typeface="Prompt Italics"/>
                <a:cs typeface="Prompt Italics"/>
                <a:sym typeface="Prompt Italics"/>
              </a:rPr>
              <a:t>asiento</a:t>
            </a:r>
            <a:r>
              <a:rPr lang="en-US" sz="3699" spc="-55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 –the lucrative contract to ship enslaved Africans to Spain’s American colonies. </a:t>
            </a:r>
          </a:p>
          <a:p>
            <a:pPr algn="l" marL="798829" indent="-399415" lvl="1">
              <a:lnSpc>
                <a:spcPts val="4069"/>
              </a:lnSpc>
              <a:buFont typeface="Arial"/>
              <a:buChar char="•"/>
            </a:pPr>
            <a:r>
              <a:rPr lang="en-US" sz="3699" spc="-55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Spain’s European power was greatly reduced.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90428" y="7910191"/>
            <a:ext cx="9876094" cy="1838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600"/>
              </a:lnSpc>
              <a:spcBef>
                <a:spcPct val="0"/>
              </a:spcBef>
            </a:pPr>
            <a:r>
              <a:rPr lang="en-US" sz="3000" spc="-44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Cover of the English translation of the Asiento contract signed by Britain and Spain in 1713 as part of the Utrecht treaty that ended the War of Spanish Succession.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0" y="162084"/>
            <a:ext cx="17779180" cy="9962832"/>
            <a:chOff x="0" y="0"/>
            <a:chExt cx="6371657" cy="357045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70454"/>
            </a:xfrm>
            <a:custGeom>
              <a:avLst/>
              <a:gdLst/>
              <a:ahLst/>
              <a:cxnLst/>
              <a:rect r="r" b="b" t="t" l="l"/>
              <a:pathLst>
                <a:path h="3570454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54778"/>
                  </a:lnTo>
                  <a:cubicBezTo>
                    <a:pt x="6371657" y="3563435"/>
                    <a:pt x="6364638" y="3570454"/>
                    <a:pt x="6355981" y="3570454"/>
                  </a:cubicBezTo>
                  <a:lnTo>
                    <a:pt x="15676" y="3570454"/>
                  </a:lnTo>
                  <a:cubicBezTo>
                    <a:pt x="7018" y="3570454"/>
                    <a:pt x="0" y="3563435"/>
                    <a:pt x="0" y="3554778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544013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99029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590428" y="383683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02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679493" y="547973"/>
            <a:ext cx="4148962" cy="4810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15"/>
              </a:lnSpc>
            </a:pPr>
            <a:r>
              <a:rPr lang="en-US" b="true" sz="3377" spc="-50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Mon</a:t>
            </a:r>
            <a:r>
              <a:rPr lang="en-US" b="true" sz="3377" spc="-50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archic change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072336" y="3691255"/>
            <a:ext cx="5512239" cy="4800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4799"/>
              </a:lnSpc>
            </a:pPr>
            <a:r>
              <a:rPr lang="en-US" sz="3999" spc="-59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Felipe V of Spain </a:t>
            </a:r>
          </a:p>
          <a:p>
            <a:pPr algn="r">
              <a:lnSpc>
                <a:spcPts val="4799"/>
              </a:lnSpc>
            </a:pPr>
            <a:r>
              <a:rPr lang="en-US" sz="3999" spc="-59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(aka Phillip d’Anjou) reigned from 1700-1724, 1724-1746)</a:t>
            </a:r>
          </a:p>
          <a:p>
            <a:pPr algn="r">
              <a:lnSpc>
                <a:spcPts val="4799"/>
              </a:lnSpc>
            </a:pPr>
          </a:p>
          <a:p>
            <a:pPr algn="r">
              <a:lnSpc>
                <a:spcPts val="4799"/>
              </a:lnSpc>
            </a:pPr>
            <a:r>
              <a:rPr lang="en-US" sz="3999" spc="-59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 portrait by Louis-Michel van Loo, c. 1739</a:t>
            </a:r>
          </a:p>
          <a:p>
            <a:pPr algn="r">
              <a:lnSpc>
                <a:spcPts val="4799"/>
              </a:lnSpc>
              <a:spcBef>
                <a:spcPct val="0"/>
              </a:spcBef>
            </a:pPr>
          </a:p>
        </p:txBody>
      </p:sp>
      <p:sp>
        <p:nvSpPr>
          <p:cNvPr name="TextBox 9" id="9"/>
          <p:cNvSpPr txBox="true"/>
          <p:nvPr/>
        </p:nvSpPr>
        <p:spPr>
          <a:xfrm rot="0">
            <a:off x="590129" y="2044507"/>
            <a:ext cx="7988806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sz="4500">
                <a:solidFill>
                  <a:srgbClr val="EDE9DD"/>
                </a:solidFill>
                <a:latin typeface="Anton"/>
                <a:ea typeface="Anton"/>
                <a:cs typeface="Anton"/>
                <a:sym typeface="Anton"/>
              </a:rPr>
              <a:t>New dynasty in Spain: Bourbons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10071259" y="0"/>
            <a:ext cx="8216741" cy="10287000"/>
          </a:xfrm>
          <a:custGeom>
            <a:avLst/>
            <a:gdLst/>
            <a:ahLst/>
            <a:cxnLst/>
            <a:rect r="r" b="b" t="t" l="l"/>
            <a:pathLst>
              <a:path h="10287000" w="8216741">
                <a:moveTo>
                  <a:pt x="0" y="0"/>
                </a:moveTo>
                <a:lnTo>
                  <a:pt x="8216741" y="0"/>
                </a:lnTo>
                <a:lnTo>
                  <a:pt x="8216741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EDE9DD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544013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6629850" y="0"/>
            <a:ext cx="12576973" cy="8773856"/>
          </a:xfrm>
          <a:custGeom>
            <a:avLst/>
            <a:gdLst/>
            <a:ahLst/>
            <a:cxnLst/>
            <a:rect r="r" b="b" t="t" l="l"/>
            <a:pathLst>
              <a:path h="8773856" w="12576973">
                <a:moveTo>
                  <a:pt x="0" y="0"/>
                </a:moveTo>
                <a:lnTo>
                  <a:pt x="12576973" y="0"/>
                </a:lnTo>
                <a:lnTo>
                  <a:pt x="12576973" y="8773856"/>
                </a:lnTo>
                <a:lnTo>
                  <a:pt x="0" y="87738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03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577850"/>
            <a:ext cx="13737960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Bourbon reforms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90129" y="1595938"/>
            <a:ext cx="5920491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544013"/>
                </a:solidFill>
                <a:latin typeface="Anton"/>
                <a:ea typeface="Anton"/>
                <a:cs typeface="Anton"/>
                <a:sym typeface="Anton"/>
              </a:rPr>
              <a:t>Bourbon reforms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590129" y="3098514"/>
            <a:ext cx="5502248" cy="61597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This was a LONG PROCESS</a:t>
            </a:r>
          </a:p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NOT a single group of policies</a:t>
            </a:r>
          </a:p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N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ame change: Spanish Empire to Spanish and Indies' kingdom</a:t>
            </a:r>
          </a:p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Started in the first decades of 1700s, until 1810s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7381068" y="9078935"/>
            <a:ext cx="10286920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00"/>
              </a:lnSpc>
            </a:pPr>
            <a:r>
              <a:rPr lang="en-US" sz="3000" spc="-4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Proclamation of Philip of Anjou as Philip V of Spain, Versailles, 16 November 1700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EDE9DD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544013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8065666" y="-2254503"/>
            <a:ext cx="10222334" cy="14322009"/>
          </a:xfrm>
          <a:custGeom>
            <a:avLst/>
            <a:gdLst/>
            <a:ahLst/>
            <a:cxnLst/>
            <a:rect r="r" b="b" t="t" l="l"/>
            <a:pathLst>
              <a:path h="14322009" w="10222334">
                <a:moveTo>
                  <a:pt x="0" y="0"/>
                </a:moveTo>
                <a:lnTo>
                  <a:pt x="10222334" y="0"/>
                </a:lnTo>
                <a:lnTo>
                  <a:pt x="10222334" y="14322009"/>
                </a:lnTo>
                <a:lnTo>
                  <a:pt x="0" y="1432200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03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577850"/>
            <a:ext cx="13737960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Bourbon reforms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955650" y="3097070"/>
            <a:ext cx="4554832" cy="30641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Political</a:t>
            </a:r>
          </a:p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Military</a:t>
            </a:r>
          </a:p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Economic</a:t>
            </a:r>
          </a:p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Administrative</a:t>
            </a:r>
          </a:p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Cultural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356892" y="8191500"/>
            <a:ext cx="5262744" cy="1276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00"/>
              </a:lnSpc>
            </a:pPr>
            <a:r>
              <a:rPr lang="en-US" sz="3000" spc="-4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Charles III of Spain (1716-1788, reigning from 1759)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EDE9DD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544013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8003518" y="450850"/>
            <a:ext cx="11777380" cy="8252639"/>
          </a:xfrm>
          <a:custGeom>
            <a:avLst/>
            <a:gdLst/>
            <a:ahLst/>
            <a:cxnLst/>
            <a:rect r="r" b="b" t="t" l="l"/>
            <a:pathLst>
              <a:path h="8252639" w="11777380">
                <a:moveTo>
                  <a:pt x="0" y="0"/>
                </a:moveTo>
                <a:lnTo>
                  <a:pt x="11777380" y="0"/>
                </a:lnTo>
                <a:lnTo>
                  <a:pt x="11777380" y="8252639"/>
                </a:lnTo>
                <a:lnTo>
                  <a:pt x="0" y="825263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03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577850"/>
            <a:ext cx="13737960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Bourbon reforms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90129" y="3790054"/>
            <a:ext cx="7029507" cy="36832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b="true" sz="3488" spc="-52">
                <a:solidFill>
                  <a:srgbClr val="544013"/>
                </a:solidFill>
                <a:latin typeface="Prompt Bold"/>
                <a:ea typeface="Prompt Bold"/>
                <a:cs typeface="Prompt Bold"/>
                <a:sym typeface="Prompt Bold"/>
              </a:rPr>
              <a:t>REGALISM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: Subordination of the Church to the State</a:t>
            </a:r>
          </a:p>
          <a:p>
            <a:pPr algn="l">
              <a:lnSpc>
                <a:spcPts val="4884"/>
              </a:lnSpc>
            </a:pPr>
          </a:p>
          <a:p>
            <a:pPr algn="l">
              <a:lnSpc>
                <a:spcPts val="4884"/>
              </a:lnSpc>
            </a:pPr>
          </a:p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b="true" sz="3488" spc="-52">
                <a:solidFill>
                  <a:srgbClr val="544013"/>
                </a:solidFill>
                <a:latin typeface="Prompt Bold"/>
                <a:ea typeface="Prompt Bold"/>
                <a:cs typeface="Prompt Bold"/>
                <a:sym typeface="Prompt Bold"/>
              </a:rPr>
              <a:t>CENTRALISM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: and the creation of a modern state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154710" y="8839200"/>
            <a:ext cx="7104590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00"/>
              </a:lnSpc>
            </a:pPr>
            <a:r>
              <a:rPr lang="en-US" sz="3000" spc="-4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Palacio de Mineria, Mexico, built in the 18</a:t>
            </a:r>
            <a:r>
              <a:rPr lang="en-US" sz="3000" spc="-4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th</a:t>
            </a:r>
            <a:r>
              <a:rPr lang="en-US" sz="3000" spc="-4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 century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590129" y="1595938"/>
            <a:ext cx="5920491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544013"/>
                </a:solidFill>
                <a:latin typeface="Anton"/>
                <a:ea typeface="Anton"/>
                <a:cs typeface="Anton"/>
                <a:sym typeface="Anton"/>
              </a:rPr>
              <a:t>Political reforms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EDE9DD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544013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7" id="7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03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79493" y="577850"/>
            <a:ext cx="13737960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Bourbon reforms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939479" y="3630283"/>
            <a:ext cx="14827325" cy="49215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84"/>
              </a:lnSpc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‘The parental metaphor of the ‘Two Majesties’ (</a:t>
            </a:r>
            <a:r>
              <a:rPr lang="en-US" sz="3488" i="true" spc="-52">
                <a:solidFill>
                  <a:srgbClr val="544013"/>
                </a:solidFill>
                <a:latin typeface="Prompt Italics"/>
                <a:ea typeface="Prompt Italics"/>
                <a:cs typeface="Prompt Italics"/>
                <a:sym typeface="Prompt Italics"/>
              </a:rPr>
              <a:t>Dos Magestades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)—with the crown as father and the church as mother of the Hispanic family, or the two together as the collective head of the social body—gave way to a fully masculine conception of politics, with only one head and one parent, the king.’ </a:t>
            </a:r>
          </a:p>
          <a:p>
            <a:pPr algn="l">
              <a:lnSpc>
                <a:spcPts val="4884"/>
              </a:lnSpc>
            </a:pPr>
          </a:p>
          <a:p>
            <a:pPr algn="l">
              <a:lnSpc>
                <a:spcPts val="4884"/>
              </a:lnSpc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William Taylor, </a:t>
            </a:r>
            <a:r>
              <a:rPr lang="en-US" sz="3488" i="true" spc="-52">
                <a:solidFill>
                  <a:srgbClr val="544013"/>
                </a:solidFill>
                <a:latin typeface="Prompt Italics"/>
                <a:ea typeface="Prompt Italics"/>
                <a:cs typeface="Prompt Italics"/>
                <a:sym typeface="Prompt Italics"/>
              </a:rPr>
              <a:t>Magistrates of the Sacred: Priests and Parishioner in Eighteenth-Century Mexico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 (1996).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466673" y="2031041"/>
            <a:ext cx="7413389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544013"/>
                </a:solidFill>
                <a:latin typeface="Anton"/>
                <a:ea typeface="Anton"/>
                <a:cs typeface="Anton"/>
                <a:sym typeface="Anton"/>
              </a:rPr>
              <a:t>Political reforms: Regalism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EDE9DD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544013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7" id="7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03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79493" y="577850"/>
            <a:ext cx="13737960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Bourbon reforms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427140" y="3006537"/>
            <a:ext cx="15832160" cy="61597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84"/>
              </a:lnSpc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LESS LOCAL AUTONOMY</a:t>
            </a:r>
          </a:p>
          <a:p>
            <a:pPr algn="l">
              <a:lnSpc>
                <a:spcPts val="4884"/>
              </a:lnSpc>
            </a:pPr>
          </a:p>
          <a:p>
            <a:pPr algn="l">
              <a:lnSpc>
                <a:spcPts val="4884"/>
              </a:lnSpc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In the Amer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icas. . . for ex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a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mple. . . .</a:t>
            </a:r>
          </a:p>
          <a:p>
            <a:pPr algn="l">
              <a:lnSpc>
                <a:spcPts val="4884"/>
              </a:lnSpc>
            </a:pPr>
          </a:p>
          <a:p>
            <a:pPr algn="l">
              <a:lnSpc>
                <a:spcPts val="4884"/>
              </a:lnSpc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Unt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i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l 1750 majo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r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i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t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y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 of 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Audiencia pos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t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s 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h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old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e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rs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 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we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re 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c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r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eol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es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. </a:t>
            </a:r>
          </a:p>
          <a:p>
            <a:pPr algn="l">
              <a:lnSpc>
                <a:spcPts val="4884"/>
              </a:lnSpc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Be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t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ween 1751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 and 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1808, of 266 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a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pp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o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i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n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tees, 200 w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er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e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 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pen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in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sular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 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(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i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.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e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. 75% w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e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re p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en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ins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u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la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r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).</a:t>
            </a:r>
          </a:p>
          <a:p>
            <a:pPr algn="l">
              <a:lnSpc>
                <a:spcPts val="4884"/>
              </a:lnSpc>
            </a:pPr>
          </a:p>
          <a:p>
            <a:pPr algn="l">
              <a:lnSpc>
                <a:spcPts val="4884"/>
              </a:lnSpc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The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 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end of ‘</a:t>
            </a:r>
            <a:r>
              <a:rPr lang="en-US" sz="3488" i="true" spc="-52">
                <a:solidFill>
                  <a:srgbClr val="544013"/>
                </a:solidFill>
                <a:latin typeface="Prompt Italics"/>
                <a:ea typeface="Prompt Italics"/>
                <a:cs typeface="Prompt Italics"/>
                <a:sym typeface="Prompt Italics"/>
              </a:rPr>
              <a:t>se obedece pero no se cumple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’.</a:t>
            </a:r>
          </a:p>
          <a:p>
            <a:pPr algn="l">
              <a:lnSpc>
                <a:spcPts val="4884"/>
              </a:lnSpc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1028401" y="1639700"/>
            <a:ext cx="7413389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544013"/>
                </a:solidFill>
                <a:latin typeface="Anton"/>
                <a:ea typeface="Anton"/>
                <a:cs typeface="Anton"/>
                <a:sym typeface="Anton"/>
              </a:rPr>
              <a:t>Political reforms: Centralism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EDE9DD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544013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10758670" y="0"/>
            <a:ext cx="7529330" cy="10541062"/>
          </a:xfrm>
          <a:custGeom>
            <a:avLst/>
            <a:gdLst/>
            <a:ahLst/>
            <a:cxnLst/>
            <a:rect r="r" b="b" t="t" l="l"/>
            <a:pathLst>
              <a:path h="10541062" w="7529330">
                <a:moveTo>
                  <a:pt x="0" y="0"/>
                </a:moveTo>
                <a:lnTo>
                  <a:pt x="7529330" y="0"/>
                </a:lnTo>
                <a:lnTo>
                  <a:pt x="7529330" y="10541062"/>
                </a:lnTo>
                <a:lnTo>
                  <a:pt x="0" y="1054106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03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577850"/>
            <a:ext cx="13737960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Bourbon reforms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427140" y="3316100"/>
            <a:ext cx="8023155" cy="55406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84"/>
              </a:lnSpc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•Expulsion of Jesuit Order (1767)</a:t>
            </a:r>
          </a:p>
          <a:p>
            <a:pPr algn="l">
              <a:lnSpc>
                <a:spcPts val="4884"/>
              </a:lnSpc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•Atacks on </a:t>
            </a:r>
            <a:r>
              <a:rPr lang="en-US" sz="3488" i="true" spc="-52">
                <a:solidFill>
                  <a:srgbClr val="544013"/>
                </a:solidFill>
                <a:latin typeface="Prompt Italics"/>
                <a:ea typeface="Prompt Italics"/>
                <a:cs typeface="Prompt Italics"/>
                <a:sym typeface="Prompt Italics"/>
              </a:rPr>
              <a:t>fueros 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(the separate legal systems for the clergy, the military and guilds)</a:t>
            </a:r>
          </a:p>
          <a:p>
            <a:pPr algn="l">
              <a:lnSpc>
                <a:spcPts val="4884"/>
              </a:lnSpc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•Dismantling of independent structures of governance for indigenous communities</a:t>
            </a:r>
          </a:p>
          <a:p>
            <a:pPr algn="l">
              <a:lnSpc>
                <a:spcPts val="4884"/>
              </a:lnSpc>
            </a:pPr>
          </a:p>
          <a:p>
            <a:pPr algn="l">
              <a:lnSpc>
                <a:spcPts val="4884"/>
              </a:lnSpc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1028401" y="1639700"/>
            <a:ext cx="7413389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544013"/>
                </a:solidFill>
                <a:latin typeface="Anton"/>
                <a:ea typeface="Anton"/>
                <a:cs typeface="Anton"/>
                <a:sym typeface="Anton"/>
              </a:rPr>
              <a:t>Political reforms: Centralism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646863" y="9191625"/>
            <a:ext cx="8111807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spc="-4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Expulsión de los jesuitas de Portugal en 1759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567166" y="-4204305"/>
            <a:ext cx="15153668" cy="18695610"/>
          </a:xfrm>
          <a:custGeom>
            <a:avLst/>
            <a:gdLst/>
            <a:ahLst/>
            <a:cxnLst/>
            <a:rect r="r" b="b" t="t" l="l"/>
            <a:pathLst>
              <a:path h="18695610" w="15153668">
                <a:moveTo>
                  <a:pt x="0" y="0"/>
                </a:moveTo>
                <a:lnTo>
                  <a:pt x="15153668" y="0"/>
                </a:lnTo>
                <a:lnTo>
                  <a:pt x="15153668" y="18695610"/>
                </a:lnTo>
                <a:lnTo>
                  <a:pt x="0" y="1869561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78221" y="238258"/>
            <a:ext cx="17826802" cy="9881918"/>
            <a:chOff x="0" y="0"/>
            <a:chExt cx="6388723" cy="3541456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88723" cy="3541456"/>
            </a:xfrm>
            <a:custGeom>
              <a:avLst/>
              <a:gdLst/>
              <a:ahLst/>
              <a:cxnLst/>
              <a:rect r="r" b="b" t="t" l="l"/>
              <a:pathLst>
                <a:path h="3541456" w="6388723">
                  <a:moveTo>
                    <a:pt x="15634" y="0"/>
                  </a:moveTo>
                  <a:lnTo>
                    <a:pt x="6373089" y="0"/>
                  </a:lnTo>
                  <a:cubicBezTo>
                    <a:pt x="6381724" y="0"/>
                    <a:pt x="6388723" y="7000"/>
                    <a:pt x="6388723" y="15634"/>
                  </a:cubicBezTo>
                  <a:lnTo>
                    <a:pt x="6388723" y="3525822"/>
                  </a:lnTo>
                  <a:cubicBezTo>
                    <a:pt x="6388723" y="3534457"/>
                    <a:pt x="6381724" y="3541456"/>
                    <a:pt x="6373089" y="3541456"/>
                  </a:cubicBezTo>
                  <a:lnTo>
                    <a:pt x="15634" y="3541456"/>
                  </a:lnTo>
                  <a:cubicBezTo>
                    <a:pt x="7000" y="3541456"/>
                    <a:pt x="0" y="3534457"/>
                    <a:pt x="0" y="3525822"/>
                  </a:cubicBezTo>
                  <a:lnTo>
                    <a:pt x="0" y="15634"/>
                  </a:lnTo>
                  <a:cubicBezTo>
                    <a:pt x="0" y="7000"/>
                    <a:pt x="7000" y="0"/>
                    <a:pt x="15634" y="0"/>
                  </a:cubicBezTo>
                  <a:close/>
                </a:path>
              </a:pathLst>
            </a:custGeom>
            <a:solidFill>
              <a:srgbClr val="EDE9DD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88723" cy="3570031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1028700" y="3022559"/>
            <a:ext cx="16489626" cy="58127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88034" indent="-394017" lvl="1">
              <a:lnSpc>
                <a:spcPts val="5109"/>
              </a:lnSpc>
              <a:buFont typeface="Arial"/>
              <a:buChar char="•"/>
            </a:pPr>
            <a:r>
              <a:rPr lang="en-US" b="true" sz="3649" spc="-54">
                <a:solidFill>
                  <a:srgbClr val="544013"/>
                </a:solidFill>
                <a:latin typeface="Prompt Bold"/>
                <a:ea typeface="Prompt Bold"/>
                <a:cs typeface="Prompt Bold"/>
                <a:sym typeface="Prompt Bold"/>
              </a:rPr>
              <a:t>16</a:t>
            </a:r>
            <a:r>
              <a:rPr lang="en-US" b="true" sz="3649" spc="-54">
                <a:solidFill>
                  <a:srgbClr val="544013"/>
                </a:solidFill>
                <a:latin typeface="Prompt Bold"/>
                <a:ea typeface="Prompt Bold"/>
                <a:cs typeface="Prompt Bold"/>
                <a:sym typeface="Prompt Bold"/>
              </a:rPr>
              <a:t>th</a:t>
            </a:r>
            <a:r>
              <a:rPr lang="en-US" b="true" sz="3649" spc="-54">
                <a:solidFill>
                  <a:srgbClr val="544013"/>
                </a:solidFill>
                <a:latin typeface="Prompt Bold"/>
                <a:ea typeface="Prompt Bold"/>
                <a:cs typeface="Prompt Bold"/>
                <a:sym typeface="Prompt Bold"/>
              </a:rPr>
              <a:t> c</a:t>
            </a:r>
            <a:r>
              <a:rPr lang="en-US" b="true" sz="3649" spc="-54">
                <a:solidFill>
                  <a:srgbClr val="544013"/>
                </a:solidFill>
                <a:latin typeface="Prompt Bold"/>
                <a:ea typeface="Prompt Bold"/>
                <a:cs typeface="Prompt Bold"/>
                <a:sym typeface="Prompt Bold"/>
              </a:rPr>
              <a:t>entury:</a:t>
            </a:r>
            <a:r>
              <a:rPr lang="en-US" sz="3649" spc="-5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 Early conquest &amp; colonization</a:t>
            </a:r>
          </a:p>
          <a:p>
            <a:pPr algn="l" marL="788034" indent="-394017" lvl="1">
              <a:lnSpc>
                <a:spcPts val="5109"/>
              </a:lnSpc>
              <a:buFont typeface="Arial"/>
              <a:buChar char="•"/>
            </a:pPr>
            <a:r>
              <a:rPr lang="en-US" b="true" sz="3649" spc="-54">
                <a:solidFill>
                  <a:srgbClr val="544013"/>
                </a:solidFill>
                <a:latin typeface="Prompt Bold"/>
                <a:ea typeface="Prompt Bold"/>
                <a:cs typeface="Prompt Bold"/>
                <a:sym typeface="Prompt Bold"/>
              </a:rPr>
              <a:t>17</a:t>
            </a:r>
            <a:r>
              <a:rPr lang="en-US" b="true" sz="3649" spc="-54">
                <a:solidFill>
                  <a:srgbClr val="544013"/>
                </a:solidFill>
                <a:latin typeface="Prompt Bold"/>
                <a:ea typeface="Prompt Bold"/>
                <a:cs typeface="Prompt Bold"/>
                <a:sym typeface="Prompt Bold"/>
              </a:rPr>
              <a:t>th</a:t>
            </a:r>
            <a:r>
              <a:rPr lang="en-US" b="true" sz="3649" spc="-54">
                <a:solidFill>
                  <a:srgbClr val="544013"/>
                </a:solidFill>
                <a:latin typeface="Prompt Bold"/>
                <a:ea typeface="Prompt Bold"/>
                <a:cs typeface="Prompt Bold"/>
                <a:sym typeface="Prompt Bold"/>
              </a:rPr>
              <a:t> century: </a:t>
            </a:r>
            <a:r>
              <a:rPr lang="en-US" sz="3649" spc="-5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consolidation of colonial society, maritime expansion</a:t>
            </a:r>
          </a:p>
          <a:p>
            <a:pPr algn="l" marL="788034" indent="-394017" lvl="1">
              <a:lnSpc>
                <a:spcPts val="5109"/>
              </a:lnSpc>
              <a:buFont typeface="Arial"/>
              <a:buChar char="•"/>
            </a:pPr>
            <a:r>
              <a:rPr lang="en-US" b="true" sz="3649" spc="-54">
                <a:solidFill>
                  <a:srgbClr val="544013"/>
                </a:solidFill>
                <a:latin typeface="Prompt Bold"/>
                <a:ea typeface="Prompt Bold"/>
                <a:cs typeface="Prompt Bold"/>
                <a:sym typeface="Prompt Bold"/>
              </a:rPr>
              <a:t>18</a:t>
            </a:r>
            <a:r>
              <a:rPr lang="en-US" b="true" sz="3649" spc="-54">
                <a:solidFill>
                  <a:srgbClr val="544013"/>
                </a:solidFill>
                <a:latin typeface="Prompt Bold"/>
                <a:ea typeface="Prompt Bold"/>
                <a:cs typeface="Prompt Bold"/>
                <a:sym typeface="Prompt Bold"/>
              </a:rPr>
              <a:t>th</a:t>
            </a:r>
            <a:r>
              <a:rPr lang="en-US" b="true" sz="3649" spc="-54">
                <a:solidFill>
                  <a:srgbClr val="544013"/>
                </a:solidFill>
                <a:latin typeface="Prompt Bold"/>
                <a:ea typeface="Prompt Bold"/>
                <a:cs typeface="Prompt Bold"/>
                <a:sym typeface="Prompt Bold"/>
              </a:rPr>
              <a:t> century:</a:t>
            </a:r>
            <a:r>
              <a:rPr lang="en-US" sz="3649" spc="-5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 period of accelerated change &amp; growth</a:t>
            </a:r>
          </a:p>
          <a:p>
            <a:pPr algn="l" marL="788034" indent="-394017" lvl="1">
              <a:lnSpc>
                <a:spcPts val="5109"/>
              </a:lnSpc>
              <a:buFont typeface="Arial"/>
              <a:buChar char="•"/>
            </a:pPr>
            <a:r>
              <a:rPr lang="en-US" b="true" sz="3649" spc="-54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Colonial society in Latin America</a:t>
            </a:r>
          </a:p>
          <a:p>
            <a:pPr algn="l" marL="1576068" indent="-525356" lvl="2">
              <a:lnSpc>
                <a:spcPts val="5109"/>
              </a:lnSpc>
              <a:buFont typeface="Arial"/>
              <a:buChar char="⚬"/>
            </a:pPr>
            <a:r>
              <a:rPr lang="en-US" sz="3649" spc="-5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Hierarchical organization structured through ethnic, gender, racial, categories</a:t>
            </a:r>
          </a:p>
          <a:p>
            <a:pPr algn="l" marL="1576068" indent="-525356" lvl="2">
              <a:lnSpc>
                <a:spcPts val="5109"/>
              </a:lnSpc>
              <a:buFont typeface="Arial"/>
              <a:buChar char="⚬"/>
            </a:pPr>
            <a:r>
              <a:rPr lang="en-US" sz="3649" spc="-5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Racial mixing, new socioracial categories different from the Peninsula</a:t>
            </a:r>
          </a:p>
          <a:p>
            <a:pPr algn="l" marL="0" indent="0" lvl="0">
              <a:lnSpc>
                <a:spcPts val="5109"/>
              </a:lnSpc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611574" y="374650"/>
            <a:ext cx="16647726" cy="1184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sz="6999">
                <a:solidFill>
                  <a:srgbClr val="544013"/>
                </a:solidFill>
                <a:latin typeface="Anton"/>
                <a:ea typeface="Anton"/>
                <a:cs typeface="Anton"/>
                <a:sym typeface="Anton"/>
              </a:rPr>
              <a:t>Previously</a:t>
            </a:r>
            <a:r>
              <a:rPr lang="en-US" sz="6999">
                <a:solidFill>
                  <a:srgbClr val="544013"/>
                </a:solidFill>
                <a:latin typeface="Anton"/>
                <a:ea typeface="Anton"/>
                <a:cs typeface="Anton"/>
                <a:sym typeface="Anton"/>
              </a:rPr>
              <a:t>… growth of colonial society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EDE9DD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544013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8880063" y="1596980"/>
            <a:ext cx="12164397" cy="7313844"/>
          </a:xfrm>
          <a:custGeom>
            <a:avLst/>
            <a:gdLst/>
            <a:ahLst/>
            <a:cxnLst/>
            <a:rect r="r" b="b" t="t" l="l"/>
            <a:pathLst>
              <a:path h="7313844" w="12164397">
                <a:moveTo>
                  <a:pt x="0" y="0"/>
                </a:moveTo>
                <a:lnTo>
                  <a:pt x="12164397" y="0"/>
                </a:lnTo>
                <a:lnTo>
                  <a:pt x="12164397" y="7313844"/>
                </a:lnTo>
                <a:lnTo>
                  <a:pt x="0" y="731384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03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577850"/>
            <a:ext cx="13737960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Bourbon reforms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418635" y="3593270"/>
            <a:ext cx="8023155" cy="36832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Increased political control = need for military control</a:t>
            </a:r>
          </a:p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Also, caused particularly by the (temporary) loss of Havana to Britain (1762) in the Seven Years’ War (1756-1763)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723518" y="2085537"/>
            <a:ext cx="7413389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544013"/>
                </a:solidFill>
                <a:latin typeface="Anton"/>
                <a:ea typeface="Anton"/>
                <a:cs typeface="Anton"/>
                <a:sym typeface="Anton"/>
              </a:rPr>
              <a:t>Military reforms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466673" y="8238581"/>
            <a:ext cx="6875938" cy="159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spc="-4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Dom</a:t>
            </a:r>
            <a:r>
              <a:rPr lang="en-US" sz="3000" spc="-4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inic Serres,</a:t>
            </a:r>
          </a:p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spc="-4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The Captured Spanish Fleet at Havana</a:t>
            </a:r>
          </a:p>
          <a:p>
            <a:pPr algn="ctr">
              <a:lnSpc>
                <a:spcPts val="4200"/>
              </a:lnSpc>
              <a:spcBef>
                <a:spcPct val="0"/>
              </a:spcBef>
            </a:pP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EDE9DD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544013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3888918" y="0"/>
            <a:ext cx="18960101" cy="10072553"/>
          </a:xfrm>
          <a:custGeom>
            <a:avLst/>
            <a:gdLst/>
            <a:ahLst/>
            <a:cxnLst/>
            <a:rect r="r" b="b" t="t" l="l"/>
            <a:pathLst>
              <a:path h="10072553" w="18960101">
                <a:moveTo>
                  <a:pt x="0" y="0"/>
                </a:moveTo>
                <a:lnTo>
                  <a:pt x="18960101" y="0"/>
                </a:lnTo>
                <a:lnTo>
                  <a:pt x="18960101" y="10072553"/>
                </a:lnTo>
                <a:lnTo>
                  <a:pt x="0" y="1007255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03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577850"/>
            <a:ext cx="13737960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Bourbon reforms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640351" y="5086350"/>
            <a:ext cx="4290910" cy="5876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New fortresses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-389910" y="2357026"/>
            <a:ext cx="7413389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544013"/>
                </a:solidFill>
                <a:latin typeface="Anton"/>
                <a:ea typeface="Anton"/>
                <a:cs typeface="Anton"/>
                <a:sym typeface="Anton"/>
              </a:rPr>
              <a:t>Military reforms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466673" y="8696325"/>
            <a:ext cx="4237672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-4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San Felipe del Morro </a:t>
            </a:r>
          </a:p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spc="-4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 (San Juan, Puerto Rico)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EDE9DD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544013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9144000" y="-332042"/>
            <a:ext cx="7456976" cy="10619042"/>
          </a:xfrm>
          <a:custGeom>
            <a:avLst/>
            <a:gdLst/>
            <a:ahLst/>
            <a:cxnLst/>
            <a:rect r="r" b="b" t="t" l="l"/>
            <a:pathLst>
              <a:path h="10619042" w="7456976">
                <a:moveTo>
                  <a:pt x="0" y="0"/>
                </a:moveTo>
                <a:lnTo>
                  <a:pt x="7456976" y="0"/>
                </a:lnTo>
                <a:lnTo>
                  <a:pt x="7456976" y="10619042"/>
                </a:lnTo>
                <a:lnTo>
                  <a:pt x="0" y="106190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81673" t="-1710" r="-81673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03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577850"/>
            <a:ext cx="13737960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Bourbon reforms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8401" y="3412000"/>
            <a:ext cx="7510072" cy="36832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Standing army</a:t>
            </a:r>
          </a:p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Revitalized local militias</a:t>
            </a:r>
          </a:p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Including regiments of “free people of color” and pardos</a:t>
            </a:r>
          </a:p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Shaped by socioracial dynamics in the Americas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-447330" y="1955092"/>
            <a:ext cx="7413389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544013"/>
                </a:solidFill>
                <a:latin typeface="Anton"/>
                <a:ea typeface="Anton"/>
                <a:cs typeface="Anton"/>
                <a:sym typeface="Anton"/>
              </a:rPr>
              <a:t>Military reforms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726557" y="9119855"/>
            <a:ext cx="6139180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spc="-4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Uniforms of Veracruz’ militias. 1767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EDE9DD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544013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7599577" y="539750"/>
            <a:ext cx="10383259" cy="8417857"/>
          </a:xfrm>
          <a:custGeom>
            <a:avLst/>
            <a:gdLst/>
            <a:ahLst/>
            <a:cxnLst/>
            <a:rect r="r" b="b" t="t" l="l"/>
            <a:pathLst>
              <a:path h="8417857" w="10383259">
                <a:moveTo>
                  <a:pt x="0" y="0"/>
                </a:moveTo>
                <a:lnTo>
                  <a:pt x="10383259" y="0"/>
                </a:lnTo>
                <a:lnTo>
                  <a:pt x="10383259" y="8417857"/>
                </a:lnTo>
                <a:lnTo>
                  <a:pt x="0" y="841785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53059" t="-3622" r="-17946" b="-1843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03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577850"/>
            <a:ext cx="13737960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Bourbon reforms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90129" y="2669467"/>
            <a:ext cx="5937659" cy="61597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Free trade (from 1750s onwards)</a:t>
            </a:r>
          </a:p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Modernization</a:t>
            </a:r>
          </a:p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Physiocracy (French influence) : wealth came exclusively from </a:t>
            </a:r>
            <a:r>
              <a:rPr lang="en-US" b="true" sz="3488" spc="-52">
                <a:solidFill>
                  <a:srgbClr val="544013"/>
                </a:solidFill>
                <a:latin typeface="Prompt Bold"/>
                <a:ea typeface="Prompt Bold"/>
                <a:cs typeface="Prompt Bold"/>
                <a:sym typeface="Prompt Bold"/>
              </a:rPr>
              <a:t>land and agricultural production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, not manufacturing or commerce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-147737" y="1623636"/>
            <a:ext cx="7413389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544013"/>
                </a:solidFill>
                <a:latin typeface="Anton"/>
                <a:ea typeface="Anton"/>
                <a:cs typeface="Anton"/>
                <a:sym typeface="Anton"/>
              </a:rPr>
              <a:t>Economic reforms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9865909" y="9191625"/>
            <a:ext cx="7009448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spc="-4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Elite merchants in 18th-century Mexico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EDE9DD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544013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7" id="7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03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79493" y="577850"/>
            <a:ext cx="13737960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Bourbon reforms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403992" y="4015810"/>
            <a:ext cx="15480016" cy="4791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 spc="-4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‘Commerce is not a mystery. The light of nature, which </a:t>
            </a:r>
            <a:r>
              <a:rPr lang="en-US" sz="3000" spc="-44" b="true">
                <a:solidFill>
                  <a:srgbClr val="544013"/>
                </a:solidFill>
                <a:latin typeface="Prompt Bold"/>
                <a:ea typeface="Prompt Bold"/>
                <a:cs typeface="Prompt Bold"/>
                <a:sym typeface="Prompt Bold"/>
              </a:rPr>
              <a:t>illuminates </a:t>
            </a:r>
            <a:r>
              <a:rPr lang="en-US" sz="3000" spc="-4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us all, reveals to us the principles on which it must be based for its establishment and increase. We can benefit from the experience of the greatest men of Europe, who for a century and a half have dedicated themselves to perfect this </a:t>
            </a:r>
            <a:r>
              <a:rPr lang="en-US" sz="3000" spc="-44" b="true">
                <a:solidFill>
                  <a:srgbClr val="544013"/>
                </a:solidFill>
                <a:latin typeface="Prompt Bold"/>
                <a:ea typeface="Prompt Bold"/>
                <a:cs typeface="Prompt Bold"/>
                <a:sym typeface="Prompt Bold"/>
              </a:rPr>
              <a:t>fundamental branch of political science</a:t>
            </a:r>
            <a:r>
              <a:rPr lang="en-US" sz="3000" spc="-4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, and who have left us such certain and secure rules, that we can and do err only in deviating from them, or in failing to follow them.’</a:t>
            </a:r>
          </a:p>
          <a:p>
            <a:pPr algn="l">
              <a:lnSpc>
                <a:spcPts val="4200"/>
              </a:lnSpc>
            </a:pPr>
          </a:p>
          <a:p>
            <a:pPr algn="l">
              <a:lnSpc>
                <a:spcPts val="4200"/>
              </a:lnSpc>
            </a:pPr>
            <a:r>
              <a:rPr lang="en-US" sz="3000" spc="-4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José del Campillo y Cosío, </a:t>
            </a:r>
            <a:r>
              <a:rPr lang="en-US" sz="3000" i="true" spc="-44">
                <a:solidFill>
                  <a:srgbClr val="544013"/>
                </a:solidFill>
                <a:latin typeface="Prompt Italics"/>
                <a:ea typeface="Prompt Italics"/>
                <a:cs typeface="Prompt Italics"/>
                <a:sym typeface="Prompt Italics"/>
              </a:rPr>
              <a:t>Nuevo sistema de gobiernoeconómico para la América </a:t>
            </a:r>
            <a:r>
              <a:rPr lang="en-US" sz="3000" spc="-4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(1789).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28401" y="1511255"/>
            <a:ext cx="7413389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544013"/>
                </a:solidFill>
                <a:latin typeface="Anton"/>
                <a:ea typeface="Anton"/>
                <a:cs typeface="Anton"/>
                <a:sym typeface="Anton"/>
              </a:rPr>
              <a:t>Economic reforms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729206" y="2533273"/>
            <a:ext cx="7671276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New economic ideas: rationaility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EDE9DD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544013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10619758" y="-177244"/>
            <a:ext cx="7668242" cy="10464244"/>
          </a:xfrm>
          <a:custGeom>
            <a:avLst/>
            <a:gdLst/>
            <a:ahLst/>
            <a:cxnLst/>
            <a:rect r="r" b="b" t="t" l="l"/>
            <a:pathLst>
              <a:path h="10464244" w="7668242">
                <a:moveTo>
                  <a:pt x="0" y="0"/>
                </a:moveTo>
                <a:lnTo>
                  <a:pt x="7668242" y="0"/>
                </a:lnTo>
                <a:lnTo>
                  <a:pt x="7668242" y="10464244"/>
                </a:lnTo>
                <a:lnTo>
                  <a:pt x="0" y="1046424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03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577850"/>
            <a:ext cx="13737960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Bourbon reforms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135084" y="1837948"/>
            <a:ext cx="4429760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sz="4500">
                <a:solidFill>
                  <a:srgbClr val="544013"/>
                </a:solidFill>
                <a:latin typeface="Anton"/>
                <a:ea typeface="Anton"/>
                <a:cs typeface="Anton"/>
                <a:sym typeface="Anton"/>
              </a:rPr>
              <a:t>Economic reforms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879065" y="3228598"/>
            <a:ext cx="6183313" cy="3498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- Taxes &amp; state monopoly</a:t>
            </a:r>
          </a:p>
          <a:p>
            <a:pPr algn="l">
              <a:lnSpc>
                <a:spcPts val="55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Tobacco</a:t>
            </a:r>
          </a:p>
          <a:p>
            <a:pPr algn="l">
              <a:lnSpc>
                <a:spcPts val="55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Aguardiente</a:t>
            </a:r>
          </a:p>
          <a:p>
            <a:pPr algn="l">
              <a:lnSpc>
                <a:spcPts val="55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Stamped paper</a:t>
            </a:r>
          </a:p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Playing cards...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558316" y="9119855"/>
            <a:ext cx="8475662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spc="-4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Tobacco advertisement in 18th-century London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EDE9DD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544013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7603224" y="214447"/>
            <a:ext cx="13641979" cy="8594447"/>
          </a:xfrm>
          <a:custGeom>
            <a:avLst/>
            <a:gdLst/>
            <a:ahLst/>
            <a:cxnLst/>
            <a:rect r="r" b="b" t="t" l="l"/>
            <a:pathLst>
              <a:path h="8594447" w="13641979">
                <a:moveTo>
                  <a:pt x="0" y="0"/>
                </a:moveTo>
                <a:lnTo>
                  <a:pt x="13641979" y="0"/>
                </a:lnTo>
                <a:lnTo>
                  <a:pt x="13641979" y="8594447"/>
                </a:lnTo>
                <a:lnTo>
                  <a:pt x="0" y="859444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03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577850"/>
            <a:ext cx="13737960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Bourbon reforms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135084" y="1837948"/>
            <a:ext cx="4429760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sz="4500">
                <a:solidFill>
                  <a:srgbClr val="544013"/>
                </a:solidFill>
                <a:latin typeface="Anton"/>
                <a:ea typeface="Anton"/>
                <a:cs typeface="Anton"/>
                <a:sym typeface="Anton"/>
              </a:rPr>
              <a:t>Economic reforms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359996" y="3314323"/>
            <a:ext cx="5335710" cy="4908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Tax increases (ie. alcabala tax)</a:t>
            </a:r>
          </a:p>
          <a:p>
            <a:pPr algn="l">
              <a:lnSpc>
                <a:spcPts val="5599"/>
              </a:lnSpc>
            </a:pP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Tighter control over smuggling</a:t>
            </a:r>
          </a:p>
          <a:p>
            <a:pPr algn="l">
              <a:lnSpc>
                <a:spcPts val="5599"/>
              </a:lnSpc>
            </a:pPr>
          </a:p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Bureaucracy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6695706" y="8961294"/>
            <a:ext cx="11592294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 spc="-4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Stock from the Caracas COmpany, charged with control of smuggling along the coast of Venezuela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EDE9DD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544013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10838942" y="0"/>
            <a:ext cx="7449058" cy="11201590"/>
          </a:xfrm>
          <a:custGeom>
            <a:avLst/>
            <a:gdLst/>
            <a:ahLst/>
            <a:cxnLst/>
            <a:rect r="r" b="b" t="t" l="l"/>
            <a:pathLst>
              <a:path h="11201590" w="7449058">
                <a:moveTo>
                  <a:pt x="0" y="0"/>
                </a:moveTo>
                <a:lnTo>
                  <a:pt x="7449058" y="0"/>
                </a:lnTo>
                <a:lnTo>
                  <a:pt x="7449058" y="11201590"/>
                </a:lnTo>
                <a:lnTo>
                  <a:pt x="0" y="1120159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03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577850"/>
            <a:ext cx="13737960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Bourbon reforms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135084" y="1837948"/>
            <a:ext cx="4429760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sz="4500">
                <a:solidFill>
                  <a:srgbClr val="544013"/>
                </a:solidFill>
                <a:latin typeface="Anton"/>
                <a:ea typeface="Anton"/>
                <a:cs typeface="Anton"/>
                <a:sym typeface="Anton"/>
              </a:rPr>
              <a:t>Economic reforms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359996" y="3314323"/>
            <a:ext cx="5335710" cy="3498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5599"/>
              </a:lnSpc>
              <a:spcBef>
                <a:spcPct val="0"/>
              </a:spcBef>
              <a:buFont typeface="Arial"/>
              <a:buChar char="•"/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Introduction of free trade from 1770s onwards (‘comercio libre’, 1778) 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EDE9DD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544013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7" id="7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03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79493" y="577850"/>
            <a:ext cx="13737960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Bourbon reforms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819278" y="1838137"/>
            <a:ext cx="4429760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sz="4500">
                <a:solidFill>
                  <a:srgbClr val="544013"/>
                </a:solidFill>
                <a:latin typeface="Anton"/>
                <a:ea typeface="Anton"/>
                <a:cs typeface="Anton"/>
                <a:sym typeface="Anton"/>
              </a:rPr>
              <a:t>Economic reforms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90129" y="2657287"/>
            <a:ext cx="17192765" cy="56134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Vast increase in transatlantic trade and in revenue to the Spanish state.</a:t>
            </a:r>
          </a:p>
          <a:p>
            <a:pPr algn="l">
              <a:lnSpc>
                <a:spcPts val="5599"/>
              </a:lnSpc>
            </a:pP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1782-1796: exports from Spain to the Americas increased by 400%</a:t>
            </a:r>
          </a:p>
          <a:p>
            <a:pPr algn="l">
              <a:lnSpc>
                <a:spcPts val="5599"/>
              </a:lnSpc>
            </a:pP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Taxes paid by Mexico to Spain:</a:t>
            </a:r>
          </a:p>
          <a:p>
            <a:pPr algn="l" marL="1727199" indent="-575733" lvl="2">
              <a:lnSpc>
                <a:spcPts val="5599"/>
              </a:lnSpc>
              <a:buFont typeface="Arial"/>
              <a:buChar char="⚬"/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early 18th century = 6 million pesos</a:t>
            </a:r>
          </a:p>
          <a:p>
            <a:pPr algn="l" marL="1727199" indent="-575733" lvl="2">
              <a:lnSpc>
                <a:spcPts val="5599"/>
              </a:lnSpc>
              <a:spcBef>
                <a:spcPct val="0"/>
              </a:spcBef>
              <a:buFont typeface="Arial"/>
              <a:buChar char="⚬"/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mid 18th century = 20 million pesos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EDE9DD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9574644" y="-1417216"/>
            <a:ext cx="9144000" cy="12656055"/>
          </a:xfrm>
          <a:custGeom>
            <a:avLst/>
            <a:gdLst/>
            <a:ahLst/>
            <a:cxnLst/>
            <a:rect r="r" b="b" t="t" l="l"/>
            <a:pathLst>
              <a:path h="12656055" w="9144000">
                <a:moveTo>
                  <a:pt x="0" y="0"/>
                </a:moveTo>
                <a:lnTo>
                  <a:pt x="9144000" y="0"/>
                </a:lnTo>
                <a:lnTo>
                  <a:pt x="9144000" y="12656056"/>
                </a:lnTo>
                <a:lnTo>
                  <a:pt x="0" y="126560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3981055" y="-3507881"/>
            <a:ext cx="9243306" cy="14746721"/>
          </a:xfrm>
          <a:custGeom>
            <a:avLst/>
            <a:gdLst/>
            <a:ahLst/>
            <a:cxnLst/>
            <a:rect r="r" b="b" t="t" l="l"/>
            <a:pathLst>
              <a:path h="14746721" w="9243306">
                <a:moveTo>
                  <a:pt x="0" y="0"/>
                </a:moveTo>
                <a:lnTo>
                  <a:pt x="9243306" y="0"/>
                </a:lnTo>
                <a:lnTo>
                  <a:pt x="9243306" y="14746721"/>
                </a:lnTo>
                <a:lnTo>
                  <a:pt x="0" y="1474672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2617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1254753"/>
            <a:ext cx="3390926" cy="1571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544013"/>
                </a:solidFill>
                <a:latin typeface="Anton"/>
                <a:ea typeface="Anton"/>
                <a:cs typeface="Anton"/>
                <a:sym typeface="Anton"/>
              </a:rPr>
              <a:t>Administrative reforms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745231" y="3552996"/>
            <a:ext cx="6471647" cy="49215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Creation of </a:t>
            </a:r>
            <a:r>
              <a:rPr lang="en-US" b="true" sz="3488" spc="-52">
                <a:solidFill>
                  <a:srgbClr val="544013"/>
                </a:solidFill>
                <a:latin typeface="Prompt Bold"/>
                <a:ea typeface="Prompt Bold"/>
                <a:cs typeface="Prompt Bold"/>
                <a:sym typeface="Prompt Bold"/>
              </a:rPr>
              <a:t>Provinces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, elimination of courts</a:t>
            </a:r>
          </a:p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All Provinces had to follow </a:t>
            </a:r>
            <a:r>
              <a:rPr lang="en-US" b="true" sz="3488" spc="-52">
                <a:solidFill>
                  <a:srgbClr val="544013"/>
                </a:solidFill>
                <a:latin typeface="Prompt Bold"/>
                <a:ea typeface="Prompt Bold"/>
                <a:cs typeface="Prompt Bold"/>
                <a:sym typeface="Prompt Bold"/>
              </a:rPr>
              <a:t>new laws (Castilian laws)</a:t>
            </a:r>
          </a:p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Provinces in the peninsula and the Indies </a:t>
            </a:r>
            <a:r>
              <a:rPr lang="en-US" b="true" sz="3488" spc="-52">
                <a:solidFill>
                  <a:srgbClr val="544013"/>
                </a:solidFill>
                <a:latin typeface="Prompt Bold"/>
                <a:ea typeface="Prompt Bold"/>
                <a:cs typeface="Prompt Bold"/>
                <a:sym typeface="Prompt Bold"/>
              </a:rPr>
              <a:t>now have the same administrative role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 (questionable?)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409476" y="9277350"/>
            <a:ext cx="6765576" cy="438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00"/>
              </a:lnSpc>
            </a:pPr>
            <a:r>
              <a:rPr lang="en-US" sz="3000" spc="-4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Provinces &amp; viceroyalties in 1780s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09155" y="-2096366"/>
            <a:ext cx="19306309" cy="14479732"/>
          </a:xfrm>
          <a:custGeom>
            <a:avLst/>
            <a:gdLst/>
            <a:ahLst/>
            <a:cxnLst/>
            <a:rect r="r" b="b" t="t" l="l"/>
            <a:pathLst>
              <a:path h="14479732" w="19306309">
                <a:moveTo>
                  <a:pt x="0" y="0"/>
                </a:moveTo>
                <a:lnTo>
                  <a:pt x="19306310" y="0"/>
                </a:lnTo>
                <a:lnTo>
                  <a:pt x="19306310" y="14479732"/>
                </a:lnTo>
                <a:lnTo>
                  <a:pt x="0" y="1447973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611574" y="547800"/>
            <a:ext cx="17064851" cy="9191400"/>
            <a:chOff x="0" y="0"/>
            <a:chExt cx="6115657" cy="329399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115657" cy="3293990"/>
            </a:xfrm>
            <a:custGeom>
              <a:avLst/>
              <a:gdLst/>
              <a:ahLst/>
              <a:cxnLst/>
              <a:rect r="r" b="b" t="t" l="l"/>
              <a:pathLst>
                <a:path h="3293990" w="6115657">
                  <a:moveTo>
                    <a:pt x="16332" y="0"/>
                  </a:moveTo>
                  <a:lnTo>
                    <a:pt x="6099325" y="0"/>
                  </a:lnTo>
                  <a:cubicBezTo>
                    <a:pt x="6108345" y="0"/>
                    <a:pt x="6115657" y="7312"/>
                    <a:pt x="6115657" y="16332"/>
                  </a:cubicBezTo>
                  <a:lnTo>
                    <a:pt x="6115657" y="3277658"/>
                  </a:lnTo>
                  <a:cubicBezTo>
                    <a:pt x="6115657" y="3281990"/>
                    <a:pt x="6113937" y="3286144"/>
                    <a:pt x="6110874" y="3289207"/>
                  </a:cubicBezTo>
                  <a:cubicBezTo>
                    <a:pt x="6107811" y="3292270"/>
                    <a:pt x="6103657" y="3293990"/>
                    <a:pt x="6099325" y="3293990"/>
                  </a:cubicBezTo>
                  <a:lnTo>
                    <a:pt x="16332" y="3293990"/>
                  </a:lnTo>
                  <a:cubicBezTo>
                    <a:pt x="12001" y="3293990"/>
                    <a:pt x="7847" y="3292270"/>
                    <a:pt x="4784" y="3289207"/>
                  </a:cubicBezTo>
                  <a:cubicBezTo>
                    <a:pt x="1721" y="3286144"/>
                    <a:pt x="0" y="3281990"/>
                    <a:pt x="0" y="3277658"/>
                  </a:cubicBezTo>
                  <a:lnTo>
                    <a:pt x="0" y="16332"/>
                  </a:lnTo>
                  <a:cubicBezTo>
                    <a:pt x="0" y="12001"/>
                    <a:pt x="1721" y="7847"/>
                    <a:pt x="4784" y="4784"/>
                  </a:cubicBezTo>
                  <a:cubicBezTo>
                    <a:pt x="7847" y="1721"/>
                    <a:pt x="12001" y="0"/>
                    <a:pt x="16332" y="0"/>
                  </a:cubicBezTo>
                  <a:close/>
                </a:path>
              </a:pathLst>
            </a:custGeom>
            <a:solidFill>
              <a:srgbClr val="EDE9DD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115657" cy="3322565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4432443" y="1190606"/>
            <a:ext cx="9423115" cy="1184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99"/>
              </a:lnSpc>
              <a:spcBef>
                <a:spcPct val="0"/>
              </a:spcBef>
            </a:pPr>
            <a:r>
              <a:rPr lang="en-US" sz="6999">
                <a:solidFill>
                  <a:srgbClr val="544013"/>
                </a:solidFill>
                <a:latin typeface="Anton"/>
                <a:ea typeface="Anton"/>
                <a:cs typeface="Anton"/>
                <a:sym typeface="Anton"/>
              </a:rPr>
              <a:t>Today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515000" y="3797510"/>
            <a:ext cx="6401753" cy="1117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The 1700s in the Americas &amp; the Peninsula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428100" y="3956873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</a:t>
            </a:r>
            <a:r>
              <a:rPr lang="en-US" b="true" sz="5159" spc="-77" u="none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1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428100" y="5422138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02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428100" y="6798503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03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9371248" y="3964515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04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9371248" y="5422138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05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2515000" y="5648598"/>
            <a:ext cx="6401753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Monarchic change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515000" y="6925503"/>
            <a:ext cx="6401753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Bourbon reforms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0457342" y="3994973"/>
            <a:ext cx="6401753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Second conquest?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0458148" y="5184013"/>
            <a:ext cx="6401753" cy="1117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Legacies of bourbon reformation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EDE9DD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544013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6841055" y="1028700"/>
            <a:ext cx="10694195" cy="8114638"/>
          </a:xfrm>
          <a:custGeom>
            <a:avLst/>
            <a:gdLst/>
            <a:ahLst/>
            <a:cxnLst/>
            <a:rect r="r" b="b" t="t" l="l"/>
            <a:pathLst>
              <a:path h="8114638" w="10694195">
                <a:moveTo>
                  <a:pt x="0" y="0"/>
                </a:moveTo>
                <a:lnTo>
                  <a:pt x="10694195" y="0"/>
                </a:lnTo>
                <a:lnTo>
                  <a:pt x="10694195" y="8114638"/>
                </a:lnTo>
                <a:lnTo>
                  <a:pt x="0" y="811463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03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577850"/>
            <a:ext cx="13737960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Bourbon reforms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90129" y="2288136"/>
            <a:ext cx="5920491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544013"/>
                </a:solidFill>
                <a:latin typeface="Anton"/>
                <a:ea typeface="Anton"/>
                <a:cs typeface="Anton"/>
                <a:sym typeface="Anton"/>
              </a:rPr>
              <a:t>Administrative reforms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800908" y="4002636"/>
            <a:ext cx="4915266" cy="43024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creation of new administrative units</a:t>
            </a:r>
          </a:p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new viceroyalties and ‘intendencies’</a:t>
            </a:r>
          </a:p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new officials were increasingly military men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EDE9DD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544013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8548473" y="42222"/>
            <a:ext cx="9739527" cy="10170292"/>
          </a:xfrm>
          <a:custGeom>
            <a:avLst/>
            <a:gdLst/>
            <a:ahLst/>
            <a:cxnLst/>
            <a:rect r="r" b="b" t="t" l="l"/>
            <a:pathLst>
              <a:path h="10170292" w="9739527">
                <a:moveTo>
                  <a:pt x="0" y="0"/>
                </a:moveTo>
                <a:lnTo>
                  <a:pt x="9739527" y="0"/>
                </a:lnTo>
                <a:lnTo>
                  <a:pt x="9739527" y="10170292"/>
                </a:lnTo>
                <a:lnTo>
                  <a:pt x="0" y="1017029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6319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03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577850"/>
            <a:ext cx="13737960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Bourbon reforms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679493" y="1511255"/>
            <a:ext cx="5920491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544013"/>
                </a:solidFill>
                <a:latin typeface="Anton"/>
                <a:ea typeface="Anton"/>
                <a:cs typeface="Anton"/>
                <a:sym typeface="Anton"/>
              </a:rPr>
              <a:t>Cultural reforms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590129" y="2947588"/>
            <a:ext cx="8280350" cy="43024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Influence of the Enlightenment</a:t>
            </a:r>
          </a:p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S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cientific expeditions</a:t>
            </a:r>
          </a:p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A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im to create ‘rational’ subjects</a:t>
            </a:r>
          </a:p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C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lampdown on popular culture (hostility to popular religiosity, fiestas, drinking, etc.)</a:t>
            </a:r>
          </a:p>
          <a:p>
            <a:pPr algn="l" marL="753220" indent="-376610" lvl="1">
              <a:lnSpc>
                <a:spcPts val="4884"/>
              </a:lnSpc>
              <a:buFont typeface="Arial"/>
              <a:buChar char="•"/>
            </a:pP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C</a:t>
            </a:r>
            <a:r>
              <a:rPr lang="en-US" sz="3488" spc="-52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ivil reforms (street lighting, etc.)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847277" y="8629650"/>
            <a:ext cx="7584923" cy="1276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00"/>
              </a:lnSpc>
            </a:pPr>
            <a:r>
              <a:rPr lang="en-US" sz="3000" spc="-44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Caracas City Plan, with neighborhoods divisions, Joseph Carlos de Agüero, 1775. Archivo General de Indias.HC-14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4401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544013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EDE9DD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9361871" y="-1043549"/>
            <a:ext cx="14111280" cy="11238395"/>
          </a:xfrm>
          <a:custGeom>
            <a:avLst/>
            <a:gdLst/>
            <a:ahLst/>
            <a:cxnLst/>
            <a:rect r="r" b="b" t="t" l="l"/>
            <a:pathLst>
              <a:path h="11238395" w="14111280">
                <a:moveTo>
                  <a:pt x="0" y="0"/>
                </a:moveTo>
                <a:lnTo>
                  <a:pt x="14111280" y="0"/>
                </a:lnTo>
                <a:lnTo>
                  <a:pt x="14111280" y="11238395"/>
                </a:lnTo>
                <a:lnTo>
                  <a:pt x="0" y="1123839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9430" t="0" r="0" b="-819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04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577850"/>
            <a:ext cx="15940648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A ‘second conquest’?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809846" y="2463549"/>
            <a:ext cx="6653565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 spc="135">
                <a:solidFill>
                  <a:srgbClr val="EDE9DD"/>
                </a:solidFill>
                <a:latin typeface="Anton"/>
                <a:ea typeface="Anton"/>
                <a:cs typeface="Anton"/>
                <a:sym typeface="Anton"/>
              </a:rPr>
              <a:t>Enlightened absolutism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466673" y="3710311"/>
            <a:ext cx="6564503" cy="37107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74"/>
              </a:lnSpc>
            </a:pPr>
          </a:p>
          <a:p>
            <a:pPr algn="l" marL="782637" indent="-391318" lvl="1">
              <a:lnSpc>
                <a:spcPts val="3987"/>
              </a:lnSpc>
              <a:buFont typeface="Arial"/>
              <a:buChar char="•"/>
            </a:pPr>
            <a:r>
              <a:rPr lang="en-US" sz="3624" spc="-54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American responses to increasingly centralized control</a:t>
            </a:r>
          </a:p>
          <a:p>
            <a:pPr algn="l" marL="782637" indent="-391318" lvl="1">
              <a:lnSpc>
                <a:spcPts val="3987"/>
              </a:lnSpc>
              <a:buFont typeface="Arial"/>
              <a:buChar char="•"/>
            </a:pPr>
            <a:r>
              <a:rPr lang="en-US" sz="3624" spc="-54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Negative reactions in the Americas exacerbated imperial control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4401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544013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EDE9DD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7" id="7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04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79493" y="577850"/>
            <a:ext cx="15940648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A ‘second conquest’?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38401" y="1933605"/>
            <a:ext cx="9467103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EDE9DD"/>
                </a:solidFill>
                <a:latin typeface="Anton"/>
                <a:ea typeface="Anton"/>
                <a:cs typeface="Anton"/>
                <a:sym typeface="Anton"/>
              </a:rPr>
              <a:t>Local responses to Bourbon reforms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245325" y="3279879"/>
            <a:ext cx="12909319" cy="5718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74"/>
              </a:lnSpc>
            </a:pPr>
            <a:r>
              <a:rPr lang="en-US" sz="3624" spc="-54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unprecedented number of </a:t>
            </a:r>
            <a:r>
              <a:rPr lang="en-US" sz="3624" spc="-54" b="true">
                <a:solidFill>
                  <a:srgbClr val="EDE9DD"/>
                </a:solidFill>
                <a:latin typeface="Prompt Bold"/>
                <a:ea typeface="Prompt Bold"/>
                <a:cs typeface="Prompt Bold"/>
                <a:sym typeface="Prompt Bold"/>
              </a:rPr>
              <a:t>local uprisings and rebellions</a:t>
            </a:r>
          </a:p>
          <a:p>
            <a:pPr algn="l">
              <a:lnSpc>
                <a:spcPts val="5074"/>
              </a:lnSpc>
            </a:pPr>
            <a:r>
              <a:rPr lang="en-US" sz="3624" spc="-54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e.g.</a:t>
            </a:r>
          </a:p>
          <a:p>
            <a:pPr algn="l" marL="782637" indent="-391318" lvl="1">
              <a:lnSpc>
                <a:spcPts val="5074"/>
              </a:lnSpc>
              <a:buFont typeface="Arial"/>
              <a:buChar char="•"/>
            </a:pPr>
            <a:r>
              <a:rPr lang="en-US" sz="3624" spc="-54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Juan Santos Atahualpa, 1742-56 (Peru)</a:t>
            </a:r>
          </a:p>
          <a:p>
            <a:pPr algn="l" marL="782637" indent="-391318" lvl="1">
              <a:lnSpc>
                <a:spcPts val="5074"/>
              </a:lnSpc>
              <a:buFont typeface="Arial"/>
              <a:buChar char="•"/>
            </a:pPr>
            <a:r>
              <a:rPr lang="en-US" sz="3624" spc="-54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Andresote’s revolt 1730-1733 (Venezuela)</a:t>
            </a:r>
          </a:p>
          <a:p>
            <a:pPr algn="l" marL="782637" indent="-391318" lvl="1">
              <a:lnSpc>
                <a:spcPts val="5074"/>
              </a:lnSpc>
              <a:buFont typeface="Arial"/>
              <a:buChar char="•"/>
            </a:pPr>
            <a:r>
              <a:rPr lang="en-US" sz="3624" spc="-54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Rebellion of the Barrios, 1765 (Quito)</a:t>
            </a:r>
          </a:p>
          <a:p>
            <a:pPr algn="l" marL="782637" indent="-391318" lvl="1">
              <a:lnSpc>
                <a:spcPts val="5074"/>
              </a:lnSpc>
              <a:buFont typeface="Arial"/>
              <a:buChar char="•"/>
            </a:pPr>
            <a:r>
              <a:rPr lang="en-US" sz="3624" spc="-54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T</a:t>
            </a:r>
            <a:r>
              <a:rPr lang="en-US" sz="3624" spc="-54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úpac Amaru Rebellion, 1780-2 (Pan-Andean)</a:t>
            </a:r>
          </a:p>
          <a:p>
            <a:pPr algn="l" marL="782637" indent="-391318" lvl="1">
              <a:lnSpc>
                <a:spcPts val="5074"/>
              </a:lnSpc>
              <a:buFont typeface="Arial"/>
              <a:buChar char="•"/>
            </a:pPr>
            <a:r>
              <a:rPr lang="en-US" sz="3624" spc="-54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Túpac Katari, 1781 (Bolivia)</a:t>
            </a:r>
          </a:p>
          <a:p>
            <a:pPr algn="l" marL="782637" indent="-391318" lvl="1">
              <a:lnSpc>
                <a:spcPts val="5074"/>
              </a:lnSpc>
              <a:buFont typeface="Arial"/>
              <a:buChar char="•"/>
            </a:pPr>
            <a:r>
              <a:rPr lang="en-US" sz="3624" spc="-54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Comunero Rebellion, 1781 (New Granada)</a:t>
            </a:r>
          </a:p>
          <a:p>
            <a:pPr algn="l">
              <a:lnSpc>
                <a:spcPts val="5074"/>
              </a:lnSpc>
            </a:pP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4401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544013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EDE9DD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5913029" y="1368380"/>
            <a:ext cx="12120561" cy="7130689"/>
          </a:xfrm>
          <a:custGeom>
            <a:avLst/>
            <a:gdLst/>
            <a:ahLst/>
            <a:cxnLst/>
            <a:rect r="r" b="b" t="t" l="l"/>
            <a:pathLst>
              <a:path h="7130689" w="12120561">
                <a:moveTo>
                  <a:pt x="0" y="0"/>
                </a:moveTo>
                <a:lnTo>
                  <a:pt x="12120561" y="0"/>
                </a:lnTo>
                <a:lnTo>
                  <a:pt x="12120561" y="7130689"/>
                </a:lnTo>
                <a:lnTo>
                  <a:pt x="0" y="713068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04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679493" y="577850"/>
            <a:ext cx="15940648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A ‘second conquest’?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793335" y="1927090"/>
            <a:ext cx="4844861" cy="2371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>
                <a:solidFill>
                  <a:srgbClr val="EDE9DD"/>
                </a:solidFill>
                <a:latin typeface="Anton"/>
                <a:ea typeface="Anton"/>
                <a:cs typeface="Anton"/>
                <a:sym typeface="Anton"/>
              </a:rPr>
              <a:t>Local responses to Bourbon reforms: Popular unrest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661755" y="4637373"/>
            <a:ext cx="4791920" cy="4441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74"/>
              </a:lnSpc>
            </a:pPr>
            <a:r>
              <a:rPr lang="en-US" sz="3624" spc="-54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Protests in the colonies: anti-colonial or </a:t>
            </a:r>
            <a:r>
              <a:rPr lang="en-US" sz="3624" i="true" spc="-54">
                <a:solidFill>
                  <a:srgbClr val="EDE9DD"/>
                </a:solidFill>
                <a:latin typeface="Prompt Italics"/>
                <a:ea typeface="Prompt Italics"/>
                <a:cs typeface="Prompt Italics"/>
                <a:sym typeface="Prompt Italics"/>
              </a:rPr>
              <a:t>ancien regime</a:t>
            </a:r>
            <a:r>
              <a:rPr lang="en-US" sz="3624" spc="-54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?</a:t>
            </a:r>
          </a:p>
          <a:p>
            <a:pPr algn="l">
              <a:lnSpc>
                <a:spcPts val="5074"/>
              </a:lnSpc>
            </a:pPr>
          </a:p>
          <a:p>
            <a:pPr algn="l">
              <a:lnSpc>
                <a:spcPts val="5074"/>
              </a:lnSpc>
            </a:pPr>
            <a:r>
              <a:rPr lang="en-US" sz="3624" i="true" spc="-54">
                <a:solidFill>
                  <a:srgbClr val="EDE9DD"/>
                </a:solidFill>
                <a:latin typeface="Prompt Italics"/>
                <a:ea typeface="Prompt Italics"/>
                <a:cs typeface="Prompt Italics"/>
                <a:sym typeface="Prompt Italics"/>
              </a:rPr>
              <a:t>‘’Long live the King and death to bad government’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5841402" y="8613549"/>
            <a:ext cx="11958535" cy="1381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600"/>
              </a:lnSpc>
              <a:spcBef>
                <a:spcPct val="0"/>
              </a:spcBef>
            </a:pPr>
            <a:r>
              <a:rPr lang="en-US" sz="3000" spc="-44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 Juan Santos Atahualpa facing franciscan missionaries in Quimiri. Missionaries were considered accomplices in the exploitation of Amerindians.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4401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544013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EDE9DD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7" id="7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04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79493" y="577850"/>
            <a:ext cx="15940648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sz="3999" spc="-59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A ‘second conquest’?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038401" y="1933605"/>
            <a:ext cx="14405150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99"/>
              </a:lnSpc>
            </a:pPr>
            <a:r>
              <a:rPr lang="en-US" sz="4500" spc="108">
                <a:solidFill>
                  <a:srgbClr val="EDE9DD"/>
                </a:solidFill>
                <a:latin typeface="Anton"/>
                <a:ea typeface="Anton"/>
                <a:cs typeface="Anton"/>
                <a:sym typeface="Anton"/>
              </a:rPr>
              <a:t>Local responses to Bourbon reforms: Policing &amp; repression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223262" y="4070651"/>
            <a:ext cx="12220289" cy="4441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74"/>
              </a:lnSpc>
            </a:pPr>
            <a:r>
              <a:rPr lang="en-US" sz="3624" spc="-54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‘Where the Habsburgs used priests the Bourbons employed soldiers.’</a:t>
            </a:r>
          </a:p>
          <a:p>
            <a:pPr algn="l">
              <a:lnSpc>
                <a:spcPts val="5074"/>
              </a:lnSpc>
            </a:pPr>
          </a:p>
          <a:p>
            <a:pPr algn="l">
              <a:lnSpc>
                <a:spcPts val="5074"/>
              </a:lnSpc>
            </a:pPr>
          </a:p>
          <a:p>
            <a:pPr algn="l">
              <a:lnSpc>
                <a:spcPts val="5074"/>
              </a:lnSpc>
            </a:pPr>
            <a:r>
              <a:rPr lang="en-US" sz="3624" spc="-54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David Brading, </a:t>
            </a:r>
            <a:r>
              <a:rPr lang="en-US" sz="3624" i="true" spc="-54">
                <a:solidFill>
                  <a:srgbClr val="EDE9DD"/>
                </a:solidFill>
                <a:latin typeface="Prompt Italics"/>
                <a:ea typeface="Prompt Italics"/>
                <a:cs typeface="Prompt Italics"/>
                <a:sym typeface="Prompt Italics"/>
              </a:rPr>
              <a:t>Miners and Merchants in Bourbon Mexico </a:t>
            </a:r>
            <a:r>
              <a:rPr lang="en-US" sz="3624" spc="-54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(1971).</a:t>
            </a:r>
          </a:p>
          <a:p>
            <a:pPr algn="ctr">
              <a:lnSpc>
                <a:spcPts val="5074"/>
              </a:lnSpc>
            </a:pP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214447"/>
            <a:ext cx="17779180" cy="9858107"/>
            <a:chOff x="0" y="0"/>
            <a:chExt cx="6371657" cy="353292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32923"/>
            </a:xfrm>
            <a:custGeom>
              <a:avLst/>
              <a:gdLst/>
              <a:ahLst/>
              <a:cxnLst/>
              <a:rect r="r" b="b" t="t" l="l"/>
              <a:pathLst>
                <a:path h="3532923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17247"/>
                  </a:lnTo>
                  <a:cubicBezTo>
                    <a:pt x="6371657" y="3525905"/>
                    <a:pt x="6364638" y="3532923"/>
                    <a:pt x="6355981" y="3532923"/>
                  </a:cubicBezTo>
                  <a:lnTo>
                    <a:pt x="15676" y="3532923"/>
                  </a:lnTo>
                  <a:cubicBezTo>
                    <a:pt x="7018" y="3532923"/>
                    <a:pt x="0" y="3525905"/>
                    <a:pt x="0" y="3517247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EDE9DD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61498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038401" y="1368380"/>
            <a:ext cx="16229536" cy="0"/>
          </a:xfrm>
          <a:prstGeom prst="line">
            <a:avLst/>
          </a:prstGeom>
          <a:ln cap="rnd" w="19050">
            <a:solidFill>
              <a:srgbClr val="544013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7" id="7"/>
          <p:cNvSpPr txBox="true"/>
          <p:nvPr/>
        </p:nvSpPr>
        <p:spPr>
          <a:xfrm rot="0">
            <a:off x="590129" y="450850"/>
            <a:ext cx="809307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05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79493" y="577850"/>
            <a:ext cx="15940648" cy="565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99"/>
              </a:lnSpc>
            </a:pPr>
            <a:r>
              <a:rPr lang="en-US" b="true" sz="3999" spc="-59">
                <a:solidFill>
                  <a:srgbClr val="544013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Legacies of the Bourbon reforms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399436" y="2846345"/>
            <a:ext cx="14804151" cy="4908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Elite disaffection and increasing hostility between local elites and Iberian Spaniards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Rise of ‘creole patriotism’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Damage to local industry (cheaper Spanish imports)?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loss of </a:t>
            </a:r>
            <a:r>
              <a:rPr lang="en-US" b="true" sz="3999">
                <a:solidFill>
                  <a:srgbClr val="544013"/>
                </a:solidFill>
                <a:latin typeface="Prompt Bold"/>
                <a:ea typeface="Prompt Bold"/>
                <a:cs typeface="Prompt Bold"/>
                <a:sym typeface="Prompt Bold"/>
              </a:rPr>
              <a:t>legitimacy </a:t>
            </a:r>
            <a:r>
              <a:rPr lang="en-US" sz="3999">
                <a:solidFill>
                  <a:srgbClr val="544013"/>
                </a:solidFill>
                <a:latin typeface="Prompt"/>
                <a:ea typeface="Prompt"/>
                <a:cs typeface="Prompt"/>
                <a:sym typeface="Prompt"/>
              </a:rPr>
              <a:t>for the Spanish crown?</a:t>
            </a:r>
          </a:p>
          <a:p>
            <a:pPr algn="l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b="true" sz="3999">
                <a:solidFill>
                  <a:srgbClr val="544013"/>
                </a:solidFill>
                <a:latin typeface="Prompt Bold"/>
                <a:ea typeface="Prompt Bold"/>
                <a:cs typeface="Prompt Bold"/>
                <a:sym typeface="Prompt Bold"/>
              </a:rPr>
              <a:t>prelude to independence?</a:t>
            </a:r>
          </a:p>
          <a:p>
            <a:pPr algn="l">
              <a:lnSpc>
                <a:spcPts val="5599"/>
              </a:lnSpc>
            </a:pP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737506" y="-2260399"/>
            <a:ext cx="19763011" cy="14807798"/>
          </a:xfrm>
          <a:custGeom>
            <a:avLst/>
            <a:gdLst/>
            <a:ahLst/>
            <a:cxnLst/>
            <a:rect r="r" b="b" t="t" l="l"/>
            <a:pathLst>
              <a:path h="14807798" w="19763011">
                <a:moveTo>
                  <a:pt x="0" y="0"/>
                </a:moveTo>
                <a:lnTo>
                  <a:pt x="19763012" y="0"/>
                </a:lnTo>
                <a:lnTo>
                  <a:pt x="19763012" y="14807798"/>
                </a:lnTo>
                <a:lnTo>
                  <a:pt x="0" y="1480779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453181" y="2717920"/>
            <a:ext cx="11381638" cy="50549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8888"/>
              </a:lnSpc>
            </a:pPr>
            <a:r>
              <a:rPr lang="en-US" sz="23034">
                <a:solidFill>
                  <a:srgbClr val="EDE9DD"/>
                </a:solidFill>
                <a:latin typeface="Anton"/>
                <a:ea typeface="Anton"/>
                <a:cs typeface="Anton"/>
                <a:sym typeface="Anton"/>
              </a:rPr>
              <a:t>Thank you!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4235265" y="8579419"/>
            <a:ext cx="9817470" cy="5650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4387"/>
              </a:lnSpc>
              <a:spcBef>
                <a:spcPct val="0"/>
              </a:spcBef>
            </a:pPr>
            <a:r>
              <a:rPr lang="en-US" sz="3988" spc="-59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See you next class!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1243233" y="798924"/>
            <a:ext cx="16229536" cy="0"/>
          </a:xfrm>
          <a:prstGeom prst="line">
            <a:avLst/>
          </a:prstGeom>
          <a:ln cap="rnd" w="19050">
            <a:solidFill>
              <a:srgbClr val="EDE9DD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" id="3"/>
          <p:cNvSpPr txBox="true"/>
          <p:nvPr/>
        </p:nvSpPr>
        <p:spPr>
          <a:xfrm rot="0">
            <a:off x="161856" y="311105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</a:t>
            </a:r>
            <a:r>
              <a:rPr lang="en-US" b="true" sz="5159" spc="-77" u="none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1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349205"/>
            <a:ext cx="6645836" cy="9184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54"/>
              </a:lnSpc>
            </a:pPr>
            <a:r>
              <a:rPr lang="en-US" b="true" sz="3321" spc="-49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The 1700s in the Americas &amp; the Peninsula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439470" y="1973475"/>
            <a:ext cx="7030101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sz="4500">
                <a:solidFill>
                  <a:srgbClr val="EDE9DD"/>
                </a:solidFill>
                <a:latin typeface="Anton"/>
                <a:ea typeface="Anton"/>
                <a:cs typeface="Anton"/>
                <a:sym typeface="Anton"/>
              </a:rPr>
              <a:t>The Americas in 1700s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7904213" y="80445"/>
            <a:ext cx="10613464" cy="10126111"/>
          </a:xfrm>
          <a:custGeom>
            <a:avLst/>
            <a:gdLst/>
            <a:ahLst/>
            <a:cxnLst/>
            <a:rect r="r" b="b" t="t" l="l"/>
            <a:pathLst>
              <a:path h="10126111" w="10613464">
                <a:moveTo>
                  <a:pt x="0" y="0"/>
                </a:moveTo>
                <a:lnTo>
                  <a:pt x="10613464" y="0"/>
                </a:lnTo>
                <a:lnTo>
                  <a:pt x="10613464" y="10126110"/>
                </a:lnTo>
                <a:lnTo>
                  <a:pt x="0" y="1012611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2925" t="-25347" r="-5275" b="-6873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00128" y="3926100"/>
            <a:ext cx="6708784" cy="41808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- </a:t>
            </a:r>
            <a:r>
              <a:rPr lang="en-US" sz="33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Indigenous repopulation</a:t>
            </a:r>
            <a:r>
              <a:rPr lang="en-US" sz="33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 in Central America and the Andes</a:t>
            </a:r>
          </a:p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- </a:t>
            </a:r>
            <a:r>
              <a:rPr lang="en-US" sz="33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Expansion </a:t>
            </a:r>
            <a:r>
              <a:rPr lang="en-US" sz="33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of urban networks</a:t>
            </a:r>
          </a:p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- Development of </a:t>
            </a:r>
            <a:r>
              <a:rPr lang="en-US" sz="33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local industries</a:t>
            </a:r>
            <a:r>
              <a:rPr lang="en-US" sz="33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 (beyond extraction/mining)</a:t>
            </a:r>
          </a:p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- Steep </a:t>
            </a:r>
            <a:r>
              <a:rPr lang="en-US" sz="3399" b="true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demographic growth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1243233" y="798924"/>
            <a:ext cx="16229536" cy="0"/>
          </a:xfrm>
          <a:prstGeom prst="line">
            <a:avLst/>
          </a:prstGeom>
          <a:ln cap="rnd" w="19050">
            <a:solidFill>
              <a:srgbClr val="EDE9DD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7875503" y="-954867"/>
            <a:ext cx="10613464" cy="12620366"/>
          </a:xfrm>
          <a:custGeom>
            <a:avLst/>
            <a:gdLst/>
            <a:ahLst/>
            <a:cxnLst/>
            <a:rect r="r" b="b" t="t" l="l"/>
            <a:pathLst>
              <a:path h="12620366" w="10613464">
                <a:moveTo>
                  <a:pt x="0" y="0"/>
                </a:moveTo>
                <a:lnTo>
                  <a:pt x="10613464" y="0"/>
                </a:lnTo>
                <a:lnTo>
                  <a:pt x="10613464" y="12620366"/>
                </a:lnTo>
                <a:lnTo>
                  <a:pt x="0" y="126203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7777" t="0" r="-57953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61856" y="311105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</a:t>
            </a:r>
            <a:r>
              <a:rPr lang="en-US" b="true" sz="5159" spc="-77" u="none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1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28700" y="349205"/>
            <a:ext cx="6645836" cy="9184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54"/>
              </a:lnSpc>
            </a:pPr>
            <a:r>
              <a:rPr lang="en-US" b="true" sz="3321" spc="-49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The 1700s in the Americas &amp; the Peninsula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439470" y="1973475"/>
            <a:ext cx="7030101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sz="4500">
                <a:solidFill>
                  <a:srgbClr val="EDE9DD"/>
                </a:solidFill>
                <a:latin typeface="Anton"/>
                <a:ea typeface="Anton"/>
                <a:cs typeface="Anton"/>
                <a:sym typeface="Anton"/>
              </a:rPr>
              <a:t>The Americas in 1700s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600128" y="3649875"/>
            <a:ext cx="6708784" cy="41808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Increased power (economic and political) of </a:t>
            </a:r>
            <a:r>
              <a:rPr lang="en-US" b="true" sz="3399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white creole elites</a:t>
            </a:r>
          </a:p>
          <a:p>
            <a:pPr algn="l"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Increased power of missionaries (esp. </a:t>
            </a:r>
            <a:r>
              <a:rPr lang="en-US" b="true" sz="3399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Jesuits</a:t>
            </a:r>
            <a:r>
              <a:rPr lang="en-US" sz="33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)</a:t>
            </a:r>
          </a:p>
          <a:p>
            <a:pPr algn="l"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Rampant </a:t>
            </a:r>
            <a:r>
              <a:rPr lang="en-US" b="true" sz="3399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smuggling</a:t>
            </a:r>
          </a:p>
          <a:p>
            <a:pPr algn="l">
              <a:lnSpc>
                <a:spcPts val="4759"/>
              </a:lnSpc>
            </a:pPr>
          </a:p>
        </p:txBody>
      </p:sp>
      <p:sp>
        <p:nvSpPr>
          <p:cNvPr name="TextBox 8" id="8"/>
          <p:cNvSpPr txBox="true"/>
          <p:nvPr/>
        </p:nvSpPr>
        <p:spPr>
          <a:xfrm rot="0">
            <a:off x="1448199" y="9220200"/>
            <a:ext cx="6226338" cy="7632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079"/>
              </a:lnSpc>
              <a:spcBef>
                <a:spcPct val="0"/>
              </a:spcBef>
            </a:pPr>
            <a:r>
              <a:rPr lang="en-US" sz="2199" spc="-32">
                <a:solidFill>
                  <a:srgbClr val="FFFFFF"/>
                </a:solidFill>
                <a:latin typeface="Prompt"/>
                <a:ea typeface="Prompt"/>
                <a:cs typeface="Prompt"/>
                <a:sym typeface="Prompt"/>
              </a:rPr>
              <a:t>A scene depicting many criollos at a soiree in the garden of Chapultepec, ca. 1780-1790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flipV="true">
            <a:off x="1243233" y="798924"/>
            <a:ext cx="16229536" cy="0"/>
          </a:xfrm>
          <a:prstGeom prst="line">
            <a:avLst/>
          </a:prstGeom>
          <a:ln cap="rnd" w="19050">
            <a:solidFill>
              <a:srgbClr val="EDE9DD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3" id="3"/>
          <p:cNvSpPr txBox="true"/>
          <p:nvPr/>
        </p:nvSpPr>
        <p:spPr>
          <a:xfrm rot="0">
            <a:off x="161856" y="311105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</a:t>
            </a:r>
            <a:r>
              <a:rPr lang="en-US" b="true" sz="5159" spc="-77" u="none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1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349205"/>
            <a:ext cx="6645836" cy="9184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54"/>
              </a:lnSpc>
            </a:pPr>
            <a:r>
              <a:rPr lang="en-US" b="true" sz="3321" spc="-49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The 1700s in the Americas &amp; the Peninsula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439470" y="1973475"/>
            <a:ext cx="7030101" cy="771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sz="4500">
                <a:solidFill>
                  <a:srgbClr val="EDE9DD"/>
                </a:solidFill>
                <a:latin typeface="Anton"/>
                <a:ea typeface="Anton"/>
                <a:cs typeface="Anton"/>
                <a:sym typeface="Anton"/>
              </a:rPr>
              <a:t>Spain in 1700s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8700" y="3130620"/>
            <a:ext cx="15394502" cy="5380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“Declining” empire?</a:t>
            </a:r>
          </a:p>
          <a:p>
            <a:pPr algn="l" marL="1468119" indent="-489373" lvl="2">
              <a:lnSpc>
                <a:spcPts val="4759"/>
              </a:lnSpc>
              <a:buFont typeface="Arial"/>
              <a:buChar char="⚬"/>
            </a:pPr>
            <a:r>
              <a:rPr lang="en-US" sz="33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17th century little ice age = issues with harvests</a:t>
            </a:r>
          </a:p>
          <a:p>
            <a:pPr algn="l" marL="1468119" indent="-489373" lvl="2">
              <a:lnSpc>
                <a:spcPts val="4759"/>
              </a:lnSpc>
              <a:buFont typeface="Arial"/>
              <a:buChar char="⚬"/>
            </a:pPr>
            <a:r>
              <a:rPr lang="en-US" sz="33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Power struggle with illegitimate (older) half-brother Juan Jose de Austria (coup 1677-79)</a:t>
            </a:r>
          </a:p>
          <a:p>
            <a:pPr algn="l"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HUGE geographical reach &amp; wealth from the colonies of the Spanish empire = interest of other European crowns in controlling Spanish kingdom</a:t>
            </a:r>
          </a:p>
          <a:p>
            <a:pPr algn="l" marL="734059" indent="-367030" lvl="1">
              <a:lnSpc>
                <a:spcPts val="4759"/>
              </a:lnSpc>
              <a:buFont typeface="Arial"/>
              <a:buChar char="•"/>
            </a:pPr>
            <a:r>
              <a:rPr lang="en-US" sz="3399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Spain’s crown was central to European diplomacy in this period</a:t>
            </a:r>
          </a:p>
          <a:p>
            <a:pPr algn="l">
              <a:lnSpc>
                <a:spcPts val="4759"/>
              </a:lnSpc>
            </a:pP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38427" y="421065"/>
            <a:ext cx="18564854" cy="9444869"/>
          </a:xfrm>
          <a:custGeom>
            <a:avLst/>
            <a:gdLst/>
            <a:ahLst/>
            <a:cxnLst/>
            <a:rect r="r" b="b" t="t" l="l"/>
            <a:pathLst>
              <a:path h="9444869" w="18564854">
                <a:moveTo>
                  <a:pt x="0" y="0"/>
                </a:moveTo>
                <a:lnTo>
                  <a:pt x="18564854" y="0"/>
                </a:lnTo>
                <a:lnTo>
                  <a:pt x="18564854" y="9444870"/>
                </a:lnTo>
                <a:lnTo>
                  <a:pt x="0" y="94448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162084"/>
            <a:ext cx="17779180" cy="9962832"/>
            <a:chOff x="0" y="0"/>
            <a:chExt cx="6371657" cy="357045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70454"/>
            </a:xfrm>
            <a:custGeom>
              <a:avLst/>
              <a:gdLst/>
              <a:ahLst/>
              <a:cxnLst/>
              <a:rect r="r" b="b" t="t" l="l"/>
              <a:pathLst>
                <a:path h="3570454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54778"/>
                  </a:lnTo>
                  <a:cubicBezTo>
                    <a:pt x="6371657" y="3563435"/>
                    <a:pt x="6364638" y="3570454"/>
                    <a:pt x="6355981" y="3570454"/>
                  </a:cubicBezTo>
                  <a:lnTo>
                    <a:pt x="15676" y="3570454"/>
                  </a:lnTo>
                  <a:cubicBezTo>
                    <a:pt x="7018" y="3570454"/>
                    <a:pt x="0" y="3563435"/>
                    <a:pt x="0" y="3554778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AF8016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99029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796781" y="1086660"/>
            <a:ext cx="16229536" cy="0"/>
          </a:xfrm>
          <a:prstGeom prst="line">
            <a:avLst/>
          </a:prstGeom>
          <a:ln cap="rnd" w="19050">
            <a:solidFill>
              <a:srgbClr val="EDE9DD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10132617" y="-69042"/>
            <a:ext cx="8155383" cy="10356042"/>
          </a:xfrm>
          <a:custGeom>
            <a:avLst/>
            <a:gdLst/>
            <a:ahLst/>
            <a:cxnLst/>
            <a:rect r="r" b="b" t="t" l="l"/>
            <a:pathLst>
              <a:path h="10356042" w="8155383">
                <a:moveTo>
                  <a:pt x="0" y="0"/>
                </a:moveTo>
                <a:lnTo>
                  <a:pt x="8155383" y="0"/>
                </a:lnTo>
                <a:lnTo>
                  <a:pt x="8155383" y="10356042"/>
                </a:lnTo>
                <a:lnTo>
                  <a:pt x="0" y="103560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02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796781" y="547656"/>
            <a:ext cx="4263800" cy="4810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15"/>
              </a:lnSpc>
            </a:pPr>
            <a:r>
              <a:rPr lang="en-US" sz="3377" spc="-50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Monarchic change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542112" y="8839200"/>
            <a:ext cx="6385922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00"/>
              </a:lnSpc>
            </a:pPr>
            <a:r>
              <a:rPr lang="en-US" sz="3000" spc="-44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Charles II of Spain. Portrait by Juan Carreño de Miranda, c. 1685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028401" y="3837254"/>
            <a:ext cx="7775497" cy="34524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29"/>
              </a:lnSpc>
            </a:pPr>
            <a:r>
              <a:rPr lang="en-US" sz="3949" spc="-59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Hapsburg monarch </a:t>
            </a:r>
            <a:r>
              <a:rPr lang="en-US" b="true" sz="3949" spc="-59">
                <a:solidFill>
                  <a:srgbClr val="EDE9DD"/>
                </a:solidFill>
                <a:latin typeface="Prompt Bold"/>
                <a:ea typeface="Prompt Bold"/>
                <a:cs typeface="Prompt Bold"/>
                <a:sym typeface="Prompt Bold"/>
              </a:rPr>
              <a:t>Charles II (1661-1700)</a:t>
            </a:r>
            <a:r>
              <a:rPr lang="en-US" sz="3949" spc="-59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, King of Spain, naming </a:t>
            </a:r>
            <a:r>
              <a:rPr lang="en-US" b="true" sz="3949" spc="-59">
                <a:solidFill>
                  <a:srgbClr val="EDE9DD"/>
                </a:solidFill>
                <a:latin typeface="Prompt Bold"/>
                <a:ea typeface="Prompt Bold"/>
                <a:cs typeface="Prompt Bold"/>
                <a:sym typeface="Prompt Bold"/>
              </a:rPr>
              <a:t>Philip Bourbon (1683-1746)</a:t>
            </a:r>
            <a:r>
              <a:rPr lang="en-US" sz="3949" spc="-59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, Duke of Anjou, as his successor.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28401" y="1741754"/>
            <a:ext cx="7988806" cy="1571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sz="4500">
                <a:solidFill>
                  <a:srgbClr val="EDE9DD"/>
                </a:solidFill>
                <a:latin typeface="Anton"/>
                <a:ea typeface="Anton"/>
                <a:cs typeface="Anton"/>
                <a:sym typeface="Anton"/>
              </a:rPr>
              <a:t>Dynastic change in Spain:</a:t>
            </a:r>
          </a:p>
          <a:p>
            <a:pPr algn="l">
              <a:lnSpc>
                <a:spcPts val="6299"/>
              </a:lnSpc>
            </a:pPr>
            <a:r>
              <a:rPr lang="en-US" sz="4500">
                <a:solidFill>
                  <a:srgbClr val="EDE9DD"/>
                </a:solidFill>
                <a:latin typeface="Anton"/>
                <a:ea typeface="Anton"/>
                <a:cs typeface="Anton"/>
                <a:sym typeface="Anton"/>
              </a:rPr>
              <a:t> Hapsburg to Bourbon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5A1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745997" y="-4919323"/>
            <a:ext cx="14796006" cy="20125646"/>
          </a:xfrm>
          <a:custGeom>
            <a:avLst/>
            <a:gdLst/>
            <a:ahLst/>
            <a:cxnLst/>
            <a:rect r="r" b="b" t="t" l="l"/>
            <a:pathLst>
              <a:path h="20125646" w="14796006">
                <a:moveTo>
                  <a:pt x="0" y="0"/>
                </a:moveTo>
                <a:lnTo>
                  <a:pt x="14796006" y="0"/>
                </a:lnTo>
                <a:lnTo>
                  <a:pt x="14796006" y="20125646"/>
                </a:lnTo>
                <a:lnTo>
                  <a:pt x="0" y="2012564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54410" y="162084"/>
            <a:ext cx="17779180" cy="9962832"/>
            <a:chOff x="0" y="0"/>
            <a:chExt cx="6371657" cy="357045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6371657" cy="3570454"/>
            </a:xfrm>
            <a:custGeom>
              <a:avLst/>
              <a:gdLst/>
              <a:ahLst/>
              <a:cxnLst/>
              <a:rect r="r" b="b" t="t" l="l"/>
              <a:pathLst>
                <a:path h="3570454" w="6371657">
                  <a:moveTo>
                    <a:pt x="15676" y="0"/>
                  </a:moveTo>
                  <a:lnTo>
                    <a:pt x="6355981" y="0"/>
                  </a:lnTo>
                  <a:cubicBezTo>
                    <a:pt x="6364638" y="0"/>
                    <a:pt x="6371657" y="7018"/>
                    <a:pt x="6371657" y="15676"/>
                  </a:cubicBezTo>
                  <a:lnTo>
                    <a:pt x="6371657" y="3554778"/>
                  </a:lnTo>
                  <a:cubicBezTo>
                    <a:pt x="6371657" y="3563435"/>
                    <a:pt x="6364638" y="3570454"/>
                    <a:pt x="6355981" y="3570454"/>
                  </a:cubicBezTo>
                  <a:lnTo>
                    <a:pt x="15676" y="3570454"/>
                  </a:lnTo>
                  <a:cubicBezTo>
                    <a:pt x="7018" y="3570454"/>
                    <a:pt x="0" y="3563435"/>
                    <a:pt x="0" y="3554778"/>
                  </a:cubicBezTo>
                  <a:lnTo>
                    <a:pt x="0" y="15676"/>
                  </a:lnTo>
                  <a:cubicBezTo>
                    <a:pt x="0" y="7018"/>
                    <a:pt x="7018" y="0"/>
                    <a:pt x="15676" y="0"/>
                  </a:cubicBezTo>
                  <a:close/>
                </a:path>
              </a:pathLst>
            </a:custGeom>
            <a:solidFill>
              <a:srgbClr val="AF8016"/>
            </a:solidFill>
            <a:ln cap="rnd">
              <a:noFill/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6371657" cy="3599029"/>
            </a:xfrm>
            <a:prstGeom prst="rect">
              <a:avLst/>
            </a:prstGeom>
          </p:spPr>
          <p:txBody>
            <a:bodyPr anchor="ctr" rtlCol="false" tIns="49412" lIns="49412" bIns="49412" rIns="49412"/>
            <a:lstStyle/>
            <a:p>
              <a:pPr algn="ctr" marL="0" indent="0" lvl="0">
                <a:lnSpc>
                  <a:spcPts val="2042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 flipV="true">
            <a:off x="1796781" y="1086660"/>
            <a:ext cx="16229536" cy="0"/>
          </a:xfrm>
          <a:prstGeom prst="line">
            <a:avLst/>
          </a:prstGeom>
          <a:ln cap="rnd" w="19050">
            <a:solidFill>
              <a:srgbClr val="EDE9DD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7" id="7"/>
          <p:cNvSpPr/>
          <p:nvPr/>
        </p:nvSpPr>
        <p:spPr>
          <a:xfrm flipH="false" flipV="false" rot="0">
            <a:off x="10132617" y="-69042"/>
            <a:ext cx="8155383" cy="10356042"/>
          </a:xfrm>
          <a:custGeom>
            <a:avLst/>
            <a:gdLst/>
            <a:ahLst/>
            <a:cxnLst/>
            <a:rect r="r" b="b" t="t" l="l"/>
            <a:pathLst>
              <a:path h="10356042" w="8155383">
                <a:moveTo>
                  <a:pt x="0" y="0"/>
                </a:moveTo>
                <a:lnTo>
                  <a:pt x="8155383" y="0"/>
                </a:lnTo>
                <a:lnTo>
                  <a:pt x="8155383" y="10356042"/>
                </a:lnTo>
                <a:lnTo>
                  <a:pt x="0" y="103560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590129" y="450850"/>
            <a:ext cx="876545" cy="781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191"/>
              </a:lnSpc>
              <a:spcBef>
                <a:spcPct val="0"/>
              </a:spcBef>
            </a:pPr>
            <a:r>
              <a:rPr lang="en-US" b="true" sz="5159" spc="-77">
                <a:solidFill>
                  <a:srgbClr val="EDE9DD"/>
                </a:solidFill>
                <a:latin typeface="Prompt Semi-Bold"/>
                <a:ea typeface="Prompt Semi-Bold"/>
                <a:cs typeface="Prompt Semi-Bold"/>
                <a:sym typeface="Prompt Semi-Bold"/>
              </a:rPr>
              <a:t>02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796781" y="547656"/>
            <a:ext cx="4263800" cy="4810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15"/>
              </a:lnSpc>
            </a:pPr>
            <a:r>
              <a:rPr lang="en-US" sz="3377" spc="-50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Monarchic change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542112" y="8839200"/>
            <a:ext cx="6385922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3300"/>
              </a:lnSpc>
            </a:pPr>
            <a:r>
              <a:rPr lang="en-US" sz="3000" spc="-44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Charles II of Spain. Portrait by Juan Carreño de Miranda, c. 1685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241710" y="4144086"/>
            <a:ext cx="7775497" cy="34524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52804" indent="-426402" lvl="1">
              <a:lnSpc>
                <a:spcPts val="5529"/>
              </a:lnSpc>
              <a:buFont typeface="Arial"/>
              <a:buChar char="•"/>
            </a:pPr>
            <a:r>
              <a:rPr lang="en-US" sz="3949" spc="-59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Charles II (1665-1700) - famously ill</a:t>
            </a:r>
          </a:p>
          <a:p>
            <a:pPr algn="l" marL="852804" indent="-426402" lvl="1">
              <a:lnSpc>
                <a:spcPts val="5529"/>
              </a:lnSpc>
              <a:buFont typeface="Arial"/>
              <a:buChar char="•"/>
            </a:pPr>
            <a:r>
              <a:rPr lang="en-US" sz="3949" spc="-59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Died childless (2 marriages)</a:t>
            </a:r>
          </a:p>
          <a:p>
            <a:pPr algn="l" marL="852804" indent="-426402" lvl="1">
              <a:lnSpc>
                <a:spcPts val="5529"/>
              </a:lnSpc>
              <a:buFont typeface="Arial"/>
              <a:buChar char="•"/>
            </a:pPr>
            <a:r>
              <a:rPr lang="en-US" sz="3949" spc="-59">
                <a:solidFill>
                  <a:srgbClr val="EDE9DD"/>
                </a:solidFill>
                <a:latin typeface="Prompt"/>
                <a:ea typeface="Prompt"/>
                <a:cs typeface="Prompt"/>
                <a:sym typeface="Prompt"/>
              </a:rPr>
              <a:t>Succession conflict started before his death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28401" y="1741754"/>
            <a:ext cx="7988806" cy="1571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299"/>
              </a:lnSpc>
            </a:pPr>
            <a:r>
              <a:rPr lang="en-US" sz="4500">
                <a:solidFill>
                  <a:srgbClr val="EDE9DD"/>
                </a:solidFill>
                <a:latin typeface="Anton"/>
                <a:ea typeface="Anton"/>
                <a:cs typeface="Anton"/>
                <a:sym typeface="Anton"/>
              </a:rPr>
              <a:t>Dynastic change in Spain:</a:t>
            </a:r>
          </a:p>
          <a:p>
            <a:pPr algn="l">
              <a:lnSpc>
                <a:spcPts val="6299"/>
              </a:lnSpc>
            </a:pPr>
            <a:r>
              <a:rPr lang="en-US" sz="4500">
                <a:solidFill>
                  <a:srgbClr val="EDE9DD"/>
                </a:solidFill>
                <a:latin typeface="Anton"/>
                <a:ea typeface="Anton"/>
                <a:cs typeface="Anton"/>
                <a:sym typeface="Anton"/>
              </a:rPr>
              <a:t> Hapsburg to Bourbon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DAG6Lg6hzLE</dc:identifier>
  <dcterms:modified xsi:type="dcterms:W3CDTF">2011-08-01T06:04:30Z</dcterms:modified>
  <cp:revision>1</cp:revision>
  <dc:title>HI115 Lecture wk9 - 18th c reform</dc:title>
</cp:coreProperties>
</file>