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37"/>
  </p:notesMasterIdLst>
  <p:handoutMasterIdLst>
    <p:handoutMasterId r:id="rId38"/>
  </p:handoutMasterIdLst>
  <p:sldIdLst>
    <p:sldId id="265" r:id="rId11"/>
    <p:sldId id="416" r:id="rId12"/>
    <p:sldId id="345" r:id="rId13"/>
    <p:sldId id="394" r:id="rId14"/>
    <p:sldId id="396" r:id="rId15"/>
    <p:sldId id="395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17" r:id="rId24"/>
    <p:sldId id="404" r:id="rId25"/>
    <p:sldId id="405" r:id="rId26"/>
    <p:sldId id="406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8" r:id="rId35"/>
    <p:sldId id="41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41"/>
    <p:restoredTop sz="94556"/>
  </p:normalViewPr>
  <p:slideViewPr>
    <p:cSldViewPr snapToGrid="0">
      <p:cViewPr varScale="1">
        <p:scale>
          <a:sx n="100" d="100"/>
          <a:sy n="100" d="100"/>
        </p:scale>
        <p:origin x="16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presProps" Target="pres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microsoft.com/office/2018/10/relationships/authors" Target="author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FCA4B0-E9A2-FB9D-72E9-83E1D42DB8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7107" y="4485280"/>
            <a:ext cx="6541200" cy="855299"/>
          </a:xfrm>
        </p:spPr>
        <p:txBody>
          <a:bodyPr/>
          <a:lstStyle/>
          <a:p>
            <a:r>
              <a:rPr lang="en-GB" dirty="0"/>
              <a:t>Latin American Themes and Problems 2025</a:t>
            </a:r>
          </a:p>
          <a:p>
            <a:r>
              <a:rPr lang="en-GB" dirty="0"/>
              <a:t>Dr Liana Beatrice Valerio </a:t>
            </a:r>
          </a:p>
          <a:p>
            <a:endParaRPr lang="en-GB" dirty="0"/>
          </a:p>
          <a:p>
            <a:r>
              <a:rPr lang="en-GB" dirty="0"/>
              <a:t>(Adapted from the original lecture by Dr Rosie Doyle)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6F25D-EC5E-3B3B-B3AA-ABE614EA3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16" y="1621208"/>
            <a:ext cx="6542513" cy="2693301"/>
          </a:xfrm>
        </p:spPr>
        <p:txBody>
          <a:bodyPr/>
          <a:lstStyle/>
          <a:p>
            <a:r>
              <a:rPr lang="en-GB" dirty="0"/>
              <a:t>Latin American Wars of Independence</a:t>
            </a:r>
          </a:p>
        </p:txBody>
      </p:sp>
      <p:pic>
        <p:nvPicPr>
          <p:cNvPr id="2050" name="Picture 2" descr="What killed Bolivar? – Magazine Archives">
            <a:extLst>
              <a:ext uri="{FF2B5EF4-FFF2-40B4-BE49-F238E27FC236}">
                <a16:creationId xmlns:a16="http://schemas.microsoft.com/office/drawing/2014/main" id="{29E3036B-8B99-63C5-6DCE-90F3DE814D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5"/>
          <a:stretch>
            <a:fillRect/>
          </a:stretch>
        </p:blipFill>
        <p:spPr bwMode="auto">
          <a:xfrm>
            <a:off x="6832629" y="0"/>
            <a:ext cx="5197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11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24CA8D-2BBC-9462-3832-DBCE9F93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Crisis of Authority in the Americas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73B273-DD69-EF0F-D0FF-DEB782622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74477"/>
            <a:ext cx="11192534" cy="3567600"/>
          </a:xfrm>
        </p:spPr>
        <p:txBody>
          <a:bodyPr/>
          <a:lstStyle/>
          <a:p>
            <a:br>
              <a:rPr lang="en-US" sz="2200" dirty="0"/>
            </a:br>
            <a:r>
              <a:rPr lang="en-US" sz="2200" dirty="0"/>
              <a:t>As news that, in 1808, French forces had captured the entire Spanish royal family reached the Americas, different colonial administrations reacted differently:</a:t>
            </a:r>
          </a:p>
          <a:p>
            <a:endParaRPr lang="en-US" sz="2200" dirty="0"/>
          </a:p>
          <a:p>
            <a:r>
              <a:rPr lang="en-US" sz="2200" dirty="0"/>
              <a:t>1. </a:t>
            </a:r>
            <a:r>
              <a:rPr lang="en-US" sz="2200" b="1" dirty="0"/>
              <a:t>Some cities set up ‘juntas’ (local governing bodies) to govern </a:t>
            </a:r>
            <a:r>
              <a:rPr lang="en-US" sz="2200" dirty="0"/>
              <a:t>until the return of the ‘legitimate’ Bourbon monarchs.</a:t>
            </a:r>
          </a:p>
          <a:p>
            <a:endParaRPr lang="en-US" sz="2200" dirty="0"/>
          </a:p>
          <a:p>
            <a:r>
              <a:rPr lang="en-US" sz="2200" dirty="0"/>
              <a:t>2. While, </a:t>
            </a:r>
            <a:r>
              <a:rPr lang="en-US" sz="2200" b="1" dirty="0"/>
              <a:t>in</a:t>
            </a:r>
            <a:r>
              <a:rPr lang="en-US" sz="2200" dirty="0"/>
              <a:t> </a:t>
            </a:r>
            <a:r>
              <a:rPr lang="en-US" sz="2200" b="1" dirty="0"/>
              <a:t>other regions, colonial authorities maintained control </a:t>
            </a:r>
            <a:r>
              <a:rPr lang="en-US" sz="2200" dirty="0"/>
              <a:t>and condemned the </a:t>
            </a:r>
            <a:r>
              <a:rPr lang="en-US" sz="2200" i="1" dirty="0"/>
              <a:t>juntas</a:t>
            </a:r>
            <a:r>
              <a:rPr lang="en-US" sz="2200" dirty="0"/>
              <a:t> as illegitimate and seditious.</a:t>
            </a:r>
          </a:p>
          <a:p>
            <a:endParaRPr lang="en-US" sz="2200" dirty="0"/>
          </a:p>
          <a:p>
            <a:r>
              <a:rPr lang="en-US" sz="2200" dirty="0"/>
              <a:t>Conflict quickly broke out between these different groups…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8711D-2DB8-411E-34BD-6BB8D4540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612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B3AA2D-371C-A7C1-08C5-53D9885E3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54896"/>
            <a:ext cx="11192534" cy="383567"/>
          </a:xfrm>
        </p:spPr>
        <p:txBody>
          <a:bodyPr/>
          <a:lstStyle/>
          <a:p>
            <a:r>
              <a:rPr lang="en-GB" dirty="0"/>
              <a:t>Crisis of Authority in the Americas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FFE11-4296-502F-1C54-C891CDD07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926761"/>
            <a:ext cx="11192534" cy="4217585"/>
          </a:xfrm>
        </p:spPr>
        <p:txBody>
          <a:bodyPr/>
          <a:lstStyle/>
          <a:p>
            <a:r>
              <a:rPr lang="en-US" sz="2200" dirty="0"/>
              <a:t>By 1812 many regions had declared outright independence from Spain. </a:t>
            </a:r>
          </a:p>
          <a:p>
            <a:r>
              <a:rPr lang="en-US" sz="2200" b="1" dirty="0"/>
              <a:t>Much circulation of </a:t>
            </a:r>
            <a:r>
              <a:rPr lang="en-US" sz="2200" b="1" i="1" dirty="0"/>
              <a:t>ideas </a:t>
            </a:r>
            <a:r>
              <a:rPr lang="en-US" sz="2200" b="1" dirty="0"/>
              <a:t>in the public space.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4DA15-29D2-A942-165F-1182511D1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01EBB8-B644-7AC8-AE21-810C2E6D2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3186" y="1742229"/>
            <a:ext cx="4432221" cy="4432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2BB779-BAF0-4E73-A90F-5E5033752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125" y="1742229"/>
            <a:ext cx="2938071" cy="44377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DF6EA2-3DCF-F120-2111-D9AC95D12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774" y="1736671"/>
            <a:ext cx="3126351" cy="44377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EFA858-19DE-A921-96A5-59A0B3B55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6235" y="1742229"/>
            <a:ext cx="3016009" cy="443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93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EF58B3A-86EE-74C9-0191-6E2E3E0EF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6C00D60D-E513-3104-DF11-BBEF8D71391B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tretch>
            <a:fillRect/>
          </a:stretch>
        </p:blipFill>
        <p:spPr>
          <a:xfrm>
            <a:off x="5359735" y="1"/>
            <a:ext cx="5405715" cy="6858000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A8C4A8D-52AF-F44C-A163-3DC51C10FC2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3" y="674480"/>
            <a:ext cx="4860002" cy="564450"/>
          </a:xfrm>
        </p:spPr>
        <p:txBody>
          <a:bodyPr/>
          <a:lstStyle/>
          <a:p>
            <a:r>
              <a:rPr lang="en-US" sz="2200" dirty="0"/>
              <a:t>Spanish “Reconquest”, 1815-1821</a:t>
            </a:r>
          </a:p>
          <a:p>
            <a:endParaRPr lang="en-US" sz="2200" b="0" dirty="0"/>
          </a:p>
          <a:p>
            <a:r>
              <a:rPr lang="en-GB" sz="2200" b="0" dirty="0"/>
              <a:t>Spain sent thousands of troops to the Americas in an attempt to quell rebellion.</a:t>
            </a:r>
          </a:p>
          <a:p>
            <a:endParaRPr lang="en-GB" sz="2200" b="0" dirty="0"/>
          </a:p>
          <a:p>
            <a:r>
              <a:rPr lang="en-GB" sz="2200" b="0" dirty="0"/>
              <a:t>The largest continent of about 12,000 troops was dispatched in 1814.</a:t>
            </a:r>
          </a:p>
          <a:p>
            <a:br>
              <a:rPr lang="en-GB" sz="2200" b="0" dirty="0"/>
            </a:br>
            <a:r>
              <a:rPr lang="en-GB" sz="2200" b="0" dirty="0"/>
              <a:t>Nonetheless, most of the royalist troops fighting against the insurgents were locals.</a:t>
            </a:r>
            <a:endParaRPr lang="en-US" sz="2200" b="0" dirty="0"/>
          </a:p>
          <a:p>
            <a:endParaRPr lang="en-US" sz="2200" b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5EDD1-481A-F652-3678-8AFB187646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643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7DACD6-B492-EFCB-980F-4AD4662283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period from 1810 to 1815 was characterised by outright civil war between loyalists and insurgents.</a:t>
            </a:r>
          </a:p>
          <a:p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755D30A-F587-D522-34AB-862E75389D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9733" y="1698993"/>
            <a:ext cx="5076000" cy="564450"/>
          </a:xfrm>
        </p:spPr>
        <p:txBody>
          <a:bodyPr/>
          <a:lstStyle/>
          <a:p>
            <a:r>
              <a:rPr lang="en-US" dirty="0"/>
              <a:t>Simón Bolívar, a wealthy creole from Venezuela, led insurgent forces in northern South America.</a:t>
            </a:r>
          </a:p>
          <a:p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6848EF-B0C6-B089-FC48-8A6471594FA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616269" y="1735257"/>
            <a:ext cx="5073099" cy="564450"/>
          </a:xfrm>
        </p:spPr>
        <p:txBody>
          <a:bodyPr/>
          <a:lstStyle/>
          <a:p>
            <a:r>
              <a:rPr lang="en-US" dirty="0"/>
              <a:t>José de San Martín, a professional solider, led the insurgent campaign in southern South America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023370-1600-4CD2-C1CD-259BCD32B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Crisis of Authority in the Americas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6A94E-866C-1349-BC57-27E475405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74973FCB-3810-2EE0-1CDA-C1B0450D120E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rcRect l="-96844" r="-96844"/>
          <a:stretch>
            <a:fillRect/>
          </a:stretch>
        </p:blipFill>
        <p:spPr>
          <a:xfrm>
            <a:off x="-1028311" y="2410910"/>
            <a:ext cx="8482056" cy="4464549"/>
          </a:xfrm>
          <a:prstGeom prst="rect">
            <a:avLst/>
          </a:prstGeom>
        </p:spPr>
      </p:pic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D5CFF2E4-73F1-B270-9583-A7124D9C202E}"/>
              </a:ext>
            </a:extLst>
          </p:cNvPr>
          <p:cNvPicPr>
            <a:picLocks noGrp="1" noChangeAspect="1"/>
          </p:cNvPicPr>
          <p:nvPr>
            <p:ph sz="quarter" idx="18"/>
          </p:nvPr>
        </p:nvPicPr>
        <p:blipFill>
          <a:blip r:embed="rId3"/>
          <a:srcRect l="-68264" r="-68264"/>
          <a:stretch>
            <a:fillRect/>
          </a:stretch>
        </p:blipFill>
        <p:spPr>
          <a:xfrm>
            <a:off x="5104852" y="2410910"/>
            <a:ext cx="8095932" cy="446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42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2743782-3B8B-3C0A-868C-668D8C223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974076"/>
            <a:ext cx="5000522" cy="3567600"/>
          </a:xfrm>
        </p:spPr>
        <p:txBody>
          <a:bodyPr/>
          <a:lstStyle/>
          <a:p>
            <a:r>
              <a:rPr lang="en-US" sz="2200" b="1" dirty="0"/>
              <a:t>Ultimate military victory by insurgent forces: ‘last’ battle: Battle of Ayacucho (1824)</a:t>
            </a:r>
          </a:p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33ED6C-FE42-771C-8024-21D60A663C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521864F-1F90-C365-4ECE-745450080D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595" t="46870" r="35663" b="18069"/>
          <a:stretch>
            <a:fillRect/>
          </a:stretch>
        </p:blipFill>
        <p:spPr>
          <a:xfrm>
            <a:off x="5860472" y="501061"/>
            <a:ext cx="5417127" cy="595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85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E2B861F-DACD-3AB8-924D-EAEDC2733C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9733" y="695333"/>
            <a:ext cx="11192534" cy="564450"/>
          </a:xfrm>
        </p:spPr>
        <p:txBody>
          <a:bodyPr/>
          <a:lstStyle/>
          <a:p>
            <a:r>
              <a:rPr lang="en-GB" sz="2200" dirty="0"/>
              <a:t>Grito de Dolores, 1810</a:t>
            </a:r>
          </a:p>
          <a:p>
            <a:r>
              <a:rPr lang="en-US" sz="2200" dirty="0"/>
              <a:t>Miguel Hidalgo </a:t>
            </a:r>
            <a:r>
              <a:rPr lang="en-GB" sz="2200" dirty="0"/>
              <a:t>(1753-1811)</a:t>
            </a:r>
            <a:r>
              <a:rPr lang="en-US" sz="2200" dirty="0"/>
              <a:t>, parish priest</a:t>
            </a:r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58B9636-A6E2-1467-F400-95C40E0F1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235086"/>
            <a:ext cx="11192534" cy="383567"/>
          </a:xfrm>
        </p:spPr>
        <p:txBody>
          <a:bodyPr/>
          <a:lstStyle/>
          <a:p>
            <a:r>
              <a:rPr lang="en-GB" dirty="0"/>
              <a:t>Mexico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57E4D0-E6D2-D50E-441E-60EAFFF6C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D6C9926E-AC0E-56CD-8188-2E8523EB6E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-10231" r="-10231"/>
          <a:stretch>
            <a:fillRect/>
          </a:stretch>
        </p:blipFill>
        <p:spPr>
          <a:xfrm>
            <a:off x="1361849" y="1650757"/>
            <a:ext cx="9468302" cy="520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814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AAE6EB-429C-462F-2F1B-04D86C918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Hidalgo’s Flag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DF22FE-9FD9-42C0-3AEF-C29F3A9477AA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US" sz="2200" dirty="0"/>
              <a:t>Hidalgo’s flag, showing the Virgin of Guadalupe. </a:t>
            </a:r>
            <a:r>
              <a:rPr lang="en-US" sz="2200" b="1" dirty="0"/>
              <a:t>He leads a mass popular rebellion.</a:t>
            </a:r>
          </a:p>
          <a:p>
            <a:endParaRPr lang="en-US" sz="2200" dirty="0"/>
          </a:p>
          <a:p>
            <a:r>
              <a:rPr lang="en-US" sz="2200" dirty="0"/>
              <a:t>Hidalgo executed in 1811.</a:t>
            </a:r>
          </a:p>
          <a:p>
            <a:endParaRPr lang="en-US" sz="2200" dirty="0"/>
          </a:p>
          <a:p>
            <a:r>
              <a:rPr lang="en-US" sz="2200" dirty="0"/>
              <a:t>Rebellion continued under other leaders…</a:t>
            </a:r>
            <a:endParaRPr lang="en-GB" sz="2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913FA-6744-1605-A09E-F1ED74C497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0439AF9-2A31-F714-C029-C8A9B11E31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7388" r="73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1708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54CCE4-E9E6-92B2-7CBB-BA22524BD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José María Morelos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6A1B9A-A305-2380-C4BB-E30AF281414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r>
              <a:rPr lang="en-US" sz="2200" dirty="0"/>
              <a:t>1821 Treaty of Córdoba ends conflict.</a:t>
            </a:r>
          </a:p>
          <a:p>
            <a:endParaRPr lang="en-US" sz="2200" dirty="0"/>
          </a:p>
          <a:p>
            <a:r>
              <a:rPr lang="en-US" sz="2200" dirty="0"/>
              <a:t>Coronation of Iturbide as Agustín I of Mexico (1822)</a:t>
            </a:r>
          </a:p>
          <a:p>
            <a:endParaRPr lang="en-US" sz="2200" dirty="0"/>
          </a:p>
          <a:p>
            <a:r>
              <a:rPr lang="en-US" sz="2200" dirty="0"/>
              <a:t>Agustín de Iturbide, former royalist officer turned insurgent, became emperor of a newly independent Mexico.</a:t>
            </a:r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8FC87-191D-6B83-7EB2-C58784007A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C533DF99-2CC3-AC0D-4EE5-AD9CA2663C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5817" r="158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8884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068149-8810-19DC-844C-FC0B33F19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Brazil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A6A31A4-A6FE-8BFC-CE3B-8BBC70769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Royal family fled to Brazil in 1807, resided in Rio de Janeiro until the defeat of Napoleon.</a:t>
            </a:r>
          </a:p>
          <a:p>
            <a:endParaRPr lang="en-US" sz="2200" dirty="0"/>
          </a:p>
          <a:p>
            <a:r>
              <a:rPr lang="en-US" sz="2200" dirty="0"/>
              <a:t>Anti-Napoleonic forces that remained loyal of the House of Braganza then asked the royal family to return to Portugal.</a:t>
            </a:r>
          </a:p>
          <a:p>
            <a:endParaRPr lang="en-US" sz="2200" dirty="0"/>
          </a:p>
          <a:p>
            <a:r>
              <a:rPr lang="en-US" sz="2200" dirty="0"/>
              <a:t>All returned, aside from the crown prince Pedro…</a:t>
            </a:r>
          </a:p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4EAE4-5AED-D961-50BD-F3A6BBC1E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965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22F4F3-8E24-95F8-0FBF-A98C8BA7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i="1" dirty="0"/>
              <a:t>Fico</a:t>
            </a:r>
            <a:r>
              <a:rPr lang="en-GB" dirty="0"/>
              <a:t>, Dom Pedro I, 1822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EAA3F-1ECD-266A-F7C3-1474876D8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957E883C-7B3E-7764-5BF9-2284389FF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-2576" b="-2576"/>
          <a:stretch>
            <a:fillRect/>
          </a:stretch>
        </p:blipFill>
        <p:spPr>
          <a:xfrm>
            <a:off x="1850583" y="1504847"/>
            <a:ext cx="8490834" cy="466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6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F80C15-754A-6BB8-2BD1-C8D13CA67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Colonies to Nations, 1810-1825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E812E-424A-7DD3-9BBF-3131B5CD4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" name="Picture 9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A8BD58F0-26AF-9BE7-065A-C1BD0BFB5C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722" t="25231" r="18024" b="10025"/>
          <a:stretch>
            <a:fillRect/>
          </a:stretch>
        </p:blipFill>
        <p:spPr>
          <a:xfrm>
            <a:off x="1827156" y="1290336"/>
            <a:ext cx="8537688" cy="542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167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4DF892-A0B7-FBC1-14B8-DA9DA482E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Timing of Political Independence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FCB93-7781-CB4B-CFF0-D881E71EB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88721D23-C534-6DBB-B1C1-07A36A78E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-58018" r="-58018"/>
          <a:stretch>
            <a:fillRect/>
          </a:stretch>
        </p:blipFill>
        <p:spPr>
          <a:xfrm>
            <a:off x="1061227" y="1099561"/>
            <a:ext cx="10069546" cy="5548870"/>
          </a:xfrm>
        </p:spPr>
      </p:pic>
    </p:spTree>
    <p:extLst>
      <p:ext uri="{BB962C8B-B14F-4D97-AF65-F5344CB8AC3E}">
        <p14:creationId xmlns:p14="http://schemas.microsoft.com/office/powerpoint/2010/main" val="2151565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42E732-017C-2824-DC39-3C30C183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803105"/>
          </a:xfrm>
        </p:spPr>
        <p:txBody>
          <a:bodyPr/>
          <a:lstStyle/>
          <a:p>
            <a:r>
              <a:rPr lang="en-US" sz="3200" dirty="0"/>
              <a:t>How Have Historians Approached the Wars of Independence?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6D758-AD0F-1832-C2B2-8B5F3CD3A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GB" sz="2200" dirty="0"/>
              <a:t>Nationalist Historiographies</a:t>
            </a:r>
          </a:p>
          <a:p>
            <a:pPr marL="342900" indent="-342900">
              <a:buAutoNum type="arabicPeriod"/>
            </a:pPr>
            <a:r>
              <a:rPr lang="en-GB" sz="2200" dirty="0"/>
              <a:t>Structural Analyses </a:t>
            </a:r>
          </a:p>
          <a:p>
            <a:pPr marL="342900" indent="-342900">
              <a:buAutoNum type="arabicPeriod"/>
            </a:pPr>
            <a:r>
              <a:rPr lang="en-GB" sz="2200" dirty="0"/>
              <a:t>Analyses of Political Culture</a:t>
            </a:r>
          </a:p>
          <a:p>
            <a:pPr marL="342900" indent="-342900">
              <a:buAutoNum type="arabicPeriod"/>
            </a:pPr>
            <a:r>
              <a:rPr lang="en-GB" sz="2200" dirty="0"/>
              <a:t>Social Histories</a:t>
            </a:r>
          </a:p>
          <a:p>
            <a:pPr marL="342900" indent="-342900">
              <a:buAutoNum type="arabicPeriod"/>
            </a:pPr>
            <a:r>
              <a:rPr lang="en-GB" sz="2200" dirty="0"/>
              <a:t>New Trends…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0103-D50E-91AC-6D60-89BD2A10B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462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8F9792-4C79-B1F1-7E1A-505F8444A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Nationalist Historiographies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20786-3A9B-8E7E-0AAD-EFCCA41FF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/>
              <a:t>Nationalist historiographies </a:t>
            </a:r>
            <a:r>
              <a:rPr lang="en-US" sz="2200" dirty="0"/>
              <a:t>focused on creating a pantheon of national heroes and founding fathers, producing grand, romantic narratives, and </a:t>
            </a:r>
            <a:r>
              <a:rPr lang="en-US" sz="2200" dirty="0" err="1"/>
              <a:t>naturalising</a:t>
            </a:r>
            <a:r>
              <a:rPr lang="en-US" sz="2200" dirty="0"/>
              <a:t> the nation state as the unit of analysis.</a:t>
            </a:r>
          </a:p>
          <a:p>
            <a:pPr marL="514350" indent="-514350">
              <a:buAutoNum type="arabicPeriod"/>
            </a:pPr>
            <a:endParaRPr lang="en-US" sz="2200" dirty="0"/>
          </a:p>
          <a:p>
            <a:r>
              <a:rPr lang="en-US" sz="2200" dirty="0"/>
              <a:t>Written from the 1820s onwards</a:t>
            </a:r>
          </a:p>
          <a:p>
            <a:r>
              <a:rPr lang="en-US" sz="2200" dirty="0"/>
              <a:t>Search for ‘precursors’ and ‘antecedents</a:t>
            </a:r>
            <a:endParaRPr lang="en-GB" sz="2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F89A6-3B9C-7C82-35E4-03DB452A42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808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B84A40-B027-C655-2868-660738233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Analyses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AC6DFA-725C-39DF-0F1E-0687799B1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/>
              <a:t>Structural analyses</a:t>
            </a:r>
            <a:r>
              <a:rPr lang="en-US" sz="2200" b="1" i="1" dirty="0"/>
              <a:t> </a:t>
            </a:r>
            <a:r>
              <a:rPr lang="en-US" sz="2200" dirty="0"/>
              <a:t>of underlying economic and political forces:</a:t>
            </a:r>
          </a:p>
          <a:p>
            <a:r>
              <a:rPr lang="en-US" sz="2200" dirty="0"/>
              <a:t>Breakdown of the ‘colonial pact’ through the Bourbon reforms.</a:t>
            </a:r>
          </a:p>
          <a:p>
            <a:r>
              <a:rPr lang="en-US" sz="2200" dirty="0"/>
              <a:t>Late colonial riots not as precursors but as disputes about the moral economy.</a:t>
            </a:r>
          </a:p>
          <a:p>
            <a:r>
              <a:rPr lang="en-US" sz="2200" dirty="0"/>
              <a:t>Less focused on the nation; more interested in class</a:t>
            </a:r>
          </a:p>
          <a:p>
            <a:r>
              <a:rPr lang="en-US" sz="2200" dirty="0"/>
              <a:t>Written particularly from the 1960s onwards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F0F07-B9FB-2766-0CCD-9FA59ED1F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69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7F169C-F0BA-5942-355A-A31DB1607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Analyses of New Political Cultures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9DFF08-131D-5491-8DE1-BCA1D0649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316182"/>
            <a:ext cx="11192534" cy="4139894"/>
          </a:xfrm>
        </p:spPr>
        <p:txBody>
          <a:bodyPr/>
          <a:lstStyle/>
          <a:p>
            <a:r>
              <a:rPr lang="en-US" sz="2200" dirty="0"/>
              <a:t>Analyses of </a:t>
            </a:r>
            <a:r>
              <a:rPr lang="en-US" sz="2200" b="1" dirty="0"/>
              <a:t>political culture</a:t>
            </a:r>
            <a:endParaRPr lang="en-US" sz="2200" dirty="0"/>
          </a:p>
          <a:p>
            <a:r>
              <a:rPr lang="en-US" sz="2200" dirty="0"/>
              <a:t>Focus on the development of modern political structures such as elections and constitutions, and the rise of a public sphere.</a:t>
            </a:r>
          </a:p>
          <a:p>
            <a:r>
              <a:rPr lang="en-US" sz="2200" dirty="0"/>
              <a:t>Finds evidence for widespread engagement with these new political practices.</a:t>
            </a:r>
          </a:p>
          <a:p>
            <a:r>
              <a:rPr lang="en-US" sz="2200" dirty="0"/>
              <a:t>View Spain and its colonies holistically: all experienced the advent of modernity.</a:t>
            </a:r>
          </a:p>
          <a:p>
            <a:r>
              <a:rPr lang="en-US" sz="2200" dirty="0"/>
              <a:t>Particular emphasis on the rise of electoral democracy during the Peninsular War.</a:t>
            </a:r>
          </a:p>
          <a:p>
            <a:r>
              <a:rPr lang="en-US" sz="2200" dirty="0"/>
              <a:t> 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54E82-3D6A-30E6-4369-C1BB082A6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296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B933A0-4F9D-2705-5091-61E6B9EB2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Histories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75DF42-9FD5-3093-BCA6-D98201873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/>
              <a:t>Social histories</a:t>
            </a:r>
            <a:r>
              <a:rPr lang="en-US" sz="2200" dirty="0"/>
              <a:t> of independence</a:t>
            </a:r>
          </a:p>
          <a:p>
            <a:r>
              <a:rPr lang="en-US" sz="2200" dirty="0"/>
              <a:t>A ‘history from below’ focused on the experiences of non elite groups such as enslaved people or  indigenous communities.</a:t>
            </a:r>
          </a:p>
          <a:p>
            <a:r>
              <a:rPr lang="en-US" sz="2200" dirty="0"/>
              <a:t>Questions whether political independence resulted in significant change to social structures.</a:t>
            </a:r>
          </a:p>
          <a:p>
            <a:r>
              <a:rPr lang="en-US" sz="2200" dirty="0"/>
              <a:t>Challenges the importance of independence as a watershed (1750-1850)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89F3B-58EE-970C-6D1A-46EFDF538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71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DCF125-0112-D6AB-E8DC-A1A04F79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Areas of Interest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83916-955E-48DF-3D94-C61241E5A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The rise of new political practices such as elections and the extent to which these practices were embraced by non-elites.</a:t>
            </a:r>
          </a:p>
          <a:p>
            <a:endParaRPr lang="en-US" sz="2200" dirty="0"/>
          </a:p>
          <a:p>
            <a:r>
              <a:rPr lang="en-US" sz="2200" dirty="0"/>
              <a:t>Changes in social structures such as those related to gender norms.</a:t>
            </a:r>
          </a:p>
          <a:p>
            <a:endParaRPr lang="en-GB" sz="2200" dirty="0"/>
          </a:p>
          <a:p>
            <a:r>
              <a:rPr lang="en-US" sz="2200" dirty="0"/>
              <a:t>The importance of the Atlantic context: the US war of independence, the French Revolution and the Haitian Revolution.</a:t>
            </a:r>
          </a:p>
          <a:p>
            <a:endParaRPr lang="en-GB" sz="2200" dirty="0"/>
          </a:p>
          <a:p>
            <a:r>
              <a:rPr lang="en-US" sz="2200" dirty="0"/>
              <a:t>Legacies, commemorations, resonances, memorialization, appropriation?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37AC5-16A6-A1CC-7FA3-DC3C9A118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403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929C6B-1E03-10BF-D0A6-C3682854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460254"/>
          </a:xfrm>
        </p:spPr>
        <p:txBody>
          <a:bodyPr/>
          <a:lstStyle/>
          <a:p>
            <a:r>
              <a:rPr lang="en-GB" sz="3600" dirty="0"/>
              <a:t>Principle Lecture Aims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1FC9BB-E465-CD34-E183-90C6FDB5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To illustrate the two classic explanations as to the causes that led to the Latin American Wars of Independence, followed by an overview of new areas of analysis.</a:t>
            </a:r>
          </a:p>
        </p:txBody>
      </p:sp>
      <p:sp>
        <p:nvSpPr>
          <p:cNvPr id="13" name="Slide Number Placeholder 29">
            <a:extLst>
              <a:ext uri="{FF2B5EF4-FFF2-40B4-BE49-F238E27FC236}">
                <a16:creationId xmlns:a16="http://schemas.microsoft.com/office/drawing/2014/main" id="{30487383-A846-9EFB-D381-4A631195F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45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123976-51CD-149F-A7BB-06AC9F99B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C5982-95E9-763B-1AB9-A69933551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47464"/>
            <a:ext cx="11192534" cy="5471886"/>
          </a:xfrm>
        </p:spPr>
        <p:txBody>
          <a:bodyPr/>
          <a:lstStyle/>
          <a:p>
            <a:r>
              <a:rPr lang="en-US" sz="2200" dirty="0"/>
              <a:t>Buildup of anti-Spanish feeling (late 18</a:t>
            </a:r>
            <a:r>
              <a:rPr lang="en-US" sz="2200" baseline="30000" dirty="0"/>
              <a:t>th</a:t>
            </a:r>
            <a:r>
              <a:rPr lang="en-US" sz="2200" dirty="0"/>
              <a:t> century), </a:t>
            </a:r>
            <a:r>
              <a:rPr lang="en-US" sz="2200" u="sng" dirty="0"/>
              <a:t>leading to: </a:t>
            </a:r>
            <a:br>
              <a:rPr lang="en-US" sz="2200" u="sng" dirty="0"/>
            </a:br>
            <a:r>
              <a:rPr lang="en-US" sz="2200" dirty="0"/>
              <a:t>anti-Spanish independence movements from 1810</a:t>
            </a:r>
          </a:p>
          <a:p>
            <a:endParaRPr lang="en-US" sz="2200" dirty="0"/>
          </a:p>
          <a:p>
            <a:r>
              <a:rPr lang="en-US" sz="2200" dirty="0"/>
              <a:t>The significance of the </a:t>
            </a:r>
            <a:r>
              <a:rPr lang="en-US" sz="2200" b="1" dirty="0"/>
              <a:t>Enlightenment</a:t>
            </a:r>
            <a:r>
              <a:rPr lang="en-US" sz="2200" dirty="0"/>
              <a:t>: the circulation of ideas and discourses across the Atlantic (republicanism, natural laws, citizenship).</a:t>
            </a:r>
          </a:p>
          <a:p>
            <a:endParaRPr lang="en-US" sz="2200" dirty="0"/>
          </a:p>
          <a:p>
            <a:r>
              <a:rPr lang="en-US" sz="2200" dirty="0"/>
              <a:t>The emergence of new identities (creole patriotism)</a:t>
            </a:r>
            <a:r>
              <a:rPr lang="en-US" sz="2200" b="1" dirty="0"/>
              <a:t> Bourbon Reforms </a:t>
            </a:r>
            <a:r>
              <a:rPr lang="en-US" sz="2200" dirty="0"/>
              <a:t>eroded the </a:t>
            </a:r>
            <a:r>
              <a:rPr lang="en-US" sz="2200" b="1" dirty="0"/>
              <a:t>‘colonial pact’, </a:t>
            </a:r>
            <a:r>
              <a:rPr lang="en-US" sz="2200" u="sng" dirty="0"/>
              <a:t>leading to </a:t>
            </a:r>
            <a:r>
              <a:rPr lang="en-US" sz="2200" dirty="0"/>
              <a:t>widespread dissatisfaction with Spanish rule </a:t>
            </a:r>
          </a:p>
          <a:p>
            <a:r>
              <a:rPr lang="en-US" sz="2200" b="1" dirty="0"/>
              <a:t>proto-nationalism, </a:t>
            </a:r>
            <a:r>
              <a:rPr lang="en-US" sz="2200" u="sng" dirty="0"/>
              <a:t>leading to:</a:t>
            </a:r>
          </a:p>
          <a:p>
            <a:r>
              <a:rPr lang="en-US" sz="2200" dirty="0"/>
              <a:t>Breakdown in colonial hegemony and the start of the wars of independence </a:t>
            </a:r>
          </a:p>
          <a:p>
            <a:endParaRPr lang="en-US" sz="2200" dirty="0"/>
          </a:p>
          <a:p>
            <a:r>
              <a:rPr lang="en-US" sz="2200" dirty="0"/>
              <a:t>Situates Latin American Revolutions in the context of the Radical Enlightenment, other </a:t>
            </a:r>
            <a:r>
              <a:rPr lang="en-US" sz="2200" b="1" dirty="0"/>
              <a:t>Atlantic Revolutions </a:t>
            </a:r>
            <a:r>
              <a:rPr lang="en-US" sz="2200" dirty="0"/>
              <a:t>(particularly the Haitian Revolution).</a:t>
            </a:r>
          </a:p>
          <a:p>
            <a:endParaRPr lang="en-US" sz="2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078C0-BB18-DB91-FF22-A0931D8AAB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666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F9337B4-71B7-EE89-44B9-8DFD4C9D0F0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sz="2200" dirty="0"/>
              <a:t>One version stresses the </a:t>
            </a:r>
            <a:r>
              <a:rPr lang="en-US" sz="2200" u="sng" dirty="0"/>
              <a:t>antecedents</a:t>
            </a:r>
            <a:r>
              <a:rPr lang="en-US" sz="2200" dirty="0"/>
              <a:t> to the outbreak of independence. It’s all about:</a:t>
            </a:r>
          </a:p>
          <a:p>
            <a:endParaRPr lang="en-GB" sz="2200" dirty="0"/>
          </a:p>
          <a:p>
            <a:r>
              <a:rPr lang="en-GB" sz="2200" u="sng" dirty="0"/>
              <a:t>Pre-existing</a:t>
            </a:r>
            <a:r>
              <a:rPr lang="en-GB" sz="2200" dirty="0"/>
              <a:t> issues.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4386EE-3EFF-FA23-E79B-81D2007888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3200" dirty="0"/>
              <a:t>Version 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FEC19D7-CDEF-BBE2-D70C-67ADE37838F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6269" y="2304987"/>
            <a:ext cx="5073091" cy="2866276"/>
          </a:xfrm>
        </p:spPr>
        <p:txBody>
          <a:bodyPr/>
          <a:lstStyle/>
          <a:p>
            <a:endParaRPr lang="en-US" dirty="0"/>
          </a:p>
          <a:p>
            <a:r>
              <a:rPr lang="en-US" sz="2200" dirty="0"/>
              <a:t>The other stresses the </a:t>
            </a:r>
            <a:r>
              <a:rPr lang="en-US" sz="2200" u="sng" dirty="0"/>
              <a:t>contingent</a:t>
            </a:r>
            <a:r>
              <a:rPr lang="en-US" sz="2200" dirty="0"/>
              <a:t>, conjunctural nature of the collapse of colonial rule, linked to Europe and the Wider Atlantic. It’s all about:</a:t>
            </a:r>
          </a:p>
          <a:p>
            <a:endParaRPr lang="en-US" sz="2200" dirty="0"/>
          </a:p>
          <a:p>
            <a:r>
              <a:rPr lang="en-GB" sz="2200" u="sng" dirty="0"/>
              <a:t>Contemporary crisis</a:t>
            </a:r>
            <a:r>
              <a:rPr lang="en-GB" sz="2200" dirty="0"/>
              <a:t> in the Hispanic / Iberian World</a:t>
            </a:r>
          </a:p>
          <a:p>
            <a:endParaRPr lang="en-US" sz="2200" dirty="0"/>
          </a:p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0715D54-4F2B-8A54-F08A-742F7340EB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sz="3200" dirty="0"/>
              <a:t>Version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8D6E1-07B8-971A-27C8-EC4CF13D7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01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C2F661-3418-38BE-99AD-0C6E4A07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Version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01F12-4B67-B14D-9A48-4E6072850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259174"/>
            <a:ext cx="11192534" cy="4196902"/>
          </a:xfrm>
        </p:spPr>
        <p:txBody>
          <a:bodyPr/>
          <a:lstStyle/>
          <a:p>
            <a:endParaRPr lang="en-US" sz="2200" b="1" dirty="0"/>
          </a:p>
          <a:p>
            <a:r>
              <a:rPr lang="en-US" sz="2200" b="1" dirty="0"/>
              <a:t>Napoleonic Wars</a:t>
            </a:r>
            <a:r>
              <a:rPr lang="en-US" sz="2200" dirty="0"/>
              <a:t>, especially Napoleon’s invasion of the Iberian Peninsula in 1807, </a:t>
            </a:r>
            <a:r>
              <a:rPr lang="en-US" sz="2200" u="sng" dirty="0"/>
              <a:t>leading to</a:t>
            </a:r>
            <a:r>
              <a:rPr lang="en-US" sz="2200" dirty="0"/>
              <a:t>: breakdown in political consensus in the Hispanic world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D402F-5645-AAE6-CF49-49A83C789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63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95AFEF5-F056-C370-0942-1167DD4F1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11766"/>
            <a:ext cx="11192534" cy="383567"/>
          </a:xfrm>
        </p:spPr>
        <p:txBody>
          <a:bodyPr/>
          <a:lstStyle/>
          <a:p>
            <a:r>
              <a:rPr lang="en-GB" dirty="0"/>
              <a:t>Crisis in the Iberian World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091A076-BF02-FE45-8B20-71A2A71D8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695333"/>
            <a:ext cx="11192534" cy="3567600"/>
          </a:xfrm>
        </p:spPr>
        <p:txBody>
          <a:bodyPr/>
          <a:lstStyle/>
          <a:p>
            <a:r>
              <a:rPr lang="en-US" dirty="0"/>
              <a:t>1807: Napoleonic troops invaded the Iberian peninsula, leading to the </a:t>
            </a:r>
            <a:r>
              <a:rPr lang="en-US" b="1" dirty="0"/>
              <a:t>Peninsular War (1808-14)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C3F0B8-F0E5-0E82-1584-9E8AB1BC9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026" name="Picture 2" descr="The Battle of Talavera, 28 July 1809">
            <a:extLst>
              <a:ext uri="{FF2B5EF4-FFF2-40B4-BE49-F238E27FC236}">
                <a16:creationId xmlns:a16="http://schemas.microsoft.com/office/drawing/2014/main" id="{1761E95D-5403-FC0C-6EF6-A29B87F3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5000"/>
            <a:ext cx="12192000" cy="506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0A13EE-C01B-B3A0-D41C-43C30BBA6092}"/>
              </a:ext>
            </a:extLst>
          </p:cNvPr>
          <p:cNvSpPr txBox="1"/>
          <p:nvPr/>
        </p:nvSpPr>
        <p:spPr>
          <a:xfrm>
            <a:off x="859733" y="6354450"/>
            <a:ext cx="3602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Battle of Talavera, 28 July 1809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698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DBA5B2-6B98-2818-F069-1CE046EF0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409151"/>
          </a:xfrm>
        </p:spPr>
        <p:txBody>
          <a:bodyPr/>
          <a:lstStyle/>
          <a:p>
            <a:r>
              <a:rPr lang="en-US" sz="3200" dirty="0"/>
              <a:t>Francisco Goya, </a:t>
            </a:r>
            <a:r>
              <a:rPr lang="en-US" sz="3200" i="1" dirty="0"/>
              <a:t>The Third of May, 1808 </a:t>
            </a:r>
            <a:r>
              <a:rPr lang="en-US" sz="3200" dirty="0"/>
              <a:t>(1814)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3272E-E2F0-B493-F53A-6BF9A78CA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8F91C990-C05C-0A73-60DD-4A5E3553F2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-20246" r="-20246"/>
          <a:stretch>
            <a:fillRect/>
          </a:stretch>
        </p:blipFill>
        <p:spPr>
          <a:xfrm>
            <a:off x="836973" y="1079292"/>
            <a:ext cx="10518053" cy="5778708"/>
          </a:xfrm>
        </p:spPr>
      </p:pic>
    </p:spTree>
    <p:extLst>
      <p:ext uri="{BB962C8B-B14F-4D97-AF65-F5344CB8AC3E}">
        <p14:creationId xmlns:p14="http://schemas.microsoft.com/office/powerpoint/2010/main" val="2416980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E7C448-D6A4-814D-6336-A5E86AEC6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Crisis in the Iberian World: Two Consequences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AF97D-CBF8-81A3-F318-AE63FCDC9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Two consequences:</a:t>
            </a:r>
          </a:p>
          <a:p>
            <a:endParaRPr lang="en-US" sz="2200" dirty="0"/>
          </a:p>
          <a:p>
            <a:r>
              <a:rPr lang="en-US" sz="2200" dirty="0"/>
              <a:t>1. In 1807 the Portuguese royal family fled to safety in Brazil = </a:t>
            </a:r>
            <a:r>
              <a:rPr lang="en-US" sz="2200" b="1" dirty="0"/>
              <a:t>Portugal was governed from Brazil until the defeat of Napoleon.</a:t>
            </a:r>
          </a:p>
          <a:p>
            <a:endParaRPr lang="en-GB" sz="2200" dirty="0"/>
          </a:p>
          <a:p>
            <a:r>
              <a:rPr lang="en-GB" sz="2200" dirty="0"/>
              <a:t>2. </a:t>
            </a:r>
            <a:r>
              <a:rPr lang="en-US" sz="2200" b="1" dirty="0"/>
              <a:t>Breakdown in colonial authority in Iberian America.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C910E-080C-998F-C1CC-6F6392EF5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870563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57cae1-bbb3-49df-91d0-3eeeba63d323">
      <Terms xmlns="http://schemas.microsoft.com/office/infopath/2007/PartnerControls"/>
    </lcf76f155ced4ddcb4097134ff3c332f>
    <TaxCatchAll xmlns="ef19808f-d5e4-40cd-93fa-31b8700ee2c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8BF2393C4EA04AB7F96C5D4020735B" ma:contentTypeVersion="16" ma:contentTypeDescription="Create a new document." ma:contentTypeScope="" ma:versionID="455c2161f5b73f2a698616d02f07aa47">
  <xsd:schema xmlns:xsd="http://www.w3.org/2001/XMLSchema" xmlns:xs="http://www.w3.org/2001/XMLSchema" xmlns:p="http://schemas.microsoft.com/office/2006/metadata/properties" xmlns:ns2="2457cae1-bbb3-49df-91d0-3eeeba63d323" xmlns:ns3="ef19808f-d5e4-40cd-93fa-31b8700ee2cf" targetNamespace="http://schemas.microsoft.com/office/2006/metadata/properties" ma:root="true" ma:fieldsID="f888cfaeb3c0a23ff9de9fddae14e9fe" ns2:_="" ns3:_="">
    <xsd:import namespace="2457cae1-bbb3-49df-91d0-3eeeba63d323"/>
    <xsd:import namespace="ef19808f-d5e4-40cd-93fa-31b8700ee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7cae1-bbb3-49df-91d0-3eeeba63d3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19808f-d5e4-40cd-93fa-31b8700ee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d093c4e-51e7-44f8-921c-27a14d3f10ee}" ma:internalName="TaxCatchAll" ma:showField="CatchAllData" ma:web="ef19808f-d5e4-40cd-93fa-31b8700ee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99F2F-53D8-4F04-89F8-F8961CB59FBC}">
  <ds:schemaRefs>
    <ds:schemaRef ds:uri="2457cae1-bbb3-49df-91d0-3eeeba63d323"/>
    <ds:schemaRef ds:uri="ef19808f-d5e4-40cd-93fa-31b8700ee2cf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E1CF70-444F-436E-BCF7-3A0908B68954}">
  <ds:schemaRefs>
    <ds:schemaRef ds:uri="2457cae1-bbb3-49df-91d0-3eeeba63d323"/>
    <ds:schemaRef ds:uri="ef19808f-d5e4-40cd-93fa-31b8700ee2c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1060</Words>
  <Application>Microsoft Macintosh PowerPoint</Application>
  <PresentationFormat>Widescreen</PresentationFormat>
  <Paragraphs>148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Aptos</vt:lpstr>
      <vt:lpstr>Calibri</vt:lpstr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Latin American Wars of Independence</vt:lpstr>
      <vt:lpstr>From Colonies to Nations, 1810-1825</vt:lpstr>
      <vt:lpstr>Principle Lecture Aims</vt:lpstr>
      <vt:lpstr>Version 1</vt:lpstr>
      <vt:lpstr>PowerPoint Presentation</vt:lpstr>
      <vt:lpstr>Version 2</vt:lpstr>
      <vt:lpstr>Crisis in the Iberian World</vt:lpstr>
      <vt:lpstr>Francisco Goya, The Third of May, 1808 (1814) </vt:lpstr>
      <vt:lpstr>Crisis in the Iberian World: Two Consequences</vt:lpstr>
      <vt:lpstr>Crisis of Authority in the Americas</vt:lpstr>
      <vt:lpstr>Crisis of Authority in the Americas</vt:lpstr>
      <vt:lpstr>PowerPoint Presentation</vt:lpstr>
      <vt:lpstr>Crisis of Authority in the Americas</vt:lpstr>
      <vt:lpstr>PowerPoint Presentation</vt:lpstr>
      <vt:lpstr>Mexico</vt:lpstr>
      <vt:lpstr>Hidalgo’s Flag</vt:lpstr>
      <vt:lpstr>José María Morelos</vt:lpstr>
      <vt:lpstr>Brazil</vt:lpstr>
      <vt:lpstr>The Fico, Dom Pedro I, 1822</vt:lpstr>
      <vt:lpstr>The Timing of Political Independence</vt:lpstr>
      <vt:lpstr>How Have Historians Approached the Wars of Independence?</vt:lpstr>
      <vt:lpstr>Nationalist Historiographies</vt:lpstr>
      <vt:lpstr>Structural Analyses</vt:lpstr>
      <vt:lpstr>Analyses of New Political Cultures</vt:lpstr>
      <vt:lpstr>Social Histories</vt:lpstr>
      <vt:lpstr>Current Areas of Interest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lastModifiedBy>Liana Valerio</cp:lastModifiedBy>
  <cp:revision>81</cp:revision>
  <dcterms:created xsi:type="dcterms:W3CDTF">2025-03-11T16:19:18Z</dcterms:created>
  <dcterms:modified xsi:type="dcterms:W3CDTF">2025-12-08T16:53:01Z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0x010100138BF2393C4EA04AB7F96C5D4020735B</vt:lpwstr>
  </property>
  <property fmtid="{D5CDD505-2E9C-101B-9397-08002B2CF9AE}" pid="3" name="MediaServiceImageTags">
    <vt:lpwstr/>
  </property>
</Properties>
</file>