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0" r:id="rId3"/>
    <p:sldId id="271" r:id="rId4"/>
    <p:sldId id="272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8" r:id="rId15"/>
    <p:sldId id="273" r:id="rId16"/>
    <p:sldId id="261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0FCE2-2DFE-4175-9A75-99ECCC749481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29E6D-0045-4147-ACA8-A5743E5CF8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98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29E6D-0045-4147-ACA8-A5743E5CF8F6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608BA-216C-489F-B66C-DCF0AECB64A3}" type="datetimeFigureOut">
              <a:rPr lang="en-US" smtClean="0"/>
              <a:t>17/01/19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3A479-0988-4A97-B4A5-165DAE1F1BD5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Africa in the Post-Cold War World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Political</a:t>
            </a:r>
          </a:p>
          <a:p>
            <a:pPr lvl="1"/>
            <a:r>
              <a:rPr lang="en-GB" dirty="0" smtClean="0"/>
              <a:t>Corruption</a:t>
            </a:r>
          </a:p>
          <a:p>
            <a:pPr lvl="1"/>
            <a:r>
              <a:rPr lang="en-GB" dirty="0" smtClean="0"/>
              <a:t>Reduction of state capacity</a:t>
            </a:r>
          </a:p>
          <a:p>
            <a:pPr lvl="2"/>
            <a:r>
              <a:rPr lang="en-GB" dirty="0" smtClean="0"/>
              <a:t>Crisis of legitimacy</a:t>
            </a:r>
          </a:p>
          <a:p>
            <a:pPr lvl="1"/>
            <a:r>
              <a:rPr lang="en-GB" dirty="0" smtClean="0"/>
              <a:t>Limited control of budgets</a:t>
            </a:r>
          </a:p>
          <a:p>
            <a:pPr lvl="2"/>
            <a:r>
              <a:rPr lang="en-GB" dirty="0" smtClean="0"/>
              <a:t>Crisis of sovereignty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21277" r="21277"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Democratisation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Early 1990s</a:t>
            </a:r>
          </a:p>
          <a:p>
            <a:pPr lvl="1"/>
            <a:r>
              <a:rPr lang="en-GB" dirty="0" smtClean="0"/>
              <a:t>Failure to deliver growth blamed on implementation</a:t>
            </a:r>
          </a:p>
          <a:p>
            <a:pPr lvl="2"/>
            <a:r>
              <a:rPr lang="en-GB" dirty="0" smtClean="0"/>
              <a:t>Use of non-state actors (NGOs – local &amp; international)</a:t>
            </a:r>
          </a:p>
          <a:p>
            <a:pPr lvl="2"/>
            <a:r>
              <a:rPr lang="en-GB" dirty="0" smtClean="0"/>
              <a:t>Reform of state institutions</a:t>
            </a:r>
          </a:p>
          <a:p>
            <a:pPr lvl="3"/>
            <a:r>
              <a:rPr lang="en-GB" dirty="0" smtClean="0"/>
              <a:t>‘Good governance’</a:t>
            </a:r>
          </a:p>
          <a:p>
            <a:pPr lvl="1"/>
            <a:r>
              <a:rPr lang="en-GB" dirty="0" smtClean="0"/>
              <a:t>Good governance = multi-party elections</a:t>
            </a:r>
          </a:p>
          <a:p>
            <a:pPr lvl="1"/>
            <a:r>
              <a:rPr lang="en-GB" dirty="0" smtClean="0"/>
              <a:t>Demand for reform from within</a:t>
            </a:r>
          </a:p>
          <a:p>
            <a:pPr lvl="2"/>
            <a:r>
              <a:rPr lang="en-GB" dirty="0" smtClean="0"/>
              <a:t>“Second Liberation” (Anyang’ </a:t>
            </a:r>
            <a:r>
              <a:rPr lang="en-GB" dirty="0" err="1" smtClean="0"/>
              <a:t>Nyong’o</a:t>
            </a:r>
            <a:r>
              <a:rPr lang="en-GB" dirty="0" smtClean="0"/>
              <a:t>)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25606" name="Picture 6" descr="http://library.msstate.edu/libguidefiles/phillips/Berlin%20Wall%20Freed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780928"/>
            <a:ext cx="342011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Democratisation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Democratisation part of conditionality from early 1990s</a:t>
            </a:r>
          </a:p>
          <a:p>
            <a:pPr lvl="1"/>
            <a:r>
              <a:rPr lang="en-GB" dirty="0" smtClean="0"/>
              <a:t>Aspiration rather than aim</a:t>
            </a:r>
          </a:p>
          <a:p>
            <a:pPr lvl="1"/>
            <a:r>
              <a:rPr lang="en-GB" dirty="0" smtClean="0"/>
              <a:t>Adherence with economic conditions more important</a:t>
            </a:r>
          </a:p>
          <a:p>
            <a:pPr lvl="2"/>
            <a:r>
              <a:rPr lang="en-GB" dirty="0" smtClean="0"/>
              <a:t>Uganda &amp; Rwanda</a:t>
            </a:r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3554" name="Picture 2" descr="http://ugandagenocide.info/wp-content/uploads/2007/07/1.22.04ga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71678"/>
            <a:ext cx="4286279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Democratisation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err="1" smtClean="0"/>
              <a:t>Democrazy</a:t>
            </a:r>
            <a:r>
              <a:rPr lang="en-GB" dirty="0" smtClean="0"/>
              <a:t> in Kenya</a:t>
            </a:r>
          </a:p>
          <a:p>
            <a:pPr lvl="1"/>
            <a:r>
              <a:rPr lang="en-GB" dirty="0" smtClean="0"/>
              <a:t>Elections 1992, 1997, 2002 &amp; 2007</a:t>
            </a:r>
          </a:p>
          <a:p>
            <a:pPr lvl="2"/>
            <a:r>
              <a:rPr lang="en-GB" dirty="0" smtClean="0"/>
              <a:t>Nothing Actually Really Changed?</a:t>
            </a:r>
          </a:p>
          <a:p>
            <a:pPr lvl="2"/>
            <a:r>
              <a:rPr lang="en-GB" dirty="0" smtClean="0"/>
              <a:t>Survival of incumbents</a:t>
            </a:r>
          </a:p>
          <a:p>
            <a:pPr lvl="3"/>
            <a:r>
              <a:rPr lang="en-GB" dirty="0" smtClean="0"/>
              <a:t>Some exceptions (Mobutu)</a:t>
            </a:r>
          </a:p>
          <a:p>
            <a:pPr lvl="3"/>
            <a:r>
              <a:rPr lang="en-GB" dirty="0" smtClean="0"/>
              <a:t>Disorder as political instrument (</a:t>
            </a:r>
            <a:r>
              <a:rPr lang="en-GB" dirty="0" err="1" smtClean="0"/>
              <a:t>Chabal</a:t>
            </a:r>
            <a:r>
              <a:rPr lang="en-GB" dirty="0" smtClean="0"/>
              <a:t> &amp; </a:t>
            </a:r>
            <a:r>
              <a:rPr lang="en-GB" dirty="0" err="1" smtClean="0"/>
              <a:t>Daloz</a:t>
            </a:r>
            <a:r>
              <a:rPr lang="en-GB" dirty="0" smtClean="0"/>
              <a:t>)</a:t>
            </a:r>
          </a:p>
          <a:p>
            <a:pPr lvl="3"/>
            <a:r>
              <a:rPr lang="en-GB" dirty="0" smtClean="0"/>
              <a:t>Use of state resources</a:t>
            </a:r>
          </a:p>
          <a:p>
            <a:pPr lvl="3"/>
            <a:r>
              <a:rPr lang="en-GB" dirty="0" smtClean="0"/>
              <a:t>Manipulation of electoral process</a:t>
            </a:r>
          </a:p>
          <a:p>
            <a:pPr lvl="3"/>
            <a:r>
              <a:rPr lang="en-GB" dirty="0" smtClean="0"/>
              <a:t>Absence of debate on social &amp; economic policy</a:t>
            </a:r>
          </a:p>
          <a:p>
            <a:pPr lvl="4"/>
            <a:r>
              <a:rPr lang="en-GB" dirty="0" smtClean="0"/>
              <a:t>Rise of identity politics?</a:t>
            </a:r>
          </a:p>
          <a:p>
            <a:pPr lvl="2"/>
            <a:r>
              <a:rPr lang="en-GB" dirty="0" smtClean="0"/>
              <a:t>Corruption</a:t>
            </a:r>
          </a:p>
          <a:p>
            <a:pPr lvl="4"/>
            <a:endParaRPr lang="en-GB" dirty="0" smtClean="0"/>
          </a:p>
          <a:p>
            <a:pPr lvl="3"/>
            <a:endParaRPr lang="en-GB" dirty="0"/>
          </a:p>
        </p:txBody>
      </p:sp>
      <p:pic>
        <p:nvPicPr>
          <p:cNvPr id="21506" name="Picture 2" descr="http://www.statehousekenya.go.ke/presidents/moi/images/moi2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428736"/>
            <a:ext cx="2226757" cy="2500330"/>
          </a:xfrm>
          <a:prstGeom prst="rect">
            <a:avLst/>
          </a:prstGeom>
          <a:noFill/>
        </p:spPr>
      </p:pic>
      <p:pic>
        <p:nvPicPr>
          <p:cNvPr id="21508" name="Picture 4" descr="http://benkiilu.files.wordpress.com/2008/01/pt_kibaki_ent-lead__200x2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071942"/>
            <a:ext cx="221457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Democratisation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Expansion of civil society</a:t>
            </a:r>
          </a:p>
          <a:p>
            <a:pPr lvl="1"/>
            <a:r>
              <a:rPr lang="en-GB" dirty="0" smtClean="0"/>
              <a:t>Churches</a:t>
            </a:r>
          </a:p>
          <a:p>
            <a:pPr lvl="1"/>
            <a:r>
              <a:rPr lang="en-GB" dirty="0" smtClean="0"/>
              <a:t>Human </a:t>
            </a:r>
            <a:r>
              <a:rPr lang="en-GB" dirty="0" smtClean="0"/>
              <a:t>rights</a:t>
            </a:r>
          </a:p>
          <a:p>
            <a:pPr lvl="1"/>
            <a:r>
              <a:rPr lang="en-GB" dirty="0" smtClean="0"/>
              <a:t>Anti-corruption (</a:t>
            </a:r>
            <a:r>
              <a:rPr lang="en-GB" dirty="0" err="1" smtClean="0"/>
              <a:t>Githongo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Environment (</a:t>
            </a:r>
            <a:r>
              <a:rPr lang="en-GB" dirty="0" err="1" smtClean="0"/>
              <a:t>Maathai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smtClean="0"/>
              <a:t>Freedom of speech</a:t>
            </a:r>
          </a:p>
          <a:p>
            <a:pPr lvl="1"/>
            <a:r>
              <a:rPr lang="en-GB" dirty="0" smtClean="0"/>
              <a:t>Media</a:t>
            </a:r>
          </a:p>
          <a:p>
            <a:pPr lvl="2"/>
            <a:r>
              <a:rPr lang="en-GB" dirty="0" smtClean="0"/>
              <a:t>FM radio stations</a:t>
            </a:r>
          </a:p>
          <a:p>
            <a:pPr lvl="2"/>
            <a:r>
              <a:rPr lang="en-GB" dirty="0" smtClean="0"/>
              <a:t>Newspapers</a:t>
            </a:r>
          </a:p>
          <a:p>
            <a:pPr lvl="1"/>
            <a:r>
              <a:rPr lang="en-GB" dirty="0" smtClean="0"/>
              <a:t>Mobile phones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7975" b="7975"/>
          <a:stretch>
            <a:fillRect/>
          </a:stretch>
        </p:blipFill>
        <p:spPr>
          <a:xfrm>
            <a:off x="6804248" y="4077072"/>
            <a:ext cx="2110978" cy="2437731"/>
          </a:xfrm>
        </p:spPr>
      </p:pic>
      <p:pic>
        <p:nvPicPr>
          <p:cNvPr id="19462" name="Picture 6" descr="http://www.idrc.ca/uploads/user-S/11420066503githon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484784"/>
            <a:ext cx="2114550" cy="2447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New Millennium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Situation of relative weakness reset from c. 2000</a:t>
            </a:r>
          </a:p>
          <a:p>
            <a:pPr lvl="1"/>
            <a:r>
              <a:rPr lang="en-US" dirty="0" smtClean="0"/>
              <a:t>African economies as emerging markets in global financial crisis</a:t>
            </a:r>
          </a:p>
          <a:p>
            <a:pPr lvl="2"/>
            <a:r>
              <a:rPr lang="en-US" dirty="0" smtClean="0"/>
              <a:t>Investment rather than aid</a:t>
            </a:r>
          </a:p>
          <a:p>
            <a:pPr lvl="1"/>
            <a:r>
              <a:rPr lang="en-US" dirty="0" smtClean="0"/>
              <a:t>New/refreshed foreign powers</a:t>
            </a:r>
          </a:p>
          <a:p>
            <a:pPr lvl="2"/>
            <a:r>
              <a:rPr lang="en-US" dirty="0" smtClean="0"/>
              <a:t>China; Turkey; Russia </a:t>
            </a:r>
          </a:p>
          <a:p>
            <a:pPr lvl="3"/>
            <a:r>
              <a:rPr lang="en-US" dirty="0" smtClean="0"/>
              <a:t>Natural resources</a:t>
            </a:r>
          </a:p>
          <a:p>
            <a:pPr lvl="1"/>
            <a:r>
              <a:rPr lang="en-US" dirty="0" smtClean="0"/>
              <a:t>Security</a:t>
            </a:r>
          </a:p>
          <a:p>
            <a:pPr lvl="1"/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4273" b="-342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0223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I: What Has Changed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Seeming inevitability of alignment with Western models of politics and economics no longer intact</a:t>
            </a:r>
          </a:p>
          <a:p>
            <a:pPr lvl="1"/>
            <a:r>
              <a:rPr lang="en-GB" dirty="0" smtClean="0"/>
              <a:t>Politics</a:t>
            </a:r>
          </a:p>
          <a:p>
            <a:pPr lvl="2"/>
            <a:r>
              <a:rPr lang="en-GB" dirty="0" smtClean="0"/>
              <a:t>Hybrid </a:t>
            </a:r>
            <a:r>
              <a:rPr lang="en-GB" dirty="0"/>
              <a:t>forms of government</a:t>
            </a:r>
          </a:p>
          <a:p>
            <a:pPr lvl="3"/>
            <a:r>
              <a:rPr lang="en-GB" dirty="0"/>
              <a:t>Authoritarian &amp; </a:t>
            </a:r>
            <a:r>
              <a:rPr lang="en-GB" dirty="0" smtClean="0"/>
              <a:t>democratic (variation though) </a:t>
            </a:r>
          </a:p>
          <a:p>
            <a:pPr lvl="1"/>
            <a:r>
              <a:rPr lang="en-GB" dirty="0" smtClean="0"/>
              <a:t>Economic</a:t>
            </a:r>
          </a:p>
          <a:p>
            <a:pPr lvl="2"/>
            <a:r>
              <a:rPr lang="en-GB" dirty="0" smtClean="0"/>
              <a:t>Paradox of SAPS</a:t>
            </a:r>
          </a:p>
          <a:p>
            <a:pPr lvl="3"/>
            <a:r>
              <a:rPr lang="en-GB" dirty="0" smtClean="0"/>
              <a:t>Intended to stabilise economies &amp; states</a:t>
            </a:r>
          </a:p>
          <a:p>
            <a:pPr lvl="3"/>
            <a:r>
              <a:rPr lang="en-GB" dirty="0" smtClean="0"/>
              <a:t>Intended to induce major reforms that threatened stability</a:t>
            </a:r>
          </a:p>
          <a:p>
            <a:pPr lvl="1"/>
            <a:r>
              <a:rPr lang="en-GB" dirty="0" smtClean="0"/>
              <a:t>Contradiction between SAP &amp; democratisation</a:t>
            </a:r>
          </a:p>
          <a:p>
            <a:pPr lvl="2"/>
            <a:r>
              <a:rPr lang="en-GB" dirty="0" smtClean="0"/>
              <a:t>SAP acted to restrict political choices</a:t>
            </a:r>
          </a:p>
          <a:p>
            <a:pPr lvl="1"/>
            <a:r>
              <a:rPr lang="en-GB" dirty="0" smtClean="0"/>
              <a:t>Alternative options</a:t>
            </a:r>
          </a:p>
          <a:p>
            <a:pPr lvl="2"/>
            <a:r>
              <a:rPr lang="en-GB" dirty="0" smtClean="0"/>
              <a:t>Security as </a:t>
            </a:r>
            <a:r>
              <a:rPr lang="en-GB" dirty="0" smtClean="0"/>
              <a:t>leverage by states</a:t>
            </a:r>
            <a:endParaRPr lang="en-GB" dirty="0" smtClean="0"/>
          </a:p>
          <a:p>
            <a:pPr lvl="2"/>
            <a:r>
              <a:rPr lang="en-GB" dirty="0" smtClean="0"/>
              <a:t>New </a:t>
            </a:r>
            <a:r>
              <a:rPr lang="en-GB" dirty="0" smtClean="0"/>
              <a:t>powers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 II: What hasn’t changed?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Gatekeeper State (Cooper) &amp; Extraversion (</a:t>
            </a:r>
            <a:r>
              <a:rPr lang="en-US" dirty="0" err="1" smtClean="0"/>
              <a:t>Bayart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External orientation of economies;</a:t>
            </a:r>
          </a:p>
          <a:p>
            <a:pPr lvl="1"/>
            <a:r>
              <a:rPr lang="en-US" dirty="0" smtClean="0"/>
              <a:t>States role as gatekeeper ‘astride the intersection’ between sovereign territories &amp; outside world.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429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‘History has passed its sentence on colonialism, imperialism and </a:t>
            </a:r>
            <a:r>
              <a:rPr lang="en-US" dirty="0" err="1" smtClean="0"/>
              <a:t>settlerisim</a:t>
            </a:r>
            <a:r>
              <a:rPr lang="en-US" dirty="0" smtClean="0"/>
              <a:t>…  We the African people of Kenya – nay Africa – are now the executors of the sentence passed by history now!’</a:t>
            </a:r>
          </a:p>
          <a:p>
            <a:pPr marL="0" indent="0">
              <a:buNone/>
            </a:pPr>
            <a:r>
              <a:rPr lang="en-US" i="1" dirty="0" smtClean="0"/>
              <a:t>KANU Office, Cairo, 1960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38468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happened?</a:t>
            </a:r>
          </a:p>
          <a:p>
            <a:pPr lvl="1"/>
            <a:r>
              <a:rPr lang="en-US" dirty="0" smtClean="0"/>
              <a:t>Legacies of colonialism &amp; </a:t>
            </a:r>
            <a:r>
              <a:rPr lang="en-US" dirty="0" err="1" smtClean="0"/>
              <a:t>decolonisation</a:t>
            </a:r>
            <a:endParaRPr lang="en-US" dirty="0" smtClean="0"/>
          </a:p>
          <a:p>
            <a:pPr lvl="2"/>
            <a:r>
              <a:rPr lang="en-US" dirty="0" smtClean="0"/>
              <a:t>Inequalities</a:t>
            </a:r>
          </a:p>
          <a:p>
            <a:pPr lvl="3"/>
            <a:r>
              <a:rPr lang="en-US" dirty="0" smtClean="0"/>
              <a:t>Katanga in Congo; Biafra and Nigeria</a:t>
            </a:r>
          </a:p>
          <a:p>
            <a:pPr lvl="2"/>
            <a:r>
              <a:rPr lang="en-US" dirty="0" smtClean="0"/>
              <a:t>Contested visions of independence</a:t>
            </a:r>
          </a:p>
          <a:p>
            <a:pPr lvl="3"/>
            <a:r>
              <a:rPr lang="en-US" dirty="0" smtClean="0"/>
              <a:t>Angola</a:t>
            </a:r>
          </a:p>
          <a:p>
            <a:pPr lvl="2"/>
            <a:r>
              <a:rPr lang="en-US" dirty="0" smtClean="0"/>
              <a:t>Divisions of wars of independence</a:t>
            </a:r>
          </a:p>
          <a:p>
            <a:pPr lvl="3"/>
            <a:r>
              <a:rPr lang="en-US" dirty="0" smtClean="0"/>
              <a:t>Kenya</a:t>
            </a:r>
          </a:p>
          <a:p>
            <a:pPr lvl="2"/>
            <a:r>
              <a:rPr lang="en-US" dirty="0" smtClean="0"/>
              <a:t>Deep effects of colonial rule</a:t>
            </a:r>
          </a:p>
          <a:p>
            <a:pPr lvl="3"/>
            <a:r>
              <a:rPr lang="en-US" dirty="0" smtClean="0"/>
              <a:t>Language, culture and education (Achebe &amp; </a:t>
            </a:r>
            <a:r>
              <a:rPr lang="en-US" dirty="0" err="1" smtClean="0"/>
              <a:t>Ngugi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827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happened?</a:t>
            </a:r>
          </a:p>
          <a:p>
            <a:pPr lvl="1"/>
            <a:r>
              <a:rPr lang="en-US" dirty="0" smtClean="0"/>
              <a:t>Post-colonial global context of Cold War</a:t>
            </a:r>
          </a:p>
          <a:p>
            <a:pPr lvl="2"/>
            <a:r>
              <a:rPr lang="en-US" dirty="0" smtClean="0"/>
              <a:t>Need to access funds for development to deliver on promise of independence</a:t>
            </a:r>
          </a:p>
          <a:p>
            <a:pPr lvl="2"/>
            <a:r>
              <a:rPr lang="en-US" dirty="0" smtClean="0"/>
              <a:t>Preference of superpowers for stability</a:t>
            </a:r>
          </a:p>
          <a:p>
            <a:pPr lvl="3"/>
            <a:r>
              <a:rPr lang="en-US" dirty="0" smtClean="0"/>
              <a:t>Propping up of regimes</a:t>
            </a:r>
          </a:p>
          <a:p>
            <a:pPr lvl="4"/>
            <a:r>
              <a:rPr lang="en-US" dirty="0" smtClean="0"/>
              <a:t>Mobutu in Congo; </a:t>
            </a:r>
            <a:r>
              <a:rPr lang="en-US" dirty="0" err="1" smtClean="0"/>
              <a:t>Mengistu</a:t>
            </a:r>
            <a:r>
              <a:rPr lang="en-US" dirty="0" smtClean="0"/>
              <a:t> in Ethiopia; </a:t>
            </a:r>
            <a:r>
              <a:rPr lang="en-US" dirty="0" err="1" smtClean="0"/>
              <a:t>Moi</a:t>
            </a:r>
            <a:r>
              <a:rPr lang="en-US" dirty="0" smtClean="0"/>
              <a:t> in Kenya</a:t>
            </a:r>
          </a:p>
          <a:p>
            <a:pPr lvl="1"/>
            <a:r>
              <a:rPr lang="en-US" dirty="0" smtClean="0"/>
              <a:t>End of Cold War?  End of History (Fukuyama)?</a:t>
            </a:r>
          </a:p>
        </p:txBody>
      </p:sp>
    </p:spTree>
    <p:extLst>
      <p:ext uri="{BB962C8B-B14F-4D97-AF65-F5344CB8AC3E}">
        <p14:creationId xmlns:p14="http://schemas.microsoft.com/office/powerpoint/2010/main" val="3840542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Immediate effects of the end of the Cold War</a:t>
            </a:r>
          </a:p>
          <a:p>
            <a:pPr lvl="1"/>
            <a:r>
              <a:rPr lang="en-GB" dirty="0" smtClean="0"/>
              <a:t>War (Somalia, Zaire/DRC), peace (Namibia, South Africa, Mozambique)  </a:t>
            </a:r>
          </a:p>
          <a:p>
            <a:r>
              <a:rPr lang="en-GB" dirty="0" smtClean="0"/>
              <a:t>Longer-term effects</a:t>
            </a:r>
          </a:p>
          <a:p>
            <a:pPr lvl="1"/>
            <a:r>
              <a:rPr lang="en-GB" dirty="0" smtClean="0"/>
              <a:t>Structural Adjustment (SAP) &amp; democratisation:</a:t>
            </a:r>
          </a:p>
          <a:p>
            <a:pPr lvl="1"/>
            <a:r>
              <a:rPr lang="en-GB" dirty="0" smtClean="0"/>
              <a:t>Planned economies to free markets &amp; authoritarian rule to ‘Third Wave of Democracy (Huntington)’</a:t>
            </a:r>
          </a:p>
          <a:p>
            <a:pPr lvl="1"/>
            <a:r>
              <a:rPr lang="en-GB" dirty="0" smtClean="0"/>
              <a:t>Security &amp; new economic relationships in new millennium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Origins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1970s</a:t>
            </a:r>
          </a:p>
          <a:p>
            <a:pPr lvl="1"/>
            <a:r>
              <a:rPr lang="en-GB" dirty="0" smtClean="0"/>
              <a:t>Oil crises of 1973 &amp; 1979</a:t>
            </a:r>
          </a:p>
          <a:p>
            <a:r>
              <a:rPr lang="en-GB" dirty="0" smtClean="0"/>
              <a:t>Early 1980s</a:t>
            </a:r>
          </a:p>
          <a:p>
            <a:pPr lvl="1"/>
            <a:r>
              <a:rPr lang="en-GB" dirty="0" smtClean="0"/>
              <a:t>Project-based aid not working</a:t>
            </a:r>
          </a:p>
          <a:p>
            <a:pPr lvl="1"/>
            <a:r>
              <a:rPr lang="en-GB" dirty="0" smtClean="0"/>
              <a:t>Low returns on aid</a:t>
            </a:r>
          </a:p>
          <a:p>
            <a:pPr lvl="1"/>
            <a:r>
              <a:rPr lang="en-GB" dirty="0" smtClean="0"/>
              <a:t>Low amounts of aid</a:t>
            </a:r>
          </a:p>
          <a:p>
            <a:r>
              <a:rPr lang="en-GB" dirty="0" smtClean="0"/>
              <a:t>World Bank’s Berg Report of 1981</a:t>
            </a:r>
          </a:p>
          <a:p>
            <a:pPr lvl="1"/>
            <a:r>
              <a:rPr lang="en-GB" dirty="0" smtClean="0"/>
              <a:t>More aid</a:t>
            </a:r>
          </a:p>
          <a:p>
            <a:pPr lvl="1"/>
            <a:r>
              <a:rPr lang="en-GB" dirty="0" smtClean="0"/>
              <a:t>Internal rather than external causes of crisis</a:t>
            </a:r>
          </a:p>
          <a:p>
            <a:r>
              <a:rPr lang="en-GB" dirty="0" smtClean="0"/>
              <a:t>Mexico 1982</a:t>
            </a:r>
          </a:p>
          <a:p>
            <a:pPr lvl="1"/>
            <a:r>
              <a:rPr lang="en-GB" dirty="0" smtClean="0"/>
              <a:t>Fear of default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GB"/>
          </a:p>
        </p:txBody>
      </p:sp>
      <p:pic>
        <p:nvPicPr>
          <p:cNvPr id="37890" name="Picture 2" descr="http://www.fortunewatch.com/wp-content/uploads/2007/12/world-ba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428736"/>
            <a:ext cx="33909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To provide loans when no other funds available</a:t>
            </a:r>
          </a:p>
          <a:p>
            <a:r>
              <a:rPr lang="en-GB" dirty="0" smtClean="0"/>
              <a:t>Short-term</a:t>
            </a:r>
          </a:p>
          <a:p>
            <a:pPr lvl="1"/>
            <a:r>
              <a:rPr lang="en-GB" dirty="0" smtClean="0"/>
              <a:t>Alleviate deficit</a:t>
            </a:r>
          </a:p>
          <a:p>
            <a:r>
              <a:rPr lang="en-GB" dirty="0" smtClean="0"/>
              <a:t>Long-term</a:t>
            </a:r>
          </a:p>
          <a:p>
            <a:pPr lvl="1"/>
            <a:r>
              <a:rPr lang="en-GB" dirty="0" smtClean="0"/>
              <a:t>Foundations for sustainable growth</a:t>
            </a:r>
          </a:p>
          <a:p>
            <a:pPr lvl="2"/>
            <a:r>
              <a:rPr lang="en-GB" dirty="0" smtClean="0"/>
              <a:t>Required conditions</a:t>
            </a:r>
          </a:p>
          <a:p>
            <a:pPr lvl="1">
              <a:buNone/>
            </a:pPr>
            <a:r>
              <a:rPr lang="en-GB" dirty="0"/>
              <a:t>	</a:t>
            </a:r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5842" name="Picture 2" descr="http://www.fortunewatch.com/wp-content/uploads/2007/12/world-ba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428736"/>
            <a:ext cx="33909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Conditionality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Conditions imposed:</a:t>
            </a:r>
          </a:p>
          <a:p>
            <a:pPr lvl="1"/>
            <a:r>
              <a:rPr lang="en-GB" dirty="0" smtClean="0"/>
              <a:t>Currencies </a:t>
            </a:r>
            <a:r>
              <a:rPr lang="en-GB" dirty="0" err="1" smtClean="0"/>
              <a:t>revalued</a:t>
            </a:r>
            <a:endParaRPr lang="en-GB" dirty="0" smtClean="0"/>
          </a:p>
          <a:p>
            <a:pPr lvl="2"/>
            <a:r>
              <a:rPr lang="en-GB" dirty="0" smtClean="0"/>
              <a:t>Exports</a:t>
            </a:r>
          </a:p>
          <a:p>
            <a:pPr lvl="1"/>
            <a:r>
              <a:rPr lang="en-GB" dirty="0" smtClean="0"/>
              <a:t>Export crops</a:t>
            </a:r>
          </a:p>
          <a:p>
            <a:pPr lvl="2"/>
            <a:r>
              <a:rPr lang="en-GB" dirty="0" smtClean="0"/>
              <a:t>Flowers</a:t>
            </a:r>
          </a:p>
          <a:p>
            <a:pPr lvl="1"/>
            <a:r>
              <a:rPr lang="en-GB" dirty="0" smtClean="0"/>
              <a:t>Urban bias reduced</a:t>
            </a:r>
          </a:p>
          <a:p>
            <a:pPr lvl="2"/>
            <a:r>
              <a:rPr lang="en-GB" dirty="0" smtClean="0"/>
              <a:t>Incentives for farmers</a:t>
            </a:r>
          </a:p>
          <a:p>
            <a:pPr lvl="1"/>
            <a:r>
              <a:rPr lang="en-GB" dirty="0" smtClean="0"/>
              <a:t>Reduction of state control</a:t>
            </a:r>
          </a:p>
          <a:p>
            <a:pPr lvl="2"/>
            <a:r>
              <a:rPr lang="en-GB" dirty="0" smtClean="0"/>
              <a:t>Public services</a:t>
            </a:r>
          </a:p>
          <a:p>
            <a:pPr lvl="2"/>
            <a:r>
              <a:rPr lang="en-GB" dirty="0" smtClean="0"/>
              <a:t>Nationalisation</a:t>
            </a:r>
          </a:p>
          <a:p>
            <a:pPr lvl="2"/>
            <a:r>
              <a:rPr lang="en-GB" dirty="0" smtClean="0"/>
              <a:t>Subsidies</a:t>
            </a:r>
          </a:p>
          <a:p>
            <a:pPr lvl="1"/>
            <a:r>
              <a:rPr lang="en-GB" dirty="0" smtClean="0"/>
              <a:t>IFI supervision of budgetary process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GB"/>
          </a:p>
        </p:txBody>
      </p:sp>
      <p:pic>
        <p:nvPicPr>
          <p:cNvPr id="33794" name="Picture 2" descr="http://blogs.guardian.co.uk/ethicalliving/kenya-flowers-christopherfurlong-getty-bl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708920"/>
            <a:ext cx="4381500" cy="2628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Economic</a:t>
            </a:r>
          </a:p>
          <a:p>
            <a:pPr lvl="1"/>
            <a:r>
              <a:rPr lang="en-GB" dirty="0" smtClean="0"/>
              <a:t>Growth?</a:t>
            </a:r>
          </a:p>
          <a:p>
            <a:pPr lvl="1"/>
            <a:r>
              <a:rPr lang="en-GB" dirty="0" smtClean="0"/>
              <a:t>Informal economy</a:t>
            </a:r>
          </a:p>
          <a:p>
            <a:r>
              <a:rPr lang="en-GB" dirty="0" smtClean="0"/>
              <a:t>Social</a:t>
            </a:r>
          </a:p>
          <a:p>
            <a:pPr lvl="1"/>
            <a:r>
              <a:rPr lang="en-GB" dirty="0" smtClean="0"/>
              <a:t>Slowing of urbanisation</a:t>
            </a:r>
          </a:p>
          <a:p>
            <a:pPr lvl="1"/>
            <a:r>
              <a:rPr lang="en-GB" dirty="0" smtClean="0"/>
              <a:t>Declining living standards</a:t>
            </a:r>
          </a:p>
          <a:p>
            <a:pPr lvl="1"/>
            <a:r>
              <a:rPr lang="en-GB" dirty="0" smtClean="0"/>
              <a:t>Inequality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9698" name="Picture 2" descr="http://www.affordablehousinginstitute.org/blogs/us/1_200218_20Ke_20Kibera_20Soweto_20East_20alleyway_20050625_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571612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1996</TotalTime>
  <Words>660</Words>
  <Application>Microsoft Macintosh PowerPoint</Application>
  <PresentationFormat>On-screen Show (4:3)</PresentationFormat>
  <Paragraphs>153</Paragraphs>
  <Slides>17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Africa in the Post-Cold War World</vt:lpstr>
      <vt:lpstr>Introduction</vt:lpstr>
      <vt:lpstr>Introduction</vt:lpstr>
      <vt:lpstr>Introduction</vt:lpstr>
      <vt:lpstr>Introduction</vt:lpstr>
      <vt:lpstr>Origins</vt:lpstr>
      <vt:lpstr>Aims</vt:lpstr>
      <vt:lpstr>Conditionality</vt:lpstr>
      <vt:lpstr>Results</vt:lpstr>
      <vt:lpstr>Results</vt:lpstr>
      <vt:lpstr>Democratisation</vt:lpstr>
      <vt:lpstr>Democratisation</vt:lpstr>
      <vt:lpstr>Democratisation</vt:lpstr>
      <vt:lpstr>Democratisation</vt:lpstr>
      <vt:lpstr>The New Millennium</vt:lpstr>
      <vt:lpstr>Conclusion I: What Has Changed</vt:lpstr>
      <vt:lpstr>Conclusion II: What hasn’t changed?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</dc:creator>
  <cp:lastModifiedBy>Daniel Branch</cp:lastModifiedBy>
  <cp:revision>61</cp:revision>
  <dcterms:created xsi:type="dcterms:W3CDTF">2010-03-16T09:43:40Z</dcterms:created>
  <dcterms:modified xsi:type="dcterms:W3CDTF">2019-01-17T18:02:00Z</dcterms:modified>
</cp:coreProperties>
</file>